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4.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4"/>
  </p:notesMasterIdLst>
  <p:sldIdLst>
    <p:sldId id="256" r:id="rId2"/>
    <p:sldId id="676" r:id="rId3"/>
    <p:sldId id="626" r:id="rId4"/>
    <p:sldId id="257" r:id="rId5"/>
    <p:sldId id="258" r:id="rId6"/>
    <p:sldId id="260" r:id="rId7"/>
    <p:sldId id="261" r:id="rId8"/>
    <p:sldId id="262" r:id="rId9"/>
    <p:sldId id="263" r:id="rId10"/>
    <p:sldId id="264" r:id="rId11"/>
    <p:sldId id="265" r:id="rId12"/>
    <p:sldId id="650" r:id="rId13"/>
    <p:sldId id="266" r:id="rId14"/>
    <p:sldId id="557" r:id="rId15"/>
    <p:sldId id="287" r:id="rId16"/>
    <p:sldId id="288" r:id="rId17"/>
    <p:sldId id="277" r:id="rId18"/>
    <p:sldId id="289" r:id="rId19"/>
    <p:sldId id="290" r:id="rId20"/>
    <p:sldId id="292" r:id="rId21"/>
    <p:sldId id="278" r:id="rId22"/>
    <p:sldId id="269" r:id="rId23"/>
    <p:sldId id="279" r:id="rId24"/>
    <p:sldId id="280" r:id="rId25"/>
    <p:sldId id="295" r:id="rId26"/>
    <p:sldId id="296" r:id="rId27"/>
    <p:sldId id="297" r:id="rId28"/>
    <p:sldId id="298" r:id="rId29"/>
    <p:sldId id="300" r:id="rId30"/>
    <p:sldId id="301" r:id="rId31"/>
    <p:sldId id="309" r:id="rId32"/>
    <p:sldId id="310" r:id="rId33"/>
    <p:sldId id="719" r:id="rId34"/>
    <p:sldId id="720" r:id="rId35"/>
    <p:sldId id="721" r:id="rId36"/>
    <p:sldId id="722" r:id="rId37"/>
    <p:sldId id="723" r:id="rId38"/>
    <p:sldId id="724" r:id="rId39"/>
    <p:sldId id="726" r:id="rId40"/>
    <p:sldId id="728" r:id="rId41"/>
    <p:sldId id="729" r:id="rId42"/>
    <p:sldId id="730" r:id="rId43"/>
    <p:sldId id="731" r:id="rId44"/>
    <p:sldId id="732" r:id="rId45"/>
    <p:sldId id="733" r:id="rId46"/>
    <p:sldId id="735" r:id="rId47"/>
    <p:sldId id="736" r:id="rId48"/>
    <p:sldId id="652" r:id="rId49"/>
    <p:sldId id="653" r:id="rId50"/>
    <p:sldId id="654" r:id="rId51"/>
    <p:sldId id="655" r:id="rId52"/>
    <p:sldId id="656" r:id="rId53"/>
    <p:sldId id="657" r:id="rId54"/>
    <p:sldId id="658" r:id="rId55"/>
    <p:sldId id="659" r:id="rId56"/>
    <p:sldId id="660" r:id="rId57"/>
    <p:sldId id="661" r:id="rId58"/>
    <p:sldId id="662" r:id="rId59"/>
    <p:sldId id="663" r:id="rId60"/>
    <p:sldId id="664" r:id="rId61"/>
    <p:sldId id="687" r:id="rId62"/>
    <p:sldId id="665" r:id="rId63"/>
    <p:sldId id="666" r:id="rId64"/>
    <p:sldId id="667" r:id="rId65"/>
    <p:sldId id="668" r:id="rId66"/>
    <p:sldId id="688" r:id="rId67"/>
    <p:sldId id="669" r:id="rId68"/>
    <p:sldId id="670" r:id="rId69"/>
    <p:sldId id="689" r:id="rId70"/>
    <p:sldId id="671" r:id="rId71"/>
    <p:sldId id="672" r:id="rId72"/>
    <p:sldId id="673" r:id="rId73"/>
    <p:sldId id="674" r:id="rId74"/>
    <p:sldId id="675" r:id="rId75"/>
    <p:sldId id="690" r:id="rId76"/>
    <p:sldId id="556" r:id="rId77"/>
    <p:sldId id="503" r:id="rId78"/>
    <p:sldId id="511" r:id="rId79"/>
    <p:sldId id="512" r:id="rId80"/>
    <p:sldId id="484" r:id="rId81"/>
    <p:sldId id="485" r:id="rId82"/>
    <p:sldId id="486"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941100"/>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1"/>
    <p:restoredTop sz="94280" autoAdjust="0"/>
  </p:normalViewPr>
  <p:slideViewPr>
    <p:cSldViewPr snapToGrid="0" snapToObjects="1">
      <p:cViewPr varScale="1">
        <p:scale>
          <a:sx n="72" d="100"/>
          <a:sy n="72" d="100"/>
        </p:scale>
        <p:origin x="636"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diagrams/_rels/data1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15.png"/></Relationships>
</file>

<file path=ppt/diagrams/_rels/data1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15.png"/></Relationships>
</file>

<file path=ppt/diagrams/_rels/data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16.png"/></Relationships>
</file>

<file path=ppt/diagrams/_rels/drawing11.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15.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2" Type="http://schemas.openxmlformats.org/officeDocument/2006/relationships/image" Target="../media/image8.svg"/><Relationship Id="rId1" Type="http://schemas.openxmlformats.org/officeDocument/2006/relationships/image" Target="../media/image15.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D3B544-68EF-4830-A8DA-0E7B86EDA42B}" type="doc">
      <dgm:prSet loTypeId="urn:microsoft.com/office/officeart/2005/8/layout/vList3#3" loCatId="list" qsTypeId="urn:microsoft.com/office/officeart/2005/8/quickstyle/simple1" qsCatId="simple" csTypeId="urn:microsoft.com/office/officeart/2005/8/colors/accent1_2" csCatId="accent1" phldr="1"/>
      <dgm:spPr/>
      <dgm:t>
        <a:bodyPr/>
        <a:lstStyle/>
        <a:p>
          <a:endParaRPr lang="en-US"/>
        </a:p>
      </dgm:t>
    </dgm:pt>
    <dgm:pt modelId="{F3A04EEF-819B-431A-B2C0-2D11831926CA}">
      <dgm:prSet/>
      <dgm:spPr/>
      <dgm:t>
        <a:bodyPr/>
        <a:lstStyle/>
        <a:p>
          <a:pPr algn="just"/>
          <a:r>
            <a:rPr lang="en-US" b="0" i="0" dirty="0">
              <a:latin typeface="Times New Roman" panose="02020603050405020304" pitchFamily="18" charset="0"/>
              <a:cs typeface="Times New Roman" panose="02020603050405020304" pitchFamily="18" charset="0"/>
            </a:rPr>
            <a:t>To identify the communicative intention of a speaker in a dialogue conversation classified into a predefined category</a:t>
          </a:r>
          <a:endParaRPr lang="en-US" dirty="0">
            <a:latin typeface="Times New Roman" panose="02020603050405020304" pitchFamily="18" charset="0"/>
            <a:cs typeface="Times New Roman" panose="02020603050405020304" pitchFamily="18" charset="0"/>
          </a:endParaRPr>
        </a:p>
      </dgm:t>
    </dgm:pt>
    <dgm:pt modelId="{78CE6FA5-EB4B-4761-B481-557F72E13427}" type="parTrans" cxnId="{D8994859-A65B-4E2E-BF60-8F6C3457558C}">
      <dgm:prSet/>
      <dgm:spPr/>
      <dgm:t>
        <a:bodyPr/>
        <a:lstStyle/>
        <a:p>
          <a:endParaRPr lang="en-US"/>
        </a:p>
      </dgm:t>
    </dgm:pt>
    <dgm:pt modelId="{876A409F-6AA4-4279-BA84-CE5753D7B5B7}" type="sibTrans" cxnId="{D8994859-A65B-4E2E-BF60-8F6C3457558C}">
      <dgm:prSet/>
      <dgm:spPr/>
      <dgm:t>
        <a:bodyPr/>
        <a:lstStyle/>
        <a:p>
          <a:endParaRPr lang="en-US"/>
        </a:p>
      </dgm:t>
    </dgm:pt>
    <dgm:pt modelId="{79D42ECE-CABA-45EF-8932-7AE10AAD60A2}">
      <dgm:prSet/>
      <dgm:spPr/>
      <dgm:t>
        <a:bodyPr/>
        <a:lstStyle/>
        <a:p>
          <a:pPr algn="l">
            <a:buNone/>
          </a:pPr>
          <a:r>
            <a:rPr lang="en-US" b="0" i="0" dirty="0">
              <a:latin typeface="Times New Roman" panose="02020603050405020304" pitchFamily="18" charset="0"/>
              <a:cs typeface="Times New Roman" panose="02020603050405020304" pitchFamily="18" charset="0"/>
            </a:rPr>
            <a:t>For e.g.,</a:t>
          </a:r>
          <a:endParaRPr lang="en-US" dirty="0">
            <a:latin typeface="Times New Roman" panose="02020603050405020304" pitchFamily="18" charset="0"/>
            <a:cs typeface="Times New Roman" panose="02020603050405020304" pitchFamily="18" charset="0"/>
          </a:endParaRPr>
        </a:p>
      </dgm:t>
    </dgm:pt>
    <dgm:pt modelId="{3378371D-0B26-4103-AB0A-3193EE28AEA0}" type="parTrans" cxnId="{9534F494-B173-4B0B-9514-A7A6D13CAF54}">
      <dgm:prSet/>
      <dgm:spPr/>
      <dgm:t>
        <a:bodyPr/>
        <a:lstStyle/>
        <a:p>
          <a:endParaRPr lang="en-US"/>
        </a:p>
      </dgm:t>
    </dgm:pt>
    <dgm:pt modelId="{78775861-0715-4A16-8266-FDA236354380}" type="sibTrans" cxnId="{9534F494-B173-4B0B-9514-A7A6D13CAF54}">
      <dgm:prSet/>
      <dgm:spPr/>
      <dgm:t>
        <a:bodyPr/>
        <a:lstStyle/>
        <a:p>
          <a:endParaRPr lang="en-US"/>
        </a:p>
      </dgm:t>
    </dgm:pt>
    <dgm:pt modelId="{E910EAA7-614C-4184-8DF9-84B2AB2131D5}">
      <dgm:prSet/>
      <dgm:spPr/>
      <dgm:t>
        <a:bodyPr/>
        <a:lstStyle/>
        <a:p>
          <a:pPr algn="just">
            <a:buFont typeface="Wingdings" panose="05000000000000000000" pitchFamily="2" charset="2"/>
            <a:buChar char="Ø"/>
          </a:pPr>
          <a:r>
            <a:rPr lang="en-US" b="0" i="0" dirty="0">
              <a:latin typeface="Times New Roman" panose="02020603050405020304" pitchFamily="18" charset="0"/>
              <a:cs typeface="Times New Roman" panose="02020603050405020304" pitchFamily="18" charset="0"/>
            </a:rPr>
            <a:t>How about you ?	</a:t>
          </a:r>
          <a:r>
            <a:rPr lang="en-US" b="0" i="0" dirty="0">
              <a:solidFill>
                <a:schemeClr val="tx1"/>
              </a:solidFill>
              <a:latin typeface="Times New Roman" panose="02020603050405020304" pitchFamily="18" charset="0"/>
              <a:cs typeface="Times New Roman" panose="02020603050405020304" pitchFamily="18" charset="0"/>
            </a:rPr>
            <a:t>Open-question</a:t>
          </a:r>
          <a:endParaRPr lang="en-US" dirty="0">
            <a:solidFill>
              <a:schemeClr val="tx1"/>
            </a:solidFill>
            <a:latin typeface="Times New Roman" panose="02020603050405020304" pitchFamily="18" charset="0"/>
            <a:cs typeface="Times New Roman" panose="02020603050405020304" pitchFamily="18" charset="0"/>
          </a:endParaRPr>
        </a:p>
      </dgm:t>
    </dgm:pt>
    <dgm:pt modelId="{ED9D04BB-0DD9-4258-92D9-CED159D2CBFA}" type="parTrans" cxnId="{1F481786-D3CE-44EA-8CC7-B1A63934E5AF}">
      <dgm:prSet/>
      <dgm:spPr/>
      <dgm:t>
        <a:bodyPr/>
        <a:lstStyle/>
        <a:p>
          <a:endParaRPr lang="en-US"/>
        </a:p>
      </dgm:t>
    </dgm:pt>
    <dgm:pt modelId="{BDCAADEF-CC2B-49D7-A211-A777CB0BBD61}" type="sibTrans" cxnId="{1F481786-D3CE-44EA-8CC7-B1A63934E5AF}">
      <dgm:prSet/>
      <dgm:spPr/>
      <dgm:t>
        <a:bodyPr/>
        <a:lstStyle/>
        <a:p>
          <a:endParaRPr lang="en-US"/>
        </a:p>
      </dgm:t>
    </dgm:pt>
    <dgm:pt modelId="{F3CCC17F-340C-4279-9828-3E7BFD59D902}">
      <dgm:prSet/>
      <dgm:spPr/>
      <dgm:t>
        <a:bodyPr/>
        <a:lstStyle/>
        <a:p>
          <a:pPr algn="just">
            <a:buFont typeface="Wingdings" panose="05000000000000000000" pitchFamily="2" charset="2"/>
            <a:buChar char="Ø"/>
          </a:pPr>
          <a:r>
            <a:rPr lang="en-US" b="0" i="0" dirty="0">
              <a:latin typeface="Times New Roman" panose="02020603050405020304" pitchFamily="18" charset="0"/>
              <a:cs typeface="Times New Roman" panose="02020603050405020304" pitchFamily="18" charset="0"/>
            </a:rPr>
            <a:t>That's all right.		</a:t>
          </a:r>
          <a:r>
            <a:rPr lang="en-US" b="0" i="0" dirty="0">
              <a:solidFill>
                <a:schemeClr val="tx1"/>
              </a:solidFill>
              <a:latin typeface="Times New Roman" panose="02020603050405020304" pitchFamily="18" charset="0"/>
              <a:cs typeface="Times New Roman" panose="02020603050405020304" pitchFamily="18" charset="0"/>
            </a:rPr>
            <a:t>Understanding</a:t>
          </a:r>
          <a:endParaRPr lang="en-US" dirty="0">
            <a:solidFill>
              <a:schemeClr val="tx1"/>
            </a:solidFill>
            <a:latin typeface="Times New Roman" panose="02020603050405020304" pitchFamily="18" charset="0"/>
            <a:cs typeface="Times New Roman" panose="02020603050405020304" pitchFamily="18" charset="0"/>
          </a:endParaRPr>
        </a:p>
      </dgm:t>
    </dgm:pt>
    <dgm:pt modelId="{F0862AA5-B203-4FF3-83A9-D4E4C4BF2B13}" type="parTrans" cxnId="{9AEE67FC-FBF5-42F3-BCFA-8EFB4A71FACE}">
      <dgm:prSet/>
      <dgm:spPr/>
      <dgm:t>
        <a:bodyPr/>
        <a:lstStyle/>
        <a:p>
          <a:endParaRPr lang="en-US"/>
        </a:p>
      </dgm:t>
    </dgm:pt>
    <dgm:pt modelId="{BCB7B156-7048-4AD8-B7BA-CD66C251ECA0}" type="sibTrans" cxnId="{9AEE67FC-FBF5-42F3-BCFA-8EFB4A71FACE}">
      <dgm:prSet/>
      <dgm:spPr/>
      <dgm:t>
        <a:bodyPr/>
        <a:lstStyle/>
        <a:p>
          <a:endParaRPr lang="en-US"/>
        </a:p>
      </dgm:t>
    </dgm:pt>
    <dgm:pt modelId="{F9C080D0-AB29-463D-96FE-32CF8FDEB16C}">
      <dgm:prSet/>
      <dgm:spPr/>
      <dgm:t>
        <a:bodyPr/>
        <a:lstStyle/>
        <a:p>
          <a:pPr algn="just">
            <a:buFont typeface="Wingdings" panose="05000000000000000000" pitchFamily="2" charset="2"/>
            <a:buChar char="Ø"/>
          </a:pPr>
          <a:r>
            <a:rPr lang="en-US" b="0" i="0" dirty="0">
              <a:latin typeface="Times New Roman" panose="02020603050405020304" pitchFamily="18" charset="0"/>
              <a:cs typeface="Times New Roman" panose="02020603050405020304" pitchFamily="18" charset="0"/>
            </a:rPr>
            <a:t>I think it is </a:t>
          </a:r>
          <a:r>
            <a:rPr lang="en-US" b="0" i="0" dirty="0" err="1">
              <a:latin typeface="Times New Roman" panose="02020603050405020304" pitchFamily="18" charset="0"/>
              <a:cs typeface="Times New Roman" panose="02020603050405020304" pitchFamily="18" charset="0"/>
            </a:rPr>
            <a:t>raleigh</a:t>
          </a:r>
          <a:r>
            <a:rPr lang="en-US" b="0" i="0" dirty="0">
              <a:latin typeface="Times New Roman" panose="02020603050405020304" pitchFamily="18" charset="0"/>
              <a:cs typeface="Times New Roman" panose="02020603050405020304" pitchFamily="18" charset="0"/>
            </a:rPr>
            <a:t>.	</a:t>
          </a:r>
          <a:r>
            <a:rPr lang="en-US" b="0" i="0" dirty="0">
              <a:solidFill>
                <a:schemeClr val="tx1"/>
              </a:solidFill>
              <a:latin typeface="Times New Roman" panose="02020603050405020304" pitchFamily="18" charset="0"/>
              <a:cs typeface="Times New Roman" panose="02020603050405020304" pitchFamily="18" charset="0"/>
            </a:rPr>
            <a:t>Statement</a:t>
          </a:r>
          <a:endParaRPr lang="en-US" dirty="0">
            <a:solidFill>
              <a:schemeClr val="tx1"/>
            </a:solidFill>
            <a:latin typeface="Times New Roman" panose="02020603050405020304" pitchFamily="18" charset="0"/>
            <a:cs typeface="Times New Roman" panose="02020603050405020304" pitchFamily="18" charset="0"/>
          </a:endParaRPr>
        </a:p>
      </dgm:t>
    </dgm:pt>
    <dgm:pt modelId="{9A1ED2D4-E1BB-4733-A359-DB7275AA61B0}" type="sibTrans" cxnId="{07D3050E-D73A-418E-A8E6-AD09D2864DDD}">
      <dgm:prSet/>
      <dgm:spPr/>
      <dgm:t>
        <a:bodyPr/>
        <a:lstStyle/>
        <a:p>
          <a:endParaRPr lang="en-US"/>
        </a:p>
      </dgm:t>
    </dgm:pt>
    <dgm:pt modelId="{7A4E4E9B-9C93-472E-8D46-DB69E1FF4153}" type="parTrans" cxnId="{07D3050E-D73A-418E-A8E6-AD09D2864DDD}">
      <dgm:prSet/>
      <dgm:spPr/>
      <dgm:t>
        <a:bodyPr/>
        <a:lstStyle/>
        <a:p>
          <a:endParaRPr lang="en-US"/>
        </a:p>
      </dgm:t>
    </dgm:pt>
    <dgm:pt modelId="{00BDBFED-C492-4CB3-AE21-BC24729390F6}">
      <dgm:prSet/>
      <dgm:spPr/>
      <dgm:t>
        <a:bodyPr/>
        <a:lstStyle/>
        <a:p>
          <a:pPr algn="just">
            <a:buFont typeface="Wingdings" panose="05000000000000000000" pitchFamily="2" charset="2"/>
            <a:buChar char="Ø"/>
          </a:pPr>
          <a:r>
            <a:rPr lang="en-US" b="0" i="0" dirty="0">
              <a:latin typeface="Times New Roman" panose="02020603050405020304" pitchFamily="18" charset="0"/>
              <a:cs typeface="Times New Roman" panose="02020603050405020304" pitchFamily="18" charset="0"/>
            </a:rPr>
            <a:t>What kind of experience do you, do you have, then with    child care?		</a:t>
          </a:r>
          <a:r>
            <a:rPr lang="en-US" b="0" i="0" dirty="0">
              <a:solidFill>
                <a:schemeClr val="tx1"/>
              </a:solidFill>
              <a:latin typeface="Times New Roman" panose="02020603050405020304" pitchFamily="18" charset="0"/>
              <a:cs typeface="Times New Roman" panose="02020603050405020304" pitchFamily="18" charset="0"/>
            </a:rPr>
            <a:t>Question</a:t>
          </a:r>
          <a:endParaRPr lang="en-US" dirty="0">
            <a:solidFill>
              <a:schemeClr val="tx1"/>
            </a:solidFill>
            <a:latin typeface="Times New Roman" panose="02020603050405020304" pitchFamily="18" charset="0"/>
            <a:cs typeface="Times New Roman" panose="02020603050405020304" pitchFamily="18" charset="0"/>
          </a:endParaRPr>
        </a:p>
      </dgm:t>
    </dgm:pt>
    <dgm:pt modelId="{70BD35D6-1E7A-4E8B-82F2-EF77BB94703A}" type="sibTrans" cxnId="{E4ED0D12-B692-400F-BEA9-0DA8241D232F}">
      <dgm:prSet/>
      <dgm:spPr/>
      <dgm:t>
        <a:bodyPr/>
        <a:lstStyle/>
        <a:p>
          <a:endParaRPr lang="en-US"/>
        </a:p>
      </dgm:t>
    </dgm:pt>
    <dgm:pt modelId="{8831D618-464B-4DF7-ACE1-BFF7AD81F836}" type="parTrans" cxnId="{E4ED0D12-B692-400F-BEA9-0DA8241D232F}">
      <dgm:prSet/>
      <dgm:spPr/>
      <dgm:t>
        <a:bodyPr/>
        <a:lstStyle/>
        <a:p>
          <a:endParaRPr lang="en-US"/>
        </a:p>
      </dgm:t>
    </dgm:pt>
    <dgm:pt modelId="{448A7406-D419-4EC4-8984-A1C86868CDFD}" type="pres">
      <dgm:prSet presAssocID="{ECD3B544-68EF-4830-A8DA-0E7B86EDA42B}" presName="linearFlow" presStyleCnt="0">
        <dgm:presLayoutVars>
          <dgm:dir/>
          <dgm:resizeHandles val="exact"/>
        </dgm:presLayoutVars>
      </dgm:prSet>
      <dgm:spPr/>
      <dgm:t>
        <a:bodyPr/>
        <a:lstStyle/>
        <a:p>
          <a:endParaRPr lang="en-US"/>
        </a:p>
      </dgm:t>
    </dgm:pt>
    <dgm:pt modelId="{BCE4EA89-41F4-41D1-B1C5-04D0C862DC52}" type="pres">
      <dgm:prSet presAssocID="{F3A04EEF-819B-431A-B2C0-2D11831926CA}" presName="composite" presStyleCnt="0"/>
      <dgm:spPr/>
    </dgm:pt>
    <dgm:pt modelId="{C0C2F849-68C3-455A-B940-7A5CA4BACCA8}" type="pres">
      <dgm:prSet presAssocID="{F3A04EEF-819B-431A-B2C0-2D11831926CA}" presName="imgShp" presStyleLbl="fgImgPlace1" presStyleIdx="0" presStyleCnt="2"/>
      <dgm:spPr/>
    </dgm:pt>
    <dgm:pt modelId="{AE6CB3CB-245E-4247-A253-A0C9906AD4CB}" type="pres">
      <dgm:prSet presAssocID="{F3A04EEF-819B-431A-B2C0-2D11831926CA}" presName="txShp" presStyleLbl="node1" presStyleIdx="0" presStyleCnt="2">
        <dgm:presLayoutVars>
          <dgm:bulletEnabled val="1"/>
        </dgm:presLayoutVars>
      </dgm:prSet>
      <dgm:spPr/>
      <dgm:t>
        <a:bodyPr/>
        <a:lstStyle/>
        <a:p>
          <a:endParaRPr lang="en-US"/>
        </a:p>
      </dgm:t>
    </dgm:pt>
    <dgm:pt modelId="{E98C891C-EA6C-459F-922C-6BB643EEB314}" type="pres">
      <dgm:prSet presAssocID="{876A409F-6AA4-4279-BA84-CE5753D7B5B7}" presName="spacing" presStyleCnt="0"/>
      <dgm:spPr/>
    </dgm:pt>
    <dgm:pt modelId="{792950D7-D0AB-4102-A0DF-7A63CE80C172}" type="pres">
      <dgm:prSet presAssocID="{79D42ECE-CABA-45EF-8932-7AE10AAD60A2}" presName="composite" presStyleCnt="0"/>
      <dgm:spPr/>
    </dgm:pt>
    <dgm:pt modelId="{F454C1BE-2FB7-4540-92BB-38C71AC8079E}" type="pres">
      <dgm:prSet presAssocID="{79D42ECE-CABA-45EF-8932-7AE10AAD60A2}" presName="imgShp" presStyleLbl="fgImgPlace1" presStyleIdx="1" presStyleCnt="2"/>
      <dgm:spPr/>
    </dgm:pt>
    <dgm:pt modelId="{2048FE93-9405-43CE-9584-A9C88ED73618}" type="pres">
      <dgm:prSet presAssocID="{79D42ECE-CABA-45EF-8932-7AE10AAD60A2}" presName="txShp" presStyleLbl="node1" presStyleIdx="1" presStyleCnt="2">
        <dgm:presLayoutVars>
          <dgm:bulletEnabled val="1"/>
        </dgm:presLayoutVars>
      </dgm:prSet>
      <dgm:spPr/>
      <dgm:t>
        <a:bodyPr/>
        <a:lstStyle/>
        <a:p>
          <a:endParaRPr lang="en-US"/>
        </a:p>
      </dgm:t>
    </dgm:pt>
  </dgm:ptLst>
  <dgm:cxnLst>
    <dgm:cxn modelId="{1F25F109-35B5-4C1E-ADBD-257BF8B2A8EC}" type="presOf" srcId="{79D42ECE-CABA-45EF-8932-7AE10AAD60A2}" destId="{2048FE93-9405-43CE-9584-A9C88ED73618}" srcOrd="0" destOrd="0" presId="urn:microsoft.com/office/officeart/2005/8/layout/vList3#3"/>
    <dgm:cxn modelId="{1F481786-D3CE-44EA-8CC7-B1A63934E5AF}" srcId="{79D42ECE-CABA-45EF-8932-7AE10AAD60A2}" destId="{E910EAA7-614C-4184-8DF9-84B2AB2131D5}" srcOrd="2" destOrd="0" parTransId="{ED9D04BB-0DD9-4258-92D9-CED159D2CBFA}" sibTransId="{BDCAADEF-CC2B-49D7-A211-A777CB0BBD61}"/>
    <dgm:cxn modelId="{FBEFC162-8335-4D6C-B9AC-73D8E1683A22}" type="presOf" srcId="{00BDBFED-C492-4CB3-AE21-BC24729390F6}" destId="{2048FE93-9405-43CE-9584-A9C88ED73618}" srcOrd="0" destOrd="1" presId="urn:microsoft.com/office/officeart/2005/8/layout/vList3#3"/>
    <dgm:cxn modelId="{9AEE67FC-FBF5-42F3-BCFA-8EFB4A71FACE}" srcId="{79D42ECE-CABA-45EF-8932-7AE10AAD60A2}" destId="{F3CCC17F-340C-4279-9828-3E7BFD59D902}" srcOrd="3" destOrd="0" parTransId="{F0862AA5-B203-4FF3-83A9-D4E4C4BF2B13}" sibTransId="{BCB7B156-7048-4AD8-B7BA-CD66C251ECA0}"/>
    <dgm:cxn modelId="{07D3050E-D73A-418E-A8E6-AD09D2864DDD}" srcId="{79D42ECE-CABA-45EF-8932-7AE10AAD60A2}" destId="{F9C080D0-AB29-463D-96FE-32CF8FDEB16C}" srcOrd="1" destOrd="0" parTransId="{7A4E4E9B-9C93-472E-8D46-DB69E1FF4153}" sibTransId="{9A1ED2D4-E1BB-4733-A359-DB7275AA61B0}"/>
    <dgm:cxn modelId="{67753D00-C48B-408E-BF25-1340AF489E82}" type="presOf" srcId="{F3CCC17F-340C-4279-9828-3E7BFD59D902}" destId="{2048FE93-9405-43CE-9584-A9C88ED73618}" srcOrd="0" destOrd="4" presId="urn:microsoft.com/office/officeart/2005/8/layout/vList3#3"/>
    <dgm:cxn modelId="{D8994859-A65B-4E2E-BF60-8F6C3457558C}" srcId="{ECD3B544-68EF-4830-A8DA-0E7B86EDA42B}" destId="{F3A04EEF-819B-431A-B2C0-2D11831926CA}" srcOrd="0" destOrd="0" parTransId="{78CE6FA5-EB4B-4761-B481-557F72E13427}" sibTransId="{876A409F-6AA4-4279-BA84-CE5753D7B5B7}"/>
    <dgm:cxn modelId="{550349AD-463A-4E31-B337-E2287B40747F}" type="presOf" srcId="{E910EAA7-614C-4184-8DF9-84B2AB2131D5}" destId="{2048FE93-9405-43CE-9584-A9C88ED73618}" srcOrd="0" destOrd="3" presId="urn:microsoft.com/office/officeart/2005/8/layout/vList3#3"/>
    <dgm:cxn modelId="{9534F494-B173-4B0B-9514-A7A6D13CAF54}" srcId="{ECD3B544-68EF-4830-A8DA-0E7B86EDA42B}" destId="{79D42ECE-CABA-45EF-8932-7AE10AAD60A2}" srcOrd="1" destOrd="0" parTransId="{3378371D-0B26-4103-AB0A-3193EE28AEA0}" sibTransId="{78775861-0715-4A16-8266-FDA236354380}"/>
    <dgm:cxn modelId="{665758C1-4EF2-40C9-A648-38FE21300BF9}" type="presOf" srcId="{F3A04EEF-819B-431A-B2C0-2D11831926CA}" destId="{AE6CB3CB-245E-4247-A253-A0C9906AD4CB}" srcOrd="0" destOrd="0" presId="urn:microsoft.com/office/officeart/2005/8/layout/vList3#3"/>
    <dgm:cxn modelId="{AF989C92-CE01-4148-82F3-8A6D5D61D0B6}" type="presOf" srcId="{F9C080D0-AB29-463D-96FE-32CF8FDEB16C}" destId="{2048FE93-9405-43CE-9584-A9C88ED73618}" srcOrd="0" destOrd="2" presId="urn:microsoft.com/office/officeart/2005/8/layout/vList3#3"/>
    <dgm:cxn modelId="{B28921C4-577A-40AC-899D-3EA5B80288B3}" type="presOf" srcId="{ECD3B544-68EF-4830-A8DA-0E7B86EDA42B}" destId="{448A7406-D419-4EC4-8984-A1C86868CDFD}" srcOrd="0" destOrd="0" presId="urn:microsoft.com/office/officeart/2005/8/layout/vList3#3"/>
    <dgm:cxn modelId="{E4ED0D12-B692-400F-BEA9-0DA8241D232F}" srcId="{79D42ECE-CABA-45EF-8932-7AE10AAD60A2}" destId="{00BDBFED-C492-4CB3-AE21-BC24729390F6}" srcOrd="0" destOrd="0" parTransId="{8831D618-464B-4DF7-ACE1-BFF7AD81F836}" sibTransId="{70BD35D6-1E7A-4E8B-82F2-EF77BB94703A}"/>
    <dgm:cxn modelId="{346EF4C9-760C-49E5-9325-DA7FD4B08D8A}" type="presParOf" srcId="{448A7406-D419-4EC4-8984-A1C86868CDFD}" destId="{BCE4EA89-41F4-41D1-B1C5-04D0C862DC52}" srcOrd="0" destOrd="0" presId="urn:microsoft.com/office/officeart/2005/8/layout/vList3#3"/>
    <dgm:cxn modelId="{378E0633-DD8E-473E-A836-B38009DF7986}" type="presParOf" srcId="{BCE4EA89-41F4-41D1-B1C5-04D0C862DC52}" destId="{C0C2F849-68C3-455A-B940-7A5CA4BACCA8}" srcOrd="0" destOrd="0" presId="urn:microsoft.com/office/officeart/2005/8/layout/vList3#3"/>
    <dgm:cxn modelId="{05335F55-D2AC-42C3-9DE1-7F212CC179F1}" type="presParOf" srcId="{BCE4EA89-41F4-41D1-B1C5-04D0C862DC52}" destId="{AE6CB3CB-245E-4247-A253-A0C9906AD4CB}" srcOrd="1" destOrd="0" presId="urn:microsoft.com/office/officeart/2005/8/layout/vList3#3"/>
    <dgm:cxn modelId="{5A99D587-303E-4A64-A777-431EC4E7359C}" type="presParOf" srcId="{448A7406-D419-4EC4-8984-A1C86868CDFD}" destId="{E98C891C-EA6C-459F-922C-6BB643EEB314}" srcOrd="1" destOrd="0" presId="urn:microsoft.com/office/officeart/2005/8/layout/vList3#3"/>
    <dgm:cxn modelId="{4D8234B7-8E28-4CBE-8481-E2BE3C257783}" type="presParOf" srcId="{448A7406-D419-4EC4-8984-A1C86868CDFD}" destId="{792950D7-D0AB-4102-A0DF-7A63CE80C172}" srcOrd="2" destOrd="0" presId="urn:microsoft.com/office/officeart/2005/8/layout/vList3#3"/>
    <dgm:cxn modelId="{3FB9A67A-2571-43A7-BB4A-E01B6D5C1184}" type="presParOf" srcId="{792950D7-D0AB-4102-A0DF-7A63CE80C172}" destId="{F454C1BE-2FB7-4540-92BB-38C71AC8079E}" srcOrd="0" destOrd="0" presId="urn:microsoft.com/office/officeart/2005/8/layout/vList3#3"/>
    <dgm:cxn modelId="{8BE8B9A0-D743-42E4-9040-E77691A287F9}" type="presParOf" srcId="{792950D7-D0AB-4102-A0DF-7A63CE80C172}" destId="{2048FE93-9405-43CE-9584-A9C88ED73618}" srcOrd="1" destOrd="0" presId="urn:microsoft.com/office/officeart/2005/8/layout/vList3#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CD3B544-68EF-4830-A8DA-0E7B86EDA42B}" type="doc">
      <dgm:prSet loTypeId="urn:microsoft.com/office/officeart/2005/8/layout/vList3#4" loCatId="list" qsTypeId="urn:microsoft.com/office/officeart/2005/8/quickstyle/simple1" qsCatId="simple" csTypeId="urn:microsoft.com/office/officeart/2005/8/colors/accent1_2" csCatId="accent1" phldr="1"/>
      <dgm:spPr/>
      <dgm:t>
        <a:bodyPr/>
        <a:lstStyle/>
        <a:p>
          <a:endParaRPr lang="en-US"/>
        </a:p>
      </dgm:t>
    </dgm:pt>
    <dgm:pt modelId="{F3A04EEF-819B-431A-B2C0-2D11831926CA}">
      <dgm:prSet custT="1"/>
      <dgm:spPr/>
      <dgm:t>
        <a:bodyPr/>
        <a:lstStyle/>
        <a:p>
          <a:pPr algn="just"/>
          <a:r>
            <a:rPr lang="en-GB" sz="1800" b="0" i="0" dirty="0">
              <a:latin typeface="Times New Roman" panose="02020603050405020304" pitchFamily="18" charset="0"/>
              <a:cs typeface="Times New Roman" panose="02020603050405020304" pitchFamily="18" charset="0"/>
            </a:rPr>
            <a:t>Speech Act Classification helps in determining the communicative intent of a speaker</a:t>
          </a:r>
        </a:p>
        <a:p>
          <a:pPr algn="just"/>
          <a:r>
            <a:rPr lang="en-GB" sz="1800" b="0" i="0" dirty="0">
              <a:latin typeface="Times New Roman" panose="02020603050405020304" pitchFamily="18" charset="0"/>
              <a:cs typeface="Times New Roman" panose="02020603050405020304" pitchFamily="18" charset="0"/>
            </a:rPr>
            <a:t>This holds true for discussion in any fora including social media platform such as Twitter</a:t>
          </a:r>
        </a:p>
        <a:p>
          <a:pPr algn="just"/>
          <a:r>
            <a:rPr lang="en-US" sz="1800" dirty="0">
              <a:latin typeface="Times New Roman" panose="02020603050405020304" pitchFamily="18" charset="0"/>
              <a:cs typeface="Times New Roman" panose="02020603050405020304" pitchFamily="18" charset="0"/>
            </a:rPr>
            <a:t>Thus, TAC typically helps in determining the communicative intention of a tweeter (someone who tweets)</a:t>
          </a:r>
        </a:p>
      </dgm:t>
    </dgm:pt>
    <dgm:pt modelId="{78CE6FA5-EB4B-4761-B481-557F72E13427}" type="parTrans" cxnId="{D8994859-A65B-4E2E-BF60-8F6C3457558C}">
      <dgm:prSet/>
      <dgm:spPr/>
      <dgm:t>
        <a:bodyPr/>
        <a:lstStyle/>
        <a:p>
          <a:endParaRPr lang="en-US"/>
        </a:p>
      </dgm:t>
    </dgm:pt>
    <dgm:pt modelId="{876A409F-6AA4-4279-BA84-CE5753D7B5B7}" type="sibTrans" cxnId="{D8994859-A65B-4E2E-BF60-8F6C3457558C}">
      <dgm:prSet/>
      <dgm:spPr/>
      <dgm:t>
        <a:bodyPr/>
        <a:lstStyle/>
        <a:p>
          <a:endParaRPr lang="en-US"/>
        </a:p>
      </dgm:t>
    </dgm:pt>
    <dgm:pt modelId="{79D42ECE-CABA-45EF-8932-7AE10AAD60A2}">
      <dgm:prSet custT="1"/>
      <dgm:spPr/>
      <dgm:t>
        <a:bodyPr/>
        <a:lstStyle/>
        <a:p>
          <a:pPr algn="l">
            <a:buNone/>
          </a:pPr>
          <a:r>
            <a:rPr lang="en-US" sz="1800" b="0" i="0" dirty="0">
              <a:latin typeface="Times New Roman" panose="02020603050405020304" pitchFamily="18" charset="0"/>
              <a:cs typeface="Times New Roman" panose="02020603050405020304" pitchFamily="18" charset="0"/>
            </a:rPr>
            <a:t>For e.g.,</a:t>
          </a:r>
          <a:endParaRPr lang="en-US" sz="1800" dirty="0">
            <a:latin typeface="Times New Roman" panose="02020603050405020304" pitchFamily="18" charset="0"/>
            <a:cs typeface="Times New Roman" panose="02020603050405020304" pitchFamily="18" charset="0"/>
          </a:endParaRPr>
        </a:p>
      </dgm:t>
    </dgm:pt>
    <dgm:pt modelId="{3378371D-0B26-4103-AB0A-3193EE28AEA0}" type="parTrans" cxnId="{9534F494-B173-4B0B-9514-A7A6D13CAF54}">
      <dgm:prSet/>
      <dgm:spPr/>
      <dgm:t>
        <a:bodyPr/>
        <a:lstStyle/>
        <a:p>
          <a:endParaRPr lang="en-US"/>
        </a:p>
      </dgm:t>
    </dgm:pt>
    <dgm:pt modelId="{78775861-0715-4A16-8266-FDA236354380}" type="sibTrans" cxnId="{9534F494-B173-4B0B-9514-A7A6D13CAF54}">
      <dgm:prSet/>
      <dgm:spPr/>
      <dgm:t>
        <a:bodyPr/>
        <a:lstStyle/>
        <a:p>
          <a:endParaRPr lang="en-US"/>
        </a:p>
      </dgm:t>
    </dgm:pt>
    <dgm:pt modelId="{E910EAA7-614C-4184-8DF9-84B2AB2131D5}">
      <dgm:prSet custT="1"/>
      <dgm:spPr/>
      <dgm:t>
        <a:bodyPr/>
        <a:lstStyle/>
        <a:p>
          <a:pPr algn="just">
            <a:buFont typeface="Wingdings" panose="05000000000000000000" pitchFamily="2" charset="2"/>
            <a:buChar char="Ø"/>
          </a:pPr>
          <a:r>
            <a:rPr lang="en-IN" sz="1800" b="0" i="0" dirty="0">
              <a:latin typeface="Times New Roman" panose="02020603050405020304" pitchFamily="18" charset="0"/>
              <a:cs typeface="Times New Roman" panose="02020603050405020304" pitchFamily="18" charset="0"/>
            </a:rPr>
            <a:t>@</a:t>
          </a:r>
          <a:r>
            <a:rPr lang="en-IN" sz="1800" b="0" i="0" dirty="0" err="1">
              <a:latin typeface="Times New Roman" panose="02020603050405020304" pitchFamily="18" charset="0"/>
              <a:cs typeface="Times New Roman" panose="02020603050405020304" pitchFamily="18" charset="0"/>
            </a:rPr>
            <a:t>SFEncyclopedia</a:t>
          </a:r>
          <a:r>
            <a:rPr lang="en-IN" sz="1800" b="0" i="0" dirty="0">
              <a:latin typeface="Times New Roman" panose="02020603050405020304" pitchFamily="18" charset="0"/>
              <a:cs typeface="Times New Roman" panose="02020603050405020304" pitchFamily="18" charset="0"/>
            </a:rPr>
            <a:t> Why the Le </a:t>
          </a:r>
          <a:r>
            <a:rPr lang="en-IN" sz="1800" b="0" i="0" dirty="0" err="1">
              <a:latin typeface="Times New Roman" panose="02020603050405020304" pitchFamily="18" charset="0"/>
              <a:cs typeface="Times New Roman" panose="02020603050405020304" pitchFamily="18" charset="0"/>
            </a:rPr>
            <a:t>Guin</a:t>
          </a:r>
          <a:r>
            <a:rPr lang="en-IN" sz="1800" b="0" i="0" dirty="0">
              <a:latin typeface="Times New Roman" panose="02020603050405020304" pitchFamily="18" charset="0"/>
              <a:cs typeface="Times New Roman" panose="02020603050405020304" pitchFamily="18" charset="0"/>
            </a:rPr>
            <a:t> title in the gallery?</a:t>
          </a:r>
          <a:r>
            <a:rPr lang="en-US" sz="1800" b="0" i="0" dirty="0">
              <a:latin typeface="Times New Roman" panose="02020603050405020304" pitchFamily="18" charset="0"/>
              <a:cs typeface="Times New Roman" panose="02020603050405020304" pitchFamily="18" charset="0"/>
            </a:rPr>
            <a:t>	</a:t>
          </a:r>
          <a:r>
            <a:rPr lang="en-US" sz="1800" b="0" i="0" dirty="0">
              <a:solidFill>
                <a:schemeClr val="tx1"/>
              </a:solidFill>
              <a:latin typeface="Times New Roman" panose="02020603050405020304" pitchFamily="18" charset="0"/>
              <a:cs typeface="Times New Roman" panose="02020603050405020304" pitchFamily="18" charset="0"/>
            </a:rPr>
            <a:t>Question</a:t>
          </a:r>
          <a:endParaRPr lang="en-US" sz="1800" dirty="0">
            <a:solidFill>
              <a:schemeClr val="tx1"/>
            </a:solidFill>
            <a:latin typeface="Times New Roman" panose="02020603050405020304" pitchFamily="18" charset="0"/>
            <a:cs typeface="Times New Roman" panose="02020603050405020304" pitchFamily="18" charset="0"/>
          </a:endParaRPr>
        </a:p>
      </dgm:t>
    </dgm:pt>
    <dgm:pt modelId="{ED9D04BB-0DD9-4258-92D9-CED159D2CBFA}" type="parTrans" cxnId="{1F481786-D3CE-44EA-8CC7-B1A63934E5AF}">
      <dgm:prSet/>
      <dgm:spPr/>
      <dgm:t>
        <a:bodyPr/>
        <a:lstStyle/>
        <a:p>
          <a:endParaRPr lang="en-US"/>
        </a:p>
      </dgm:t>
    </dgm:pt>
    <dgm:pt modelId="{BDCAADEF-CC2B-49D7-A211-A777CB0BBD61}" type="sibTrans" cxnId="{1F481786-D3CE-44EA-8CC7-B1A63934E5AF}">
      <dgm:prSet/>
      <dgm:spPr/>
      <dgm:t>
        <a:bodyPr/>
        <a:lstStyle/>
        <a:p>
          <a:endParaRPr lang="en-US"/>
        </a:p>
      </dgm:t>
    </dgm:pt>
    <dgm:pt modelId="{F9C080D0-AB29-463D-96FE-32CF8FDEB16C}">
      <dgm:prSet custT="1"/>
      <dgm:spPr/>
      <dgm:t>
        <a:bodyPr/>
        <a:lstStyle/>
        <a:p>
          <a:pPr algn="just">
            <a:buFont typeface="Wingdings" panose="05000000000000000000" pitchFamily="2" charset="2"/>
            <a:buChar char="Ø"/>
          </a:pPr>
          <a:r>
            <a:rPr lang="en-IN" sz="1800" b="0" i="0" dirty="0">
              <a:latin typeface="Times New Roman" panose="02020603050405020304" pitchFamily="18" charset="0"/>
              <a:cs typeface="Times New Roman" panose="02020603050405020304" pitchFamily="18" charset="0"/>
            </a:rPr>
            <a:t>RT @</a:t>
          </a:r>
          <a:r>
            <a:rPr lang="en-IN" sz="1800" b="0" i="0" dirty="0" err="1">
              <a:latin typeface="Times New Roman" panose="02020603050405020304" pitchFamily="18" charset="0"/>
              <a:cs typeface="Times New Roman" panose="02020603050405020304" pitchFamily="18" charset="0"/>
            </a:rPr>
            <a:t>AsafRonel</a:t>
          </a:r>
          <a:r>
            <a:rPr lang="en-IN" sz="1800" b="0" i="0" dirty="0">
              <a:latin typeface="Times New Roman" panose="02020603050405020304" pitchFamily="18" charset="0"/>
              <a:cs typeface="Times New Roman" panose="02020603050405020304" pitchFamily="18" charset="0"/>
            </a:rPr>
            <a:t>: @</a:t>
          </a:r>
          <a:r>
            <a:rPr lang="en-IN" sz="1800" b="0" i="0" dirty="0" err="1">
              <a:latin typeface="Times New Roman" panose="02020603050405020304" pitchFamily="18" charset="0"/>
              <a:cs typeface="Times New Roman" panose="02020603050405020304" pitchFamily="18" charset="0"/>
            </a:rPr>
            <a:t>LTCPeterLerner</a:t>
          </a:r>
          <a:r>
            <a:rPr lang="en-IN" sz="1800" b="0" i="0" dirty="0">
              <a:latin typeface="Times New Roman" panose="02020603050405020304" pitchFamily="18" charset="0"/>
              <a:cs typeface="Times New Roman" panose="02020603050405020304" pitchFamily="18" charset="0"/>
            </a:rPr>
            <a:t> @</a:t>
          </a:r>
          <a:r>
            <a:rPr lang="en-IN" sz="1800" b="0" i="0" dirty="0" err="1">
              <a:latin typeface="Times New Roman" panose="02020603050405020304" pitchFamily="18" charset="0"/>
              <a:cs typeface="Times New Roman" panose="02020603050405020304" pitchFamily="18" charset="0"/>
            </a:rPr>
            <a:t>AJEnglishPeter</a:t>
          </a:r>
          <a:r>
            <a:rPr lang="en-IN" sz="1800" b="0" i="0" dirty="0">
              <a:latin typeface="Times New Roman" panose="02020603050405020304" pitchFamily="18" charset="0"/>
              <a:cs typeface="Times New Roman" panose="02020603050405020304" pitchFamily="18" charset="0"/>
            </a:rPr>
            <a:t>, you should direct just a little bit of your criticism towards the role the Israelis played</a:t>
          </a:r>
          <a:r>
            <a:rPr lang="en-US" sz="1800" b="0" i="0" dirty="0">
              <a:latin typeface="Times New Roman" panose="02020603050405020304" pitchFamily="18" charset="0"/>
              <a:cs typeface="Times New Roman" panose="02020603050405020304" pitchFamily="18" charset="0"/>
            </a:rPr>
            <a:t>						</a:t>
          </a:r>
          <a:r>
            <a:rPr lang="en-US" sz="1800" b="0" i="0" dirty="0">
              <a:solidFill>
                <a:schemeClr val="tx1"/>
              </a:solidFill>
              <a:latin typeface="Times New Roman" panose="02020603050405020304" pitchFamily="18" charset="0"/>
              <a:cs typeface="Times New Roman" panose="02020603050405020304" pitchFamily="18" charset="0"/>
            </a:rPr>
            <a:t>Suggestion</a:t>
          </a:r>
          <a:endParaRPr lang="en-US" sz="1800" dirty="0">
            <a:solidFill>
              <a:schemeClr val="tx1"/>
            </a:solidFill>
            <a:latin typeface="Times New Roman" panose="02020603050405020304" pitchFamily="18" charset="0"/>
            <a:cs typeface="Times New Roman" panose="02020603050405020304" pitchFamily="18" charset="0"/>
          </a:endParaRPr>
        </a:p>
      </dgm:t>
    </dgm:pt>
    <dgm:pt modelId="{9A1ED2D4-E1BB-4733-A359-DB7275AA61B0}" type="sibTrans" cxnId="{07D3050E-D73A-418E-A8E6-AD09D2864DDD}">
      <dgm:prSet/>
      <dgm:spPr/>
      <dgm:t>
        <a:bodyPr/>
        <a:lstStyle/>
        <a:p>
          <a:endParaRPr lang="en-US"/>
        </a:p>
      </dgm:t>
    </dgm:pt>
    <dgm:pt modelId="{7A4E4E9B-9C93-472E-8D46-DB69E1FF4153}" type="parTrans" cxnId="{07D3050E-D73A-418E-A8E6-AD09D2864DDD}">
      <dgm:prSet/>
      <dgm:spPr/>
      <dgm:t>
        <a:bodyPr/>
        <a:lstStyle/>
        <a:p>
          <a:endParaRPr lang="en-US"/>
        </a:p>
      </dgm:t>
    </dgm:pt>
    <dgm:pt modelId="{00BDBFED-C492-4CB3-AE21-BC24729390F6}">
      <dgm:prSet custT="1"/>
      <dgm:spPr/>
      <dgm:t>
        <a:bodyPr/>
        <a:lstStyle/>
        <a:p>
          <a:pPr algn="just">
            <a:buFont typeface="Wingdings" panose="05000000000000000000" pitchFamily="2" charset="2"/>
            <a:buChar char="Ø"/>
          </a:pPr>
          <a:r>
            <a:rPr lang="en-IN" sz="1800" b="0" i="0" dirty="0">
              <a:latin typeface="Times New Roman" panose="02020603050405020304" pitchFamily="18" charset="0"/>
              <a:cs typeface="Times New Roman" panose="02020603050405020304" pitchFamily="18" charset="0"/>
            </a:rPr>
            <a:t>My dream is to have my boat returned to me, Rashad said. I have been wishing to die every second after my boat died</a:t>
          </a:r>
          <a:r>
            <a:rPr lang="en-US" sz="1800" b="0" i="0" dirty="0">
              <a:latin typeface="Times New Roman" panose="02020603050405020304" pitchFamily="18" charset="0"/>
              <a:cs typeface="Times New Roman" panose="02020603050405020304" pitchFamily="18" charset="0"/>
            </a:rPr>
            <a:t>		</a:t>
          </a:r>
          <a:r>
            <a:rPr lang="en-US" sz="1800" b="0" i="0" dirty="0">
              <a:solidFill>
                <a:schemeClr val="tx1"/>
              </a:solidFill>
              <a:latin typeface="Times New Roman" panose="02020603050405020304" pitchFamily="18" charset="0"/>
              <a:cs typeface="Times New Roman" panose="02020603050405020304" pitchFamily="18" charset="0"/>
            </a:rPr>
            <a:t>Expression</a:t>
          </a:r>
          <a:endParaRPr lang="en-US" sz="1800" dirty="0">
            <a:solidFill>
              <a:schemeClr val="tx1"/>
            </a:solidFill>
            <a:latin typeface="Times New Roman" panose="02020603050405020304" pitchFamily="18" charset="0"/>
            <a:cs typeface="Times New Roman" panose="02020603050405020304" pitchFamily="18" charset="0"/>
          </a:endParaRPr>
        </a:p>
      </dgm:t>
    </dgm:pt>
    <dgm:pt modelId="{70BD35D6-1E7A-4E8B-82F2-EF77BB94703A}" type="sibTrans" cxnId="{E4ED0D12-B692-400F-BEA9-0DA8241D232F}">
      <dgm:prSet/>
      <dgm:spPr/>
      <dgm:t>
        <a:bodyPr/>
        <a:lstStyle/>
        <a:p>
          <a:endParaRPr lang="en-US"/>
        </a:p>
      </dgm:t>
    </dgm:pt>
    <dgm:pt modelId="{8831D618-464B-4DF7-ACE1-BFF7AD81F836}" type="parTrans" cxnId="{E4ED0D12-B692-400F-BEA9-0DA8241D232F}">
      <dgm:prSet/>
      <dgm:spPr/>
      <dgm:t>
        <a:bodyPr/>
        <a:lstStyle/>
        <a:p>
          <a:endParaRPr lang="en-US"/>
        </a:p>
      </dgm:t>
    </dgm:pt>
    <dgm:pt modelId="{448A7406-D419-4EC4-8984-A1C86868CDFD}" type="pres">
      <dgm:prSet presAssocID="{ECD3B544-68EF-4830-A8DA-0E7B86EDA42B}" presName="linearFlow" presStyleCnt="0">
        <dgm:presLayoutVars>
          <dgm:dir/>
          <dgm:resizeHandles val="exact"/>
        </dgm:presLayoutVars>
      </dgm:prSet>
      <dgm:spPr/>
      <dgm:t>
        <a:bodyPr/>
        <a:lstStyle/>
        <a:p>
          <a:endParaRPr lang="en-US"/>
        </a:p>
      </dgm:t>
    </dgm:pt>
    <dgm:pt modelId="{BCE4EA89-41F4-41D1-B1C5-04D0C862DC52}" type="pres">
      <dgm:prSet presAssocID="{F3A04EEF-819B-431A-B2C0-2D11831926CA}" presName="composite" presStyleCnt="0"/>
      <dgm:spPr/>
    </dgm:pt>
    <dgm:pt modelId="{C0C2F849-68C3-455A-B940-7A5CA4BACCA8}" type="pres">
      <dgm:prSet presAssocID="{F3A04EEF-819B-431A-B2C0-2D11831926CA}" presName="imgShp" presStyleLbl="fgImgPlace1" presStyleIdx="0" presStyleCnt="2"/>
      <dgm:spPr/>
    </dgm:pt>
    <dgm:pt modelId="{AE6CB3CB-245E-4247-A253-A0C9906AD4CB}" type="pres">
      <dgm:prSet presAssocID="{F3A04EEF-819B-431A-B2C0-2D11831926CA}" presName="txShp" presStyleLbl="node1" presStyleIdx="0" presStyleCnt="2">
        <dgm:presLayoutVars>
          <dgm:bulletEnabled val="1"/>
        </dgm:presLayoutVars>
      </dgm:prSet>
      <dgm:spPr/>
      <dgm:t>
        <a:bodyPr/>
        <a:lstStyle/>
        <a:p>
          <a:endParaRPr lang="en-US"/>
        </a:p>
      </dgm:t>
    </dgm:pt>
    <dgm:pt modelId="{E98C891C-EA6C-459F-922C-6BB643EEB314}" type="pres">
      <dgm:prSet presAssocID="{876A409F-6AA4-4279-BA84-CE5753D7B5B7}" presName="spacing" presStyleCnt="0"/>
      <dgm:spPr/>
    </dgm:pt>
    <dgm:pt modelId="{792950D7-D0AB-4102-A0DF-7A63CE80C172}" type="pres">
      <dgm:prSet presAssocID="{79D42ECE-CABA-45EF-8932-7AE10AAD60A2}" presName="composite" presStyleCnt="0"/>
      <dgm:spPr/>
    </dgm:pt>
    <dgm:pt modelId="{F454C1BE-2FB7-4540-92BB-38C71AC8079E}" type="pres">
      <dgm:prSet presAssocID="{79D42ECE-CABA-45EF-8932-7AE10AAD60A2}" presName="imgShp" presStyleLbl="fgImgPlace1" presStyleIdx="1" presStyleCnt="2"/>
      <dgm:spPr/>
    </dgm:pt>
    <dgm:pt modelId="{2048FE93-9405-43CE-9584-A9C88ED73618}" type="pres">
      <dgm:prSet presAssocID="{79D42ECE-CABA-45EF-8932-7AE10AAD60A2}" presName="txShp" presStyleLbl="node1" presStyleIdx="1" presStyleCnt="2" custScaleX="109024" custScaleY="124335">
        <dgm:presLayoutVars>
          <dgm:bulletEnabled val="1"/>
        </dgm:presLayoutVars>
      </dgm:prSet>
      <dgm:spPr/>
      <dgm:t>
        <a:bodyPr/>
        <a:lstStyle/>
        <a:p>
          <a:endParaRPr lang="en-US"/>
        </a:p>
      </dgm:t>
    </dgm:pt>
  </dgm:ptLst>
  <dgm:cxnLst>
    <dgm:cxn modelId="{1F25F109-35B5-4C1E-ADBD-257BF8B2A8EC}" type="presOf" srcId="{79D42ECE-CABA-45EF-8932-7AE10AAD60A2}" destId="{2048FE93-9405-43CE-9584-A9C88ED73618}" srcOrd="0" destOrd="0" presId="urn:microsoft.com/office/officeart/2005/8/layout/vList3#4"/>
    <dgm:cxn modelId="{1F481786-D3CE-44EA-8CC7-B1A63934E5AF}" srcId="{79D42ECE-CABA-45EF-8932-7AE10AAD60A2}" destId="{E910EAA7-614C-4184-8DF9-84B2AB2131D5}" srcOrd="2" destOrd="0" parTransId="{ED9D04BB-0DD9-4258-92D9-CED159D2CBFA}" sibTransId="{BDCAADEF-CC2B-49D7-A211-A777CB0BBD61}"/>
    <dgm:cxn modelId="{FBEFC162-8335-4D6C-B9AC-73D8E1683A22}" type="presOf" srcId="{00BDBFED-C492-4CB3-AE21-BC24729390F6}" destId="{2048FE93-9405-43CE-9584-A9C88ED73618}" srcOrd="0" destOrd="1" presId="urn:microsoft.com/office/officeart/2005/8/layout/vList3#4"/>
    <dgm:cxn modelId="{07D3050E-D73A-418E-A8E6-AD09D2864DDD}" srcId="{79D42ECE-CABA-45EF-8932-7AE10AAD60A2}" destId="{F9C080D0-AB29-463D-96FE-32CF8FDEB16C}" srcOrd="1" destOrd="0" parTransId="{7A4E4E9B-9C93-472E-8D46-DB69E1FF4153}" sibTransId="{9A1ED2D4-E1BB-4733-A359-DB7275AA61B0}"/>
    <dgm:cxn modelId="{D8994859-A65B-4E2E-BF60-8F6C3457558C}" srcId="{ECD3B544-68EF-4830-A8DA-0E7B86EDA42B}" destId="{F3A04EEF-819B-431A-B2C0-2D11831926CA}" srcOrd="0" destOrd="0" parTransId="{78CE6FA5-EB4B-4761-B481-557F72E13427}" sibTransId="{876A409F-6AA4-4279-BA84-CE5753D7B5B7}"/>
    <dgm:cxn modelId="{550349AD-463A-4E31-B337-E2287B40747F}" type="presOf" srcId="{E910EAA7-614C-4184-8DF9-84B2AB2131D5}" destId="{2048FE93-9405-43CE-9584-A9C88ED73618}" srcOrd="0" destOrd="3" presId="urn:microsoft.com/office/officeart/2005/8/layout/vList3#4"/>
    <dgm:cxn modelId="{9534F494-B173-4B0B-9514-A7A6D13CAF54}" srcId="{ECD3B544-68EF-4830-A8DA-0E7B86EDA42B}" destId="{79D42ECE-CABA-45EF-8932-7AE10AAD60A2}" srcOrd="1" destOrd="0" parTransId="{3378371D-0B26-4103-AB0A-3193EE28AEA0}" sibTransId="{78775861-0715-4A16-8266-FDA236354380}"/>
    <dgm:cxn modelId="{665758C1-4EF2-40C9-A648-38FE21300BF9}" type="presOf" srcId="{F3A04EEF-819B-431A-B2C0-2D11831926CA}" destId="{AE6CB3CB-245E-4247-A253-A0C9906AD4CB}" srcOrd="0" destOrd="0" presId="urn:microsoft.com/office/officeart/2005/8/layout/vList3#4"/>
    <dgm:cxn modelId="{AF989C92-CE01-4148-82F3-8A6D5D61D0B6}" type="presOf" srcId="{F9C080D0-AB29-463D-96FE-32CF8FDEB16C}" destId="{2048FE93-9405-43CE-9584-A9C88ED73618}" srcOrd="0" destOrd="2" presId="urn:microsoft.com/office/officeart/2005/8/layout/vList3#4"/>
    <dgm:cxn modelId="{B28921C4-577A-40AC-899D-3EA5B80288B3}" type="presOf" srcId="{ECD3B544-68EF-4830-A8DA-0E7B86EDA42B}" destId="{448A7406-D419-4EC4-8984-A1C86868CDFD}" srcOrd="0" destOrd="0" presId="urn:microsoft.com/office/officeart/2005/8/layout/vList3#4"/>
    <dgm:cxn modelId="{E4ED0D12-B692-400F-BEA9-0DA8241D232F}" srcId="{79D42ECE-CABA-45EF-8932-7AE10AAD60A2}" destId="{00BDBFED-C492-4CB3-AE21-BC24729390F6}" srcOrd="0" destOrd="0" parTransId="{8831D618-464B-4DF7-ACE1-BFF7AD81F836}" sibTransId="{70BD35D6-1E7A-4E8B-82F2-EF77BB94703A}"/>
    <dgm:cxn modelId="{346EF4C9-760C-49E5-9325-DA7FD4B08D8A}" type="presParOf" srcId="{448A7406-D419-4EC4-8984-A1C86868CDFD}" destId="{BCE4EA89-41F4-41D1-B1C5-04D0C862DC52}" srcOrd="0" destOrd="0" presId="urn:microsoft.com/office/officeart/2005/8/layout/vList3#4"/>
    <dgm:cxn modelId="{378E0633-DD8E-473E-A836-B38009DF7986}" type="presParOf" srcId="{BCE4EA89-41F4-41D1-B1C5-04D0C862DC52}" destId="{C0C2F849-68C3-455A-B940-7A5CA4BACCA8}" srcOrd="0" destOrd="0" presId="urn:microsoft.com/office/officeart/2005/8/layout/vList3#4"/>
    <dgm:cxn modelId="{05335F55-D2AC-42C3-9DE1-7F212CC179F1}" type="presParOf" srcId="{BCE4EA89-41F4-41D1-B1C5-04D0C862DC52}" destId="{AE6CB3CB-245E-4247-A253-A0C9906AD4CB}" srcOrd="1" destOrd="0" presId="urn:microsoft.com/office/officeart/2005/8/layout/vList3#4"/>
    <dgm:cxn modelId="{5A99D587-303E-4A64-A777-431EC4E7359C}" type="presParOf" srcId="{448A7406-D419-4EC4-8984-A1C86868CDFD}" destId="{E98C891C-EA6C-459F-922C-6BB643EEB314}" srcOrd="1" destOrd="0" presId="urn:microsoft.com/office/officeart/2005/8/layout/vList3#4"/>
    <dgm:cxn modelId="{4D8234B7-8E28-4CBE-8481-E2BE3C257783}" type="presParOf" srcId="{448A7406-D419-4EC4-8984-A1C86868CDFD}" destId="{792950D7-D0AB-4102-A0DF-7A63CE80C172}" srcOrd="2" destOrd="0" presId="urn:microsoft.com/office/officeart/2005/8/layout/vList3#4"/>
    <dgm:cxn modelId="{3FB9A67A-2571-43A7-BB4A-E01B6D5C1184}" type="presParOf" srcId="{792950D7-D0AB-4102-A0DF-7A63CE80C172}" destId="{F454C1BE-2FB7-4540-92BB-38C71AC8079E}" srcOrd="0" destOrd="0" presId="urn:microsoft.com/office/officeart/2005/8/layout/vList3#4"/>
    <dgm:cxn modelId="{8BE8B9A0-D743-42E4-9040-E77691A287F9}" type="presParOf" srcId="{792950D7-D0AB-4102-A0DF-7A63CE80C172}" destId="{2048FE93-9405-43CE-9584-A9C88ED73618}" srcOrd="1" destOrd="0" presId="urn:microsoft.com/office/officeart/2005/8/layout/vList3#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707F9A9-B89A-43E4-B690-C05BF07C28C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39787C67-4B94-48A4-84C9-98042DBDBA46}">
      <dgm:prSet custT="1"/>
      <dgm:spPr/>
      <dgm:t>
        <a:bodyPr/>
        <a:lstStyle/>
        <a:p>
          <a:r>
            <a:rPr lang="en-US" sz="1800" b="0" i="0" dirty="0">
              <a:latin typeface="Times New Roman" panose="02020603050405020304" pitchFamily="18" charset="0"/>
              <a:cs typeface="Times New Roman" panose="02020603050405020304" pitchFamily="18" charset="0"/>
            </a:rPr>
            <a:t>Primarily all the works in TAC limit themselves to utilizing only the textual modality</a:t>
          </a:r>
          <a:endParaRPr lang="en-US" sz="1800" dirty="0">
            <a:latin typeface="Times New Roman" panose="02020603050405020304" pitchFamily="18" charset="0"/>
            <a:cs typeface="Times New Roman" panose="02020603050405020304" pitchFamily="18" charset="0"/>
          </a:endParaRPr>
        </a:p>
      </dgm:t>
    </dgm:pt>
    <dgm:pt modelId="{B3EF56A1-E121-46BB-81DD-AD108E194123}" type="parTrans" cxnId="{D5F7B534-61A7-4658-9C58-5A26FE381593}">
      <dgm:prSet/>
      <dgm:spPr/>
      <dgm:t>
        <a:bodyPr/>
        <a:lstStyle/>
        <a:p>
          <a:endParaRPr lang="en-US"/>
        </a:p>
      </dgm:t>
    </dgm:pt>
    <dgm:pt modelId="{9B90C6CF-7264-4BC4-9BA7-12401CB96813}" type="sibTrans" cxnId="{D5F7B534-61A7-4658-9C58-5A26FE381593}">
      <dgm:prSet/>
      <dgm:spPr/>
      <dgm:t>
        <a:bodyPr/>
        <a:lstStyle/>
        <a:p>
          <a:endParaRPr lang="en-US"/>
        </a:p>
      </dgm:t>
    </dgm:pt>
    <dgm:pt modelId="{ED754D17-71E7-4334-91F5-AA8B196A9BDB}">
      <dgm:prSet custT="1"/>
      <dgm:spPr/>
      <dgm:t>
        <a:bodyPr/>
        <a:lstStyle/>
        <a:p>
          <a:pPr algn="ctr"/>
          <a:r>
            <a:rPr lang="en-US" sz="1800" b="0" i="0" dirty="0">
              <a:latin typeface="Times New Roman" panose="02020603050405020304" pitchFamily="18" charset="0"/>
              <a:cs typeface="Times New Roman" panose="02020603050405020304" pitchFamily="18" charset="0"/>
            </a:rPr>
            <a:t>Non-verbal cues such as emoji in tweets can provide useful information to identify TAs, thus, stressing the role of incorporating multi-modal inputs into the task</a:t>
          </a:r>
          <a:endParaRPr lang="en-US" sz="1800" dirty="0">
            <a:latin typeface="Times New Roman" panose="02020603050405020304" pitchFamily="18" charset="0"/>
            <a:cs typeface="Times New Roman" panose="02020603050405020304" pitchFamily="18" charset="0"/>
          </a:endParaRPr>
        </a:p>
      </dgm:t>
    </dgm:pt>
    <dgm:pt modelId="{8BA80B06-3321-4152-AF76-C6CDBB03B5C6}" type="parTrans" cxnId="{D338A11F-7902-4860-B064-030D41A4F43A}">
      <dgm:prSet/>
      <dgm:spPr/>
      <dgm:t>
        <a:bodyPr/>
        <a:lstStyle/>
        <a:p>
          <a:endParaRPr lang="en-US"/>
        </a:p>
      </dgm:t>
    </dgm:pt>
    <dgm:pt modelId="{AAE0C2A1-B208-4319-8AFF-5EEE7280C8E2}" type="sibTrans" cxnId="{D338A11F-7902-4860-B064-030D41A4F43A}">
      <dgm:prSet/>
      <dgm:spPr/>
      <dgm:t>
        <a:bodyPr/>
        <a:lstStyle/>
        <a:p>
          <a:endParaRPr lang="en-US"/>
        </a:p>
      </dgm:t>
    </dgm:pt>
    <dgm:pt modelId="{C34A3B0D-B138-4475-B5F0-0A2A88002F32}">
      <dgm:prSet custT="1"/>
      <dgm:spPr/>
      <dgm:t>
        <a:bodyPr/>
        <a:lstStyle/>
        <a:p>
          <a:r>
            <a:rPr lang="en-US" sz="1600" b="1" i="0" dirty="0">
              <a:latin typeface="Times New Roman" panose="02020603050405020304" pitchFamily="18" charset="0"/>
              <a:cs typeface="Times New Roman" panose="02020603050405020304" pitchFamily="18" charset="0"/>
            </a:rPr>
            <a:t>The emotional state of the speaker has a substantial effect on its pragmatic content [9]. Sentiment and emotion are also closely related</a:t>
          </a:r>
          <a:endParaRPr lang="en-US" sz="1600" b="1" dirty="0">
            <a:latin typeface="Times New Roman" panose="02020603050405020304" pitchFamily="18" charset="0"/>
            <a:cs typeface="Times New Roman" panose="02020603050405020304" pitchFamily="18" charset="0"/>
          </a:endParaRPr>
        </a:p>
      </dgm:t>
    </dgm:pt>
    <dgm:pt modelId="{48610672-6A70-4C27-9989-5F771CA829DB}" type="parTrans" cxnId="{A8E07454-13C4-45A5-8124-020546F0A13D}">
      <dgm:prSet/>
      <dgm:spPr/>
      <dgm:t>
        <a:bodyPr/>
        <a:lstStyle/>
        <a:p>
          <a:endParaRPr lang="en-US"/>
        </a:p>
      </dgm:t>
    </dgm:pt>
    <dgm:pt modelId="{7864E9C9-8E1F-4D02-AB87-F5988FF5B2A5}" type="sibTrans" cxnId="{A8E07454-13C4-45A5-8124-020546F0A13D}">
      <dgm:prSet/>
      <dgm:spPr/>
      <dgm:t>
        <a:bodyPr/>
        <a:lstStyle/>
        <a:p>
          <a:endParaRPr lang="en-US"/>
        </a:p>
      </dgm:t>
    </dgm:pt>
    <dgm:pt modelId="{BCC5274B-08B9-47A7-A037-E6F94D602AB2}" type="pres">
      <dgm:prSet presAssocID="{5707F9A9-B89A-43E4-B690-C05BF07C28C6}" presName="composite" presStyleCnt="0">
        <dgm:presLayoutVars>
          <dgm:chMax val="5"/>
          <dgm:dir/>
          <dgm:animLvl val="ctr"/>
          <dgm:resizeHandles val="exact"/>
        </dgm:presLayoutVars>
      </dgm:prSet>
      <dgm:spPr/>
      <dgm:t>
        <a:bodyPr/>
        <a:lstStyle/>
        <a:p>
          <a:endParaRPr lang="en-US"/>
        </a:p>
      </dgm:t>
    </dgm:pt>
    <dgm:pt modelId="{7B5FE077-433A-4F0A-B8C1-CF25DD28E670}" type="pres">
      <dgm:prSet presAssocID="{5707F9A9-B89A-43E4-B690-C05BF07C28C6}" presName="cycle" presStyleCnt="0"/>
      <dgm:spPr/>
    </dgm:pt>
    <dgm:pt modelId="{4CB3CE3B-D783-46E4-A438-2C6A58F4B429}" type="pres">
      <dgm:prSet presAssocID="{5707F9A9-B89A-43E4-B690-C05BF07C28C6}" presName="centerShape" presStyleCnt="0"/>
      <dgm:spPr/>
    </dgm:pt>
    <dgm:pt modelId="{8F4FCB11-6F9B-4DF9-88A5-D35D567A2999}" type="pres">
      <dgm:prSet presAssocID="{5707F9A9-B89A-43E4-B690-C05BF07C28C6}" presName="connSite" presStyleLbl="node1" presStyleIdx="0" presStyleCnt="4"/>
      <dgm:spPr/>
    </dgm:pt>
    <dgm:pt modelId="{44606DF9-95D5-4F18-A0C1-B2550DB53E6B}" type="pres">
      <dgm:prSet presAssocID="{5707F9A9-B89A-43E4-B690-C05BF07C28C6}" presName="visible" presStyleLbl="node1" presStyleIdx="0" presStyleCnt="4" custLinFactNeighborX="-2919" custLinFactNeighborY="-7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Lightbulb and gear"/>
        </a:ext>
      </dgm:extLst>
    </dgm:pt>
    <dgm:pt modelId="{D9C9075C-D805-4452-8A18-689704F8F085}" type="pres">
      <dgm:prSet presAssocID="{B3EF56A1-E121-46BB-81DD-AD108E194123}" presName="Name25" presStyleLbl="parChTrans1D1" presStyleIdx="0" presStyleCnt="3"/>
      <dgm:spPr/>
      <dgm:t>
        <a:bodyPr/>
        <a:lstStyle/>
        <a:p>
          <a:endParaRPr lang="en-US"/>
        </a:p>
      </dgm:t>
    </dgm:pt>
    <dgm:pt modelId="{0F75DBD5-A722-40C5-8EB0-8743D53E04DD}" type="pres">
      <dgm:prSet presAssocID="{39787C67-4B94-48A4-84C9-98042DBDBA46}" presName="node" presStyleCnt="0"/>
      <dgm:spPr/>
    </dgm:pt>
    <dgm:pt modelId="{5EC52E59-C96F-4BB5-80F9-3B5B1D270D73}" type="pres">
      <dgm:prSet presAssocID="{39787C67-4B94-48A4-84C9-98042DBDBA46}" presName="parentNode" presStyleLbl="node1" presStyleIdx="1" presStyleCnt="4" custScaleX="133379" custScaleY="124242" custLinFactNeighborX="12668" custLinFactNeighborY="700">
        <dgm:presLayoutVars>
          <dgm:chMax val="1"/>
          <dgm:bulletEnabled val="1"/>
        </dgm:presLayoutVars>
      </dgm:prSet>
      <dgm:spPr/>
      <dgm:t>
        <a:bodyPr/>
        <a:lstStyle/>
        <a:p>
          <a:endParaRPr lang="en-US"/>
        </a:p>
      </dgm:t>
    </dgm:pt>
    <dgm:pt modelId="{0BAF5F90-C331-41B3-8276-ED091FE98A23}" type="pres">
      <dgm:prSet presAssocID="{39787C67-4B94-48A4-84C9-98042DBDBA46}" presName="childNode" presStyleLbl="revTx" presStyleIdx="0" presStyleCnt="0">
        <dgm:presLayoutVars>
          <dgm:bulletEnabled val="1"/>
        </dgm:presLayoutVars>
      </dgm:prSet>
      <dgm:spPr/>
    </dgm:pt>
    <dgm:pt modelId="{7C71FE05-B1B9-4B53-B3F9-CACD572960E5}" type="pres">
      <dgm:prSet presAssocID="{8BA80B06-3321-4152-AF76-C6CDBB03B5C6}" presName="Name25" presStyleLbl="parChTrans1D1" presStyleIdx="1" presStyleCnt="3"/>
      <dgm:spPr/>
      <dgm:t>
        <a:bodyPr/>
        <a:lstStyle/>
        <a:p>
          <a:endParaRPr lang="en-US"/>
        </a:p>
      </dgm:t>
    </dgm:pt>
    <dgm:pt modelId="{3C1FAC61-A74F-4AC8-B514-CD0BAA831EB9}" type="pres">
      <dgm:prSet presAssocID="{ED754D17-71E7-4334-91F5-AA8B196A9BDB}" presName="node" presStyleCnt="0"/>
      <dgm:spPr/>
    </dgm:pt>
    <dgm:pt modelId="{6922BBBB-E2FC-4E5B-A1CF-63E4BCE75D5D}" type="pres">
      <dgm:prSet presAssocID="{ED754D17-71E7-4334-91F5-AA8B196A9BDB}" presName="parentNode" presStyleLbl="node1" presStyleIdx="2" presStyleCnt="4" custScaleX="162422" custScaleY="156594" custLinFactX="62386" custLinFactNeighborX="100000" custLinFactNeighborY="-59723">
        <dgm:presLayoutVars>
          <dgm:chMax val="1"/>
          <dgm:bulletEnabled val="1"/>
        </dgm:presLayoutVars>
      </dgm:prSet>
      <dgm:spPr/>
      <dgm:t>
        <a:bodyPr/>
        <a:lstStyle/>
        <a:p>
          <a:endParaRPr lang="en-US"/>
        </a:p>
      </dgm:t>
    </dgm:pt>
    <dgm:pt modelId="{4E3409B2-2620-4DFB-B6D7-13D08E297904}" type="pres">
      <dgm:prSet presAssocID="{ED754D17-71E7-4334-91F5-AA8B196A9BDB}" presName="childNode" presStyleLbl="revTx" presStyleIdx="0" presStyleCnt="0">
        <dgm:presLayoutVars>
          <dgm:bulletEnabled val="1"/>
        </dgm:presLayoutVars>
      </dgm:prSet>
      <dgm:spPr/>
    </dgm:pt>
    <dgm:pt modelId="{3E180664-86AF-4029-B8C1-72AB50039E32}" type="pres">
      <dgm:prSet presAssocID="{48610672-6A70-4C27-9989-5F771CA829DB}" presName="Name25" presStyleLbl="parChTrans1D1" presStyleIdx="2" presStyleCnt="3"/>
      <dgm:spPr/>
      <dgm:t>
        <a:bodyPr/>
        <a:lstStyle/>
        <a:p>
          <a:endParaRPr lang="en-US"/>
        </a:p>
      </dgm:t>
    </dgm:pt>
    <dgm:pt modelId="{3470B321-03BD-4CEE-A5F1-EA091D302087}" type="pres">
      <dgm:prSet presAssocID="{C34A3B0D-B138-4475-B5F0-0A2A88002F32}" presName="node" presStyleCnt="0"/>
      <dgm:spPr/>
    </dgm:pt>
    <dgm:pt modelId="{2D22F6D3-79A7-46A3-B2A2-C9764DF2334E}" type="pres">
      <dgm:prSet presAssocID="{C34A3B0D-B138-4475-B5F0-0A2A88002F32}" presName="parentNode" presStyleLbl="node1" presStyleIdx="3" presStyleCnt="4" custScaleX="169446" custScaleY="130915" custLinFactNeighborX="24568" custLinFactNeighborY="-40768">
        <dgm:presLayoutVars>
          <dgm:chMax val="1"/>
          <dgm:bulletEnabled val="1"/>
        </dgm:presLayoutVars>
      </dgm:prSet>
      <dgm:spPr/>
      <dgm:t>
        <a:bodyPr/>
        <a:lstStyle/>
        <a:p>
          <a:endParaRPr lang="en-US"/>
        </a:p>
      </dgm:t>
    </dgm:pt>
    <dgm:pt modelId="{ACDEC204-1838-4377-BEB4-0122CA3E99EC}" type="pres">
      <dgm:prSet presAssocID="{C34A3B0D-B138-4475-B5F0-0A2A88002F32}" presName="childNode" presStyleLbl="revTx" presStyleIdx="0" presStyleCnt="0">
        <dgm:presLayoutVars>
          <dgm:bulletEnabled val="1"/>
        </dgm:presLayoutVars>
      </dgm:prSet>
      <dgm:spPr/>
    </dgm:pt>
  </dgm:ptLst>
  <dgm:cxnLst>
    <dgm:cxn modelId="{D5F7B534-61A7-4658-9C58-5A26FE381593}" srcId="{5707F9A9-B89A-43E4-B690-C05BF07C28C6}" destId="{39787C67-4B94-48A4-84C9-98042DBDBA46}" srcOrd="0" destOrd="0" parTransId="{B3EF56A1-E121-46BB-81DD-AD108E194123}" sibTransId="{9B90C6CF-7264-4BC4-9BA7-12401CB96813}"/>
    <dgm:cxn modelId="{A8E07454-13C4-45A5-8124-020546F0A13D}" srcId="{5707F9A9-B89A-43E4-B690-C05BF07C28C6}" destId="{C34A3B0D-B138-4475-B5F0-0A2A88002F32}" srcOrd="2" destOrd="0" parTransId="{48610672-6A70-4C27-9989-5F771CA829DB}" sibTransId="{7864E9C9-8E1F-4D02-AB87-F5988FF5B2A5}"/>
    <dgm:cxn modelId="{D338A11F-7902-4860-B064-030D41A4F43A}" srcId="{5707F9A9-B89A-43E4-B690-C05BF07C28C6}" destId="{ED754D17-71E7-4334-91F5-AA8B196A9BDB}" srcOrd="1" destOrd="0" parTransId="{8BA80B06-3321-4152-AF76-C6CDBB03B5C6}" sibTransId="{AAE0C2A1-B208-4319-8AFF-5EEE7280C8E2}"/>
    <dgm:cxn modelId="{BD118E68-4800-4030-93C0-4BE0373F404C}" type="presOf" srcId="{39787C67-4B94-48A4-84C9-98042DBDBA46}" destId="{5EC52E59-C96F-4BB5-80F9-3B5B1D270D73}" srcOrd="0" destOrd="0" presId="urn:microsoft.com/office/officeart/2005/8/layout/radial2"/>
    <dgm:cxn modelId="{726A00CF-8A1A-4ACC-93EB-0348EBCCED49}" type="presOf" srcId="{5707F9A9-B89A-43E4-B690-C05BF07C28C6}" destId="{BCC5274B-08B9-47A7-A037-E6F94D602AB2}" srcOrd="0" destOrd="0" presId="urn:microsoft.com/office/officeart/2005/8/layout/radial2"/>
    <dgm:cxn modelId="{72123646-14A8-4F17-8457-043445149B1A}" type="presOf" srcId="{ED754D17-71E7-4334-91F5-AA8B196A9BDB}" destId="{6922BBBB-E2FC-4E5B-A1CF-63E4BCE75D5D}" srcOrd="0" destOrd="0" presId="urn:microsoft.com/office/officeart/2005/8/layout/radial2"/>
    <dgm:cxn modelId="{E0C06BEC-D250-4277-89FC-A3FFD14289B7}" type="presOf" srcId="{48610672-6A70-4C27-9989-5F771CA829DB}" destId="{3E180664-86AF-4029-B8C1-72AB50039E32}" srcOrd="0" destOrd="0" presId="urn:microsoft.com/office/officeart/2005/8/layout/radial2"/>
    <dgm:cxn modelId="{B24DECF6-5721-49E6-A565-BA751C16A465}" type="presOf" srcId="{B3EF56A1-E121-46BB-81DD-AD108E194123}" destId="{D9C9075C-D805-4452-8A18-689704F8F085}" srcOrd="0" destOrd="0" presId="urn:microsoft.com/office/officeart/2005/8/layout/radial2"/>
    <dgm:cxn modelId="{DD7BFA86-D406-4EA5-B63B-76B3DB688123}" type="presOf" srcId="{8BA80B06-3321-4152-AF76-C6CDBB03B5C6}" destId="{7C71FE05-B1B9-4B53-B3F9-CACD572960E5}" srcOrd="0" destOrd="0" presId="urn:microsoft.com/office/officeart/2005/8/layout/radial2"/>
    <dgm:cxn modelId="{7FAD31CE-1944-4464-AD26-77227DCA7E0C}" type="presOf" srcId="{C34A3B0D-B138-4475-B5F0-0A2A88002F32}" destId="{2D22F6D3-79A7-46A3-B2A2-C9764DF2334E}" srcOrd="0" destOrd="0" presId="urn:microsoft.com/office/officeart/2005/8/layout/radial2"/>
    <dgm:cxn modelId="{1B8F2ED1-FE80-4E40-B35A-73E520649F21}" type="presParOf" srcId="{BCC5274B-08B9-47A7-A037-E6F94D602AB2}" destId="{7B5FE077-433A-4F0A-B8C1-CF25DD28E670}" srcOrd="0" destOrd="0" presId="urn:microsoft.com/office/officeart/2005/8/layout/radial2"/>
    <dgm:cxn modelId="{9862F959-7CD4-4C53-8F9A-32CF12B89FFC}" type="presParOf" srcId="{7B5FE077-433A-4F0A-B8C1-CF25DD28E670}" destId="{4CB3CE3B-D783-46E4-A438-2C6A58F4B429}" srcOrd="0" destOrd="0" presId="urn:microsoft.com/office/officeart/2005/8/layout/radial2"/>
    <dgm:cxn modelId="{6DF18CC7-30B0-499A-AB50-E995EAF1D627}" type="presParOf" srcId="{4CB3CE3B-D783-46E4-A438-2C6A58F4B429}" destId="{8F4FCB11-6F9B-4DF9-88A5-D35D567A2999}" srcOrd="0" destOrd="0" presId="urn:microsoft.com/office/officeart/2005/8/layout/radial2"/>
    <dgm:cxn modelId="{6148CFA7-0DC8-4F28-8610-2CC89D1E3D10}" type="presParOf" srcId="{4CB3CE3B-D783-46E4-A438-2C6A58F4B429}" destId="{44606DF9-95D5-4F18-A0C1-B2550DB53E6B}" srcOrd="1" destOrd="0" presId="urn:microsoft.com/office/officeart/2005/8/layout/radial2"/>
    <dgm:cxn modelId="{2CD0EBE9-84C5-4709-93F8-3EB1D0DD8C16}" type="presParOf" srcId="{7B5FE077-433A-4F0A-B8C1-CF25DD28E670}" destId="{D9C9075C-D805-4452-8A18-689704F8F085}" srcOrd="1" destOrd="0" presId="urn:microsoft.com/office/officeart/2005/8/layout/radial2"/>
    <dgm:cxn modelId="{694A50A2-EBD0-4E93-B6B5-ECA0BD982996}" type="presParOf" srcId="{7B5FE077-433A-4F0A-B8C1-CF25DD28E670}" destId="{0F75DBD5-A722-40C5-8EB0-8743D53E04DD}" srcOrd="2" destOrd="0" presId="urn:microsoft.com/office/officeart/2005/8/layout/radial2"/>
    <dgm:cxn modelId="{666A925B-4399-44F8-A9D6-94C9B975BD97}" type="presParOf" srcId="{0F75DBD5-A722-40C5-8EB0-8743D53E04DD}" destId="{5EC52E59-C96F-4BB5-80F9-3B5B1D270D73}" srcOrd="0" destOrd="0" presId="urn:microsoft.com/office/officeart/2005/8/layout/radial2"/>
    <dgm:cxn modelId="{F5B21E8A-FE9A-484A-AF75-D82075FF6AEA}" type="presParOf" srcId="{0F75DBD5-A722-40C5-8EB0-8743D53E04DD}" destId="{0BAF5F90-C331-41B3-8276-ED091FE98A23}" srcOrd="1" destOrd="0" presId="urn:microsoft.com/office/officeart/2005/8/layout/radial2"/>
    <dgm:cxn modelId="{11FD4EB3-0717-4449-8AD4-9536FCA10FF6}" type="presParOf" srcId="{7B5FE077-433A-4F0A-B8C1-CF25DD28E670}" destId="{7C71FE05-B1B9-4B53-B3F9-CACD572960E5}" srcOrd="3" destOrd="0" presId="urn:microsoft.com/office/officeart/2005/8/layout/radial2"/>
    <dgm:cxn modelId="{DD1A88A5-1BCF-4A6E-AD02-0F8ABA8BFCAD}" type="presParOf" srcId="{7B5FE077-433A-4F0A-B8C1-CF25DD28E670}" destId="{3C1FAC61-A74F-4AC8-B514-CD0BAA831EB9}" srcOrd="4" destOrd="0" presId="urn:microsoft.com/office/officeart/2005/8/layout/radial2"/>
    <dgm:cxn modelId="{2F661574-25A4-477D-991C-90605160EAE8}" type="presParOf" srcId="{3C1FAC61-A74F-4AC8-B514-CD0BAA831EB9}" destId="{6922BBBB-E2FC-4E5B-A1CF-63E4BCE75D5D}" srcOrd="0" destOrd="0" presId="urn:microsoft.com/office/officeart/2005/8/layout/radial2"/>
    <dgm:cxn modelId="{78170ADD-CB50-4B1C-9B07-9E1D09BE4E19}" type="presParOf" srcId="{3C1FAC61-A74F-4AC8-B514-CD0BAA831EB9}" destId="{4E3409B2-2620-4DFB-B6D7-13D08E297904}" srcOrd="1" destOrd="0" presId="urn:microsoft.com/office/officeart/2005/8/layout/radial2"/>
    <dgm:cxn modelId="{2358AE2B-3082-41B5-8E0E-31DC7D55557C}" type="presParOf" srcId="{7B5FE077-433A-4F0A-B8C1-CF25DD28E670}" destId="{3E180664-86AF-4029-B8C1-72AB50039E32}" srcOrd="5" destOrd="0" presId="urn:microsoft.com/office/officeart/2005/8/layout/radial2"/>
    <dgm:cxn modelId="{3F528FEC-8825-47FD-B98E-7DE9F8C56BB8}" type="presParOf" srcId="{7B5FE077-433A-4F0A-B8C1-CF25DD28E670}" destId="{3470B321-03BD-4CEE-A5F1-EA091D302087}" srcOrd="6" destOrd="0" presId="urn:microsoft.com/office/officeart/2005/8/layout/radial2"/>
    <dgm:cxn modelId="{1EAEDD98-A528-4D6D-BD6A-5FADA3F80B6A}" type="presParOf" srcId="{3470B321-03BD-4CEE-A5F1-EA091D302087}" destId="{2D22F6D3-79A7-46A3-B2A2-C9764DF2334E}" srcOrd="0" destOrd="0" presId="urn:microsoft.com/office/officeart/2005/8/layout/radial2"/>
    <dgm:cxn modelId="{2D7A8EC2-1F76-4EE8-BF38-91FA3BE76E22}" type="presParOf" srcId="{3470B321-03BD-4CEE-A5F1-EA091D302087}" destId="{ACDEC204-1838-4377-BEB4-0122CA3E99E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21B55AF-323B-47D6-A6A2-893D5B598AB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C3CBB34-6413-4E6A-92A4-97923DC1E3A3}">
      <dgm:prSet custT="1"/>
      <dgm:spPr/>
      <dgm:t>
        <a:bodyPr/>
        <a:lstStyle/>
        <a:p>
          <a:r>
            <a:rPr lang="en-US" sz="1800" b="0" i="0" dirty="0">
              <a:solidFill>
                <a:schemeClr val="bg1"/>
              </a:solidFill>
              <a:latin typeface="Times New Roman" panose="02020603050405020304" pitchFamily="18" charset="0"/>
              <a:cs typeface="Times New Roman" panose="02020603050405020304" pitchFamily="18" charset="0"/>
            </a:rPr>
            <a:t>Curate a new dataset, multi-modal Emotion-TA : </a:t>
          </a:r>
          <a:r>
            <a:rPr lang="en-US" sz="1800" b="0" i="1" dirty="0" err="1">
              <a:solidFill>
                <a:schemeClr val="bg1"/>
              </a:solidFill>
              <a:latin typeface="Times New Roman" panose="02020603050405020304" pitchFamily="18" charset="0"/>
              <a:cs typeface="Times New Roman" panose="02020603050405020304" pitchFamily="18" charset="0"/>
            </a:rPr>
            <a:t>EmoTA</a:t>
          </a:r>
          <a:r>
            <a:rPr lang="en-US" sz="1800" b="0" i="0" dirty="0">
              <a:solidFill>
                <a:schemeClr val="bg1"/>
              </a:solidFill>
              <a:latin typeface="Times New Roman" panose="02020603050405020304" pitchFamily="18" charset="0"/>
              <a:cs typeface="Times New Roman" panose="02020603050405020304" pitchFamily="18" charset="0"/>
            </a:rPr>
            <a:t>, with high quality annotations of TAs, including emotionally aided cues for facilitating research in multi-modal TAC and lead to a novel sub-task: sentiment and emotion aware TAC</a:t>
          </a:r>
          <a:endParaRPr lang="en-US" sz="1800" dirty="0">
            <a:solidFill>
              <a:schemeClr val="bg1"/>
            </a:solidFill>
            <a:latin typeface="Times New Roman" panose="02020603050405020304" pitchFamily="18" charset="0"/>
            <a:cs typeface="Times New Roman" panose="02020603050405020304" pitchFamily="18" charset="0"/>
          </a:endParaRPr>
        </a:p>
      </dgm:t>
    </dgm:pt>
    <dgm:pt modelId="{F9969458-38C2-4C22-8BD0-E4B102830212}" type="parTrans" cxnId="{9C80E9C1-8C39-42D1-B84A-B5E81E41309B}">
      <dgm:prSet/>
      <dgm:spPr/>
      <dgm:t>
        <a:bodyPr/>
        <a:lstStyle/>
        <a:p>
          <a:endParaRPr lang="en-US"/>
        </a:p>
      </dgm:t>
    </dgm:pt>
    <dgm:pt modelId="{CA0BD0D5-CEE6-493C-B9E9-C7CE1B162F28}" type="sibTrans" cxnId="{9C80E9C1-8C39-42D1-B84A-B5E81E41309B}">
      <dgm:prSet/>
      <dgm:spPr/>
      <dgm:t>
        <a:bodyPr/>
        <a:lstStyle/>
        <a:p>
          <a:endParaRPr lang="en-US"/>
        </a:p>
      </dgm:t>
    </dgm:pt>
    <dgm:pt modelId="{4430BC7A-9A22-45A3-9ACE-F94A840EC2A8}">
      <dgm:prSet custT="1"/>
      <dgm:spPr/>
      <dgm:t>
        <a:bodyPr/>
        <a:lstStyle/>
        <a:p>
          <a:r>
            <a:rPr lang="en-US" sz="1800" b="0" i="0" dirty="0">
              <a:latin typeface="Times New Roman" panose="02020603050405020304" pitchFamily="18" charset="0"/>
              <a:cs typeface="Times New Roman" panose="02020603050405020304" pitchFamily="18" charset="0"/>
            </a:rPr>
            <a:t>Propose an attention based (Intra-modal, inter-modal) multi-task, multi-modal deep neural network for jointly optimizing the TAC, SA (Sentiment Analysis) and Emotion Recognition (ER) tasks. SA and ER have been treated as auxiliary tasks aiding the primary task i.e., TAC</a:t>
          </a:r>
          <a:endParaRPr lang="en-US" sz="1800" dirty="0">
            <a:latin typeface="Times New Roman" panose="02020603050405020304" pitchFamily="18" charset="0"/>
            <a:cs typeface="Times New Roman" panose="02020603050405020304" pitchFamily="18" charset="0"/>
          </a:endParaRPr>
        </a:p>
      </dgm:t>
    </dgm:pt>
    <dgm:pt modelId="{466242C7-1B31-4A6A-B327-DC87303A80FE}" type="parTrans" cxnId="{02ABB8C2-6E5F-463D-AF43-B60CF7D008E6}">
      <dgm:prSet/>
      <dgm:spPr/>
      <dgm:t>
        <a:bodyPr/>
        <a:lstStyle/>
        <a:p>
          <a:endParaRPr lang="en-US"/>
        </a:p>
      </dgm:t>
    </dgm:pt>
    <dgm:pt modelId="{10EF2EC9-7C67-45E2-913F-A73FCD4D9CFA}" type="sibTrans" cxnId="{02ABB8C2-6E5F-463D-AF43-B60CF7D008E6}">
      <dgm:prSet/>
      <dgm:spPr/>
      <dgm:t>
        <a:bodyPr/>
        <a:lstStyle/>
        <a:p>
          <a:endParaRPr lang="en-US"/>
        </a:p>
      </dgm:t>
    </dgm:pt>
    <dgm:pt modelId="{2D41C61B-D8B8-4B99-8EA8-609D0A4A2024}">
      <dgm:prSet custT="1"/>
      <dgm:spPr/>
      <dgm:t>
        <a:bodyPr/>
        <a:lstStyle/>
        <a:p>
          <a:r>
            <a:rPr lang="en-US" sz="1800" b="0" i="0" dirty="0">
              <a:latin typeface="Times New Roman" panose="02020603050405020304" pitchFamily="18" charset="0"/>
              <a:cs typeface="Times New Roman" panose="02020603050405020304" pitchFamily="18" charset="0"/>
            </a:rPr>
            <a:t>Establish that multi-tasking and multi-modality boost the identification of TAs compared to its single task and </a:t>
          </a:r>
          <a:r>
            <a:rPr lang="en-US" sz="1800" b="0" i="0" dirty="0" err="1">
              <a:latin typeface="Times New Roman" panose="02020603050405020304" pitchFamily="18" charset="0"/>
              <a:cs typeface="Times New Roman" panose="02020603050405020304" pitchFamily="18" charset="0"/>
            </a:rPr>
            <a:t>uni</a:t>
          </a:r>
          <a:r>
            <a:rPr lang="en-US" sz="1800" b="0" i="0" dirty="0">
              <a:latin typeface="Times New Roman" panose="02020603050405020304" pitchFamily="18" charset="0"/>
              <a:cs typeface="Times New Roman" panose="02020603050405020304" pitchFamily="18" charset="0"/>
            </a:rPr>
            <a:t>-modal TAC variants</a:t>
          </a:r>
          <a:endParaRPr lang="en-US" sz="1800" dirty="0">
            <a:latin typeface="Times New Roman" panose="02020603050405020304" pitchFamily="18" charset="0"/>
            <a:cs typeface="Times New Roman" panose="02020603050405020304" pitchFamily="18" charset="0"/>
          </a:endParaRPr>
        </a:p>
      </dgm:t>
    </dgm:pt>
    <dgm:pt modelId="{A2F641C7-FC21-4581-B294-C505ABA9E43E}" type="parTrans" cxnId="{7C9136D4-8F89-4B1A-8A35-923538F68489}">
      <dgm:prSet/>
      <dgm:spPr/>
      <dgm:t>
        <a:bodyPr/>
        <a:lstStyle/>
        <a:p>
          <a:endParaRPr lang="en-US"/>
        </a:p>
      </dgm:t>
    </dgm:pt>
    <dgm:pt modelId="{0584FCB4-F961-4833-ACD1-4B3552D44963}" type="sibTrans" cxnId="{7C9136D4-8F89-4B1A-8A35-923538F68489}">
      <dgm:prSet/>
      <dgm:spPr/>
      <dgm:t>
        <a:bodyPr/>
        <a:lstStyle/>
        <a:p>
          <a:endParaRPr lang="en-US"/>
        </a:p>
      </dgm:t>
    </dgm:pt>
    <dgm:pt modelId="{1D12276B-EE99-4B4D-B988-2A042868544B}" type="pres">
      <dgm:prSet presAssocID="{A21B55AF-323B-47D6-A6A2-893D5B598AB6}" presName="composite" presStyleCnt="0">
        <dgm:presLayoutVars>
          <dgm:chMax val="5"/>
          <dgm:dir/>
          <dgm:animLvl val="ctr"/>
          <dgm:resizeHandles val="exact"/>
        </dgm:presLayoutVars>
      </dgm:prSet>
      <dgm:spPr/>
      <dgm:t>
        <a:bodyPr/>
        <a:lstStyle/>
        <a:p>
          <a:endParaRPr lang="en-US"/>
        </a:p>
      </dgm:t>
    </dgm:pt>
    <dgm:pt modelId="{D15F141B-4B1D-4F42-98B1-FAA6C3573D20}" type="pres">
      <dgm:prSet presAssocID="{A21B55AF-323B-47D6-A6A2-893D5B598AB6}" presName="cycle" presStyleCnt="0"/>
      <dgm:spPr/>
    </dgm:pt>
    <dgm:pt modelId="{F9AED8AC-A4A8-4281-88D6-95C9390D9962}" type="pres">
      <dgm:prSet presAssocID="{A21B55AF-323B-47D6-A6A2-893D5B598AB6}" presName="centerShape" presStyleCnt="0"/>
      <dgm:spPr/>
    </dgm:pt>
    <dgm:pt modelId="{57493E66-EB42-4544-BF8E-4F5C07BC897D}" type="pres">
      <dgm:prSet presAssocID="{A21B55AF-323B-47D6-A6A2-893D5B598AB6}" presName="connSite" presStyleLbl="node1" presStyleIdx="0" presStyleCnt="4"/>
      <dgm:spPr/>
    </dgm:pt>
    <dgm:pt modelId="{7AAD0C0B-6683-4AB1-A2E8-FD249721502C}" type="pres">
      <dgm:prSet presAssocID="{A21B55AF-323B-47D6-A6A2-893D5B598AB6}"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Open hand"/>
        </a:ext>
      </dgm:extLst>
    </dgm:pt>
    <dgm:pt modelId="{7FE48D96-5A33-48C6-9AEB-1B1513A0B303}" type="pres">
      <dgm:prSet presAssocID="{F9969458-38C2-4C22-8BD0-E4B102830212}" presName="Name25" presStyleLbl="parChTrans1D1" presStyleIdx="0" presStyleCnt="3"/>
      <dgm:spPr/>
      <dgm:t>
        <a:bodyPr/>
        <a:lstStyle/>
        <a:p>
          <a:endParaRPr lang="en-US"/>
        </a:p>
      </dgm:t>
    </dgm:pt>
    <dgm:pt modelId="{49654A4D-308D-4BFB-AD4F-7C13EFE3DC83}" type="pres">
      <dgm:prSet presAssocID="{CC3CBB34-6413-4E6A-92A4-97923DC1E3A3}" presName="node" presStyleCnt="0"/>
      <dgm:spPr/>
    </dgm:pt>
    <dgm:pt modelId="{4E37B005-63B3-47E3-AA77-BDA3923AF3BC}" type="pres">
      <dgm:prSet presAssocID="{CC3CBB34-6413-4E6A-92A4-97923DC1E3A3}" presName="parentNode" presStyleLbl="node1" presStyleIdx="1" presStyleCnt="4" custScaleX="201802" custScaleY="174695" custLinFactX="100000" custLinFactY="40079" custLinFactNeighborX="172695" custLinFactNeighborY="100000">
        <dgm:presLayoutVars>
          <dgm:chMax val="1"/>
          <dgm:bulletEnabled val="1"/>
        </dgm:presLayoutVars>
      </dgm:prSet>
      <dgm:spPr/>
      <dgm:t>
        <a:bodyPr/>
        <a:lstStyle/>
        <a:p>
          <a:endParaRPr lang="en-US"/>
        </a:p>
      </dgm:t>
    </dgm:pt>
    <dgm:pt modelId="{A8A3A9EC-8A65-4CAC-91A2-62904001F42B}" type="pres">
      <dgm:prSet presAssocID="{CC3CBB34-6413-4E6A-92A4-97923DC1E3A3}" presName="childNode" presStyleLbl="revTx" presStyleIdx="0" presStyleCnt="0">
        <dgm:presLayoutVars>
          <dgm:bulletEnabled val="1"/>
        </dgm:presLayoutVars>
      </dgm:prSet>
      <dgm:spPr/>
    </dgm:pt>
    <dgm:pt modelId="{1F2D1560-07AF-4949-BA75-2EDA583EB1A2}" type="pres">
      <dgm:prSet presAssocID="{466242C7-1B31-4A6A-B327-DC87303A80FE}" presName="Name25" presStyleLbl="parChTrans1D1" presStyleIdx="1" presStyleCnt="3"/>
      <dgm:spPr/>
      <dgm:t>
        <a:bodyPr/>
        <a:lstStyle/>
        <a:p>
          <a:endParaRPr lang="en-US"/>
        </a:p>
      </dgm:t>
    </dgm:pt>
    <dgm:pt modelId="{E07E1636-F490-45F8-B7B9-6D79C1D3A50A}" type="pres">
      <dgm:prSet presAssocID="{4430BC7A-9A22-45A3-9ACE-F94A840EC2A8}" presName="node" presStyleCnt="0"/>
      <dgm:spPr/>
    </dgm:pt>
    <dgm:pt modelId="{CB0676D9-E14A-4590-8409-9F0D8521EB05}" type="pres">
      <dgm:prSet presAssocID="{4430BC7A-9A22-45A3-9ACE-F94A840EC2A8}" presName="parentNode" presStyleLbl="node1" presStyleIdx="2" presStyleCnt="4" custScaleX="243702" custScaleY="173435" custLinFactNeighborX="60855" custLinFactNeighborY="-94857">
        <dgm:presLayoutVars>
          <dgm:chMax val="1"/>
          <dgm:bulletEnabled val="1"/>
        </dgm:presLayoutVars>
      </dgm:prSet>
      <dgm:spPr/>
      <dgm:t>
        <a:bodyPr/>
        <a:lstStyle/>
        <a:p>
          <a:endParaRPr lang="en-US"/>
        </a:p>
      </dgm:t>
    </dgm:pt>
    <dgm:pt modelId="{C2A0C3D3-5097-4BEC-B5DA-99BFA65EBD68}" type="pres">
      <dgm:prSet presAssocID="{4430BC7A-9A22-45A3-9ACE-F94A840EC2A8}" presName="childNode" presStyleLbl="revTx" presStyleIdx="0" presStyleCnt="0">
        <dgm:presLayoutVars>
          <dgm:bulletEnabled val="1"/>
        </dgm:presLayoutVars>
      </dgm:prSet>
      <dgm:spPr/>
    </dgm:pt>
    <dgm:pt modelId="{90CC9690-8284-4260-AA13-6C2DC69BB299}" type="pres">
      <dgm:prSet presAssocID="{A2F641C7-FC21-4581-B294-C505ABA9E43E}" presName="Name25" presStyleLbl="parChTrans1D1" presStyleIdx="2" presStyleCnt="3"/>
      <dgm:spPr/>
      <dgm:t>
        <a:bodyPr/>
        <a:lstStyle/>
        <a:p>
          <a:endParaRPr lang="en-US"/>
        </a:p>
      </dgm:t>
    </dgm:pt>
    <dgm:pt modelId="{DA3AEF17-6B7E-4FDA-9566-904192AA356F}" type="pres">
      <dgm:prSet presAssocID="{2D41C61B-D8B8-4B99-8EA8-609D0A4A2024}" presName="node" presStyleCnt="0"/>
      <dgm:spPr/>
    </dgm:pt>
    <dgm:pt modelId="{B22FA0D6-5A5C-4797-BEC9-D35C96D58766}" type="pres">
      <dgm:prSet presAssocID="{2D41C61B-D8B8-4B99-8EA8-609D0A4A2024}" presName="parentNode" presStyleLbl="node1" presStyleIdx="3" presStyleCnt="4" custScaleX="147438" custScaleY="146952" custLinFactNeighborX="52243" custLinFactNeighborY="-30422">
        <dgm:presLayoutVars>
          <dgm:chMax val="1"/>
          <dgm:bulletEnabled val="1"/>
        </dgm:presLayoutVars>
      </dgm:prSet>
      <dgm:spPr/>
      <dgm:t>
        <a:bodyPr/>
        <a:lstStyle/>
        <a:p>
          <a:endParaRPr lang="en-US"/>
        </a:p>
      </dgm:t>
    </dgm:pt>
    <dgm:pt modelId="{54DA5C25-2DB8-47BD-AB27-A4B839B12D99}" type="pres">
      <dgm:prSet presAssocID="{2D41C61B-D8B8-4B99-8EA8-609D0A4A2024}" presName="childNode" presStyleLbl="revTx" presStyleIdx="0" presStyleCnt="0">
        <dgm:presLayoutVars>
          <dgm:bulletEnabled val="1"/>
        </dgm:presLayoutVars>
      </dgm:prSet>
      <dgm:spPr/>
    </dgm:pt>
  </dgm:ptLst>
  <dgm:cxnLst>
    <dgm:cxn modelId="{51746EBF-AA99-4866-B310-425BCCC8ABE8}" type="presOf" srcId="{2D41C61B-D8B8-4B99-8EA8-609D0A4A2024}" destId="{B22FA0D6-5A5C-4797-BEC9-D35C96D58766}" srcOrd="0" destOrd="0" presId="urn:microsoft.com/office/officeart/2005/8/layout/radial2"/>
    <dgm:cxn modelId="{447457AC-1AD9-4781-BF9A-3D852DD4FE8F}" type="presOf" srcId="{466242C7-1B31-4A6A-B327-DC87303A80FE}" destId="{1F2D1560-07AF-4949-BA75-2EDA583EB1A2}" srcOrd="0" destOrd="0" presId="urn:microsoft.com/office/officeart/2005/8/layout/radial2"/>
    <dgm:cxn modelId="{DFA1B1DC-F1F3-4080-A7F7-5C0C4F5323FD}" type="presOf" srcId="{CC3CBB34-6413-4E6A-92A4-97923DC1E3A3}" destId="{4E37B005-63B3-47E3-AA77-BDA3923AF3BC}" srcOrd="0" destOrd="0" presId="urn:microsoft.com/office/officeart/2005/8/layout/radial2"/>
    <dgm:cxn modelId="{E251D44E-94BE-4807-96B4-D8C0D8C0268B}" type="presOf" srcId="{F9969458-38C2-4C22-8BD0-E4B102830212}" destId="{7FE48D96-5A33-48C6-9AEB-1B1513A0B303}" srcOrd="0" destOrd="0" presId="urn:microsoft.com/office/officeart/2005/8/layout/radial2"/>
    <dgm:cxn modelId="{02ABB8C2-6E5F-463D-AF43-B60CF7D008E6}" srcId="{A21B55AF-323B-47D6-A6A2-893D5B598AB6}" destId="{4430BC7A-9A22-45A3-9ACE-F94A840EC2A8}" srcOrd="1" destOrd="0" parTransId="{466242C7-1B31-4A6A-B327-DC87303A80FE}" sibTransId="{10EF2EC9-7C67-45E2-913F-A73FCD4D9CFA}"/>
    <dgm:cxn modelId="{E97279D2-48F3-45EE-9AD6-45134B802D57}" type="presOf" srcId="{A21B55AF-323B-47D6-A6A2-893D5B598AB6}" destId="{1D12276B-EE99-4B4D-B988-2A042868544B}" srcOrd="0" destOrd="0" presId="urn:microsoft.com/office/officeart/2005/8/layout/radial2"/>
    <dgm:cxn modelId="{9C80E9C1-8C39-42D1-B84A-B5E81E41309B}" srcId="{A21B55AF-323B-47D6-A6A2-893D5B598AB6}" destId="{CC3CBB34-6413-4E6A-92A4-97923DC1E3A3}" srcOrd="0" destOrd="0" parTransId="{F9969458-38C2-4C22-8BD0-E4B102830212}" sibTransId="{CA0BD0D5-CEE6-493C-B9E9-C7CE1B162F28}"/>
    <dgm:cxn modelId="{7C9136D4-8F89-4B1A-8A35-923538F68489}" srcId="{A21B55AF-323B-47D6-A6A2-893D5B598AB6}" destId="{2D41C61B-D8B8-4B99-8EA8-609D0A4A2024}" srcOrd="2" destOrd="0" parTransId="{A2F641C7-FC21-4581-B294-C505ABA9E43E}" sibTransId="{0584FCB4-F961-4833-ACD1-4B3552D44963}"/>
    <dgm:cxn modelId="{3DA37CF9-A636-4F85-AB06-4C76526F912A}" type="presOf" srcId="{4430BC7A-9A22-45A3-9ACE-F94A840EC2A8}" destId="{CB0676D9-E14A-4590-8409-9F0D8521EB05}" srcOrd="0" destOrd="0" presId="urn:microsoft.com/office/officeart/2005/8/layout/radial2"/>
    <dgm:cxn modelId="{E9110A89-6B97-41E4-9C19-C2E1F2406306}" type="presOf" srcId="{A2F641C7-FC21-4581-B294-C505ABA9E43E}" destId="{90CC9690-8284-4260-AA13-6C2DC69BB299}" srcOrd="0" destOrd="0" presId="urn:microsoft.com/office/officeart/2005/8/layout/radial2"/>
    <dgm:cxn modelId="{E3DC3785-868B-4A24-B517-8C8446A359E1}" type="presParOf" srcId="{1D12276B-EE99-4B4D-B988-2A042868544B}" destId="{D15F141B-4B1D-4F42-98B1-FAA6C3573D20}" srcOrd="0" destOrd="0" presId="urn:microsoft.com/office/officeart/2005/8/layout/radial2"/>
    <dgm:cxn modelId="{9D3E419F-F7DF-4572-AE4D-876900FFBD47}" type="presParOf" srcId="{D15F141B-4B1D-4F42-98B1-FAA6C3573D20}" destId="{F9AED8AC-A4A8-4281-88D6-95C9390D9962}" srcOrd="0" destOrd="0" presId="urn:microsoft.com/office/officeart/2005/8/layout/radial2"/>
    <dgm:cxn modelId="{720DF9B3-AE12-4235-A135-38DC3476BD15}" type="presParOf" srcId="{F9AED8AC-A4A8-4281-88D6-95C9390D9962}" destId="{57493E66-EB42-4544-BF8E-4F5C07BC897D}" srcOrd="0" destOrd="0" presId="urn:microsoft.com/office/officeart/2005/8/layout/radial2"/>
    <dgm:cxn modelId="{4E67DB66-24E7-489A-99FC-4A7A7810480C}" type="presParOf" srcId="{F9AED8AC-A4A8-4281-88D6-95C9390D9962}" destId="{7AAD0C0B-6683-4AB1-A2E8-FD249721502C}" srcOrd="1" destOrd="0" presId="urn:microsoft.com/office/officeart/2005/8/layout/radial2"/>
    <dgm:cxn modelId="{55ABFA22-7E6C-4A4D-A2DF-216A561DB345}" type="presParOf" srcId="{D15F141B-4B1D-4F42-98B1-FAA6C3573D20}" destId="{7FE48D96-5A33-48C6-9AEB-1B1513A0B303}" srcOrd="1" destOrd="0" presId="urn:microsoft.com/office/officeart/2005/8/layout/radial2"/>
    <dgm:cxn modelId="{9015A8A0-BB13-4CC3-8DDE-A3500292907A}" type="presParOf" srcId="{D15F141B-4B1D-4F42-98B1-FAA6C3573D20}" destId="{49654A4D-308D-4BFB-AD4F-7C13EFE3DC83}" srcOrd="2" destOrd="0" presId="urn:microsoft.com/office/officeart/2005/8/layout/radial2"/>
    <dgm:cxn modelId="{F862EA04-E7EC-4E5E-AB44-C9003AE30A84}" type="presParOf" srcId="{49654A4D-308D-4BFB-AD4F-7C13EFE3DC83}" destId="{4E37B005-63B3-47E3-AA77-BDA3923AF3BC}" srcOrd="0" destOrd="0" presId="urn:microsoft.com/office/officeart/2005/8/layout/radial2"/>
    <dgm:cxn modelId="{3635D719-2B54-4BD2-B6CA-2C58644394D0}" type="presParOf" srcId="{49654A4D-308D-4BFB-AD4F-7C13EFE3DC83}" destId="{A8A3A9EC-8A65-4CAC-91A2-62904001F42B}" srcOrd="1" destOrd="0" presId="urn:microsoft.com/office/officeart/2005/8/layout/radial2"/>
    <dgm:cxn modelId="{1871ADB3-E0F3-4FBC-9F0A-34F90540F45A}" type="presParOf" srcId="{D15F141B-4B1D-4F42-98B1-FAA6C3573D20}" destId="{1F2D1560-07AF-4949-BA75-2EDA583EB1A2}" srcOrd="3" destOrd="0" presId="urn:microsoft.com/office/officeart/2005/8/layout/radial2"/>
    <dgm:cxn modelId="{B7E8F104-1077-45D9-91CD-D18E95949283}" type="presParOf" srcId="{D15F141B-4B1D-4F42-98B1-FAA6C3573D20}" destId="{E07E1636-F490-45F8-B7B9-6D79C1D3A50A}" srcOrd="4" destOrd="0" presId="urn:microsoft.com/office/officeart/2005/8/layout/radial2"/>
    <dgm:cxn modelId="{87F953CE-469C-44BC-855C-969340E33D1F}" type="presParOf" srcId="{E07E1636-F490-45F8-B7B9-6D79C1D3A50A}" destId="{CB0676D9-E14A-4590-8409-9F0D8521EB05}" srcOrd="0" destOrd="0" presId="urn:microsoft.com/office/officeart/2005/8/layout/radial2"/>
    <dgm:cxn modelId="{BB101082-621B-4AF1-889C-64006266AA2E}" type="presParOf" srcId="{E07E1636-F490-45F8-B7B9-6D79C1D3A50A}" destId="{C2A0C3D3-5097-4BEC-B5DA-99BFA65EBD68}" srcOrd="1" destOrd="0" presId="urn:microsoft.com/office/officeart/2005/8/layout/radial2"/>
    <dgm:cxn modelId="{1A0A61CC-7496-45EA-BB33-C89E13848292}" type="presParOf" srcId="{D15F141B-4B1D-4F42-98B1-FAA6C3573D20}" destId="{90CC9690-8284-4260-AA13-6C2DC69BB299}" srcOrd="5" destOrd="0" presId="urn:microsoft.com/office/officeart/2005/8/layout/radial2"/>
    <dgm:cxn modelId="{0EE42693-A8F8-48B2-82BC-E4C0029E5942}" type="presParOf" srcId="{D15F141B-4B1D-4F42-98B1-FAA6C3573D20}" destId="{DA3AEF17-6B7E-4FDA-9566-904192AA356F}" srcOrd="6" destOrd="0" presId="urn:microsoft.com/office/officeart/2005/8/layout/radial2"/>
    <dgm:cxn modelId="{ED1A3149-F7E6-451A-BC94-5C33F21DFC9D}" type="presParOf" srcId="{DA3AEF17-6B7E-4FDA-9566-904192AA356F}" destId="{B22FA0D6-5A5C-4797-BEC9-D35C96D58766}" srcOrd="0" destOrd="0" presId="urn:microsoft.com/office/officeart/2005/8/layout/radial2"/>
    <dgm:cxn modelId="{F36A66FC-1C0A-40EC-895A-18AA62462236}" type="presParOf" srcId="{DA3AEF17-6B7E-4FDA-9566-904192AA356F}" destId="{54DA5C25-2DB8-47BD-AB27-A4B839B12D9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7217C6D-C69E-43A8-B42B-3664B0BDCF6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7B573D69-C0D9-4770-875B-CD7D50E11AAF}">
      <dgm:prSet custT="1"/>
      <dgm:spPr/>
      <dgm:t>
        <a:bodyPr/>
        <a:lstStyle/>
        <a:p>
          <a:r>
            <a:rPr lang="en-US" sz="3200" b="1" i="1" dirty="0"/>
            <a:t>Data Collection</a:t>
          </a:r>
          <a:endParaRPr lang="en-US" sz="3200" dirty="0"/>
        </a:p>
      </dgm:t>
    </dgm:pt>
    <dgm:pt modelId="{F8CCC377-7C30-42D6-B214-8D3481064044}" type="parTrans" cxnId="{33C0FC80-92CC-4A37-8222-2CB2FA9B4729}">
      <dgm:prSet/>
      <dgm:spPr/>
      <dgm:t>
        <a:bodyPr/>
        <a:lstStyle/>
        <a:p>
          <a:endParaRPr lang="en-US"/>
        </a:p>
      </dgm:t>
    </dgm:pt>
    <dgm:pt modelId="{8FA8FF3E-ACF0-4631-8411-38CE6BBDED0C}" type="sibTrans" cxnId="{33C0FC80-92CC-4A37-8222-2CB2FA9B4729}">
      <dgm:prSet/>
      <dgm:spPr/>
      <dgm:t>
        <a:bodyPr/>
        <a:lstStyle/>
        <a:p>
          <a:endParaRPr lang="en-US"/>
        </a:p>
      </dgm:t>
    </dgm:pt>
    <dgm:pt modelId="{5798C728-DE02-4DD1-A538-CD13BE224778}">
      <dgm:prSet custT="1"/>
      <dgm:spPr/>
      <dgm:t>
        <a:bodyPr/>
        <a:lstStyle/>
        <a:p>
          <a:pPr algn="just">
            <a:lnSpc>
              <a:spcPct val="150000"/>
            </a:lnSpc>
          </a:pPr>
          <a:r>
            <a:rPr lang="en-US" sz="2000" b="0" i="0" dirty="0">
              <a:latin typeface="Times New Roman" panose="02020603050405020304" pitchFamily="18" charset="0"/>
              <a:cs typeface="Times New Roman" panose="02020603050405020304" pitchFamily="18" charset="0"/>
            </a:rPr>
            <a:t>Scanned the literature for existing Sentiment Analysis (SA) and Emotion Recognition (ER) dataset for Twitter</a:t>
          </a:r>
          <a:endParaRPr lang="en-US" sz="2000" dirty="0">
            <a:latin typeface="Times New Roman" panose="02020603050405020304" pitchFamily="18" charset="0"/>
            <a:cs typeface="Times New Roman" panose="02020603050405020304" pitchFamily="18" charset="0"/>
          </a:endParaRPr>
        </a:p>
      </dgm:t>
    </dgm:pt>
    <dgm:pt modelId="{A5112579-B462-4F56-A7C4-D7A5A289E4CF}" type="parTrans" cxnId="{569B39ED-3BAA-4669-BCB0-FD2C4A166B6B}">
      <dgm:prSet/>
      <dgm:spPr/>
      <dgm:t>
        <a:bodyPr/>
        <a:lstStyle/>
        <a:p>
          <a:endParaRPr lang="en-US"/>
        </a:p>
      </dgm:t>
    </dgm:pt>
    <dgm:pt modelId="{A2A0529F-6CAB-41B1-8C8E-8E38AC19B89B}" type="sibTrans" cxnId="{569B39ED-3BAA-4669-BCB0-FD2C4A166B6B}">
      <dgm:prSet/>
      <dgm:spPr/>
      <dgm:t>
        <a:bodyPr/>
        <a:lstStyle/>
        <a:p>
          <a:endParaRPr lang="en-US"/>
        </a:p>
      </dgm:t>
    </dgm:pt>
    <dgm:pt modelId="{A158275C-3952-4026-8D46-0D94136786A8}">
      <dgm:prSet custT="1"/>
      <dgm:spPr/>
      <dgm:t>
        <a:bodyPr/>
        <a:lstStyle/>
        <a:p>
          <a:pPr algn="just">
            <a:lnSpc>
              <a:spcPct val="150000"/>
            </a:lnSpc>
          </a:pPr>
          <a:r>
            <a:rPr lang="en-US" sz="2000" b="0" i="0" dirty="0">
              <a:solidFill>
                <a:schemeClr val="accent5">
                  <a:lumMod val="75000"/>
                </a:schemeClr>
              </a:solidFill>
              <a:latin typeface="Times New Roman" panose="02020603050405020304" pitchFamily="18" charset="0"/>
              <a:cs typeface="Times New Roman" panose="02020603050405020304" pitchFamily="18" charset="0"/>
            </a:rPr>
            <a:t>Zeroed down on SemEval-2018 dataset </a:t>
          </a:r>
          <a:endParaRPr lang="en-US" sz="2000" dirty="0">
            <a:solidFill>
              <a:schemeClr val="accent5">
                <a:lumMod val="75000"/>
              </a:schemeClr>
            </a:solidFill>
            <a:latin typeface="Times New Roman" panose="02020603050405020304" pitchFamily="18" charset="0"/>
            <a:cs typeface="Times New Roman" panose="02020603050405020304" pitchFamily="18" charset="0"/>
          </a:endParaRPr>
        </a:p>
      </dgm:t>
    </dgm:pt>
    <dgm:pt modelId="{23648634-FD41-4F49-A21C-EEC90E2E803F}" type="parTrans" cxnId="{061F9CCF-F388-4C66-9D7E-B535F072D4BB}">
      <dgm:prSet/>
      <dgm:spPr/>
      <dgm:t>
        <a:bodyPr/>
        <a:lstStyle/>
        <a:p>
          <a:endParaRPr lang="en-US"/>
        </a:p>
      </dgm:t>
    </dgm:pt>
    <dgm:pt modelId="{A0AB8FCD-92AD-4227-9126-9E2BF8C00401}" type="sibTrans" cxnId="{061F9CCF-F388-4C66-9D7E-B535F072D4BB}">
      <dgm:prSet/>
      <dgm:spPr/>
      <dgm:t>
        <a:bodyPr/>
        <a:lstStyle/>
        <a:p>
          <a:endParaRPr lang="en-US"/>
        </a:p>
      </dgm:t>
    </dgm:pt>
    <dgm:pt modelId="{D73283DB-144B-4DB3-8E9F-13E127C06230}">
      <dgm:prSet custT="1"/>
      <dgm:spPr/>
      <dgm:t>
        <a:bodyPr/>
        <a:lstStyle/>
        <a:p>
          <a:pPr algn="just">
            <a:lnSpc>
              <a:spcPct val="150000"/>
            </a:lnSpc>
          </a:pPr>
          <a:r>
            <a:rPr lang="en-US" sz="2000" b="0" i="0" dirty="0">
              <a:latin typeface="Times New Roman" panose="02020603050405020304" pitchFamily="18" charset="0"/>
              <a:cs typeface="Times New Roman" panose="02020603050405020304" pitchFamily="18" charset="0"/>
            </a:rPr>
            <a:t>This dataset is not annotated for their corresponding sentiment and TA tags</a:t>
          </a:r>
          <a:endParaRPr lang="en-US" sz="2000" dirty="0">
            <a:latin typeface="Times New Roman" panose="02020603050405020304" pitchFamily="18" charset="0"/>
            <a:cs typeface="Times New Roman" panose="02020603050405020304" pitchFamily="18" charset="0"/>
          </a:endParaRPr>
        </a:p>
      </dgm:t>
    </dgm:pt>
    <dgm:pt modelId="{99204ABD-540A-42F3-9E15-658190A7B38F}" type="parTrans" cxnId="{8AB08E02-7769-4A17-8CBE-466E4737E552}">
      <dgm:prSet/>
      <dgm:spPr/>
      <dgm:t>
        <a:bodyPr/>
        <a:lstStyle/>
        <a:p>
          <a:endParaRPr lang="en-US"/>
        </a:p>
      </dgm:t>
    </dgm:pt>
    <dgm:pt modelId="{BEBA1EE0-4F13-42AB-AB70-8EF7F7A6F755}" type="sibTrans" cxnId="{8AB08E02-7769-4A17-8CBE-466E4737E552}">
      <dgm:prSet/>
      <dgm:spPr/>
      <dgm:t>
        <a:bodyPr/>
        <a:lstStyle/>
        <a:p>
          <a:endParaRPr lang="en-US"/>
        </a:p>
      </dgm:t>
    </dgm:pt>
    <dgm:pt modelId="{A6191DE7-9624-42CF-B312-AA9799D08B84}">
      <dgm:prSet custT="1"/>
      <dgm:spPr/>
      <dgm:t>
        <a:bodyPr/>
        <a:lstStyle/>
        <a:p>
          <a:r>
            <a:rPr lang="en-US" sz="3200" b="1" i="1" dirty="0"/>
            <a:t>Data Annotation</a:t>
          </a:r>
          <a:endParaRPr lang="en-US" sz="3200" dirty="0"/>
        </a:p>
      </dgm:t>
    </dgm:pt>
    <dgm:pt modelId="{8AE8D5FE-08D4-490C-AFCA-51B4559F4F19}" type="parTrans" cxnId="{A893AF9B-9727-46F5-B74A-A2A0803072F6}">
      <dgm:prSet/>
      <dgm:spPr/>
      <dgm:t>
        <a:bodyPr/>
        <a:lstStyle/>
        <a:p>
          <a:endParaRPr lang="en-US"/>
        </a:p>
      </dgm:t>
    </dgm:pt>
    <dgm:pt modelId="{DF28E658-FE76-4747-92DB-41681AF154FB}" type="sibTrans" cxnId="{A893AF9B-9727-46F5-B74A-A2A0803072F6}">
      <dgm:prSet/>
      <dgm:spPr/>
      <dgm:t>
        <a:bodyPr/>
        <a:lstStyle/>
        <a:p>
          <a:endParaRPr lang="en-US"/>
        </a:p>
      </dgm:t>
    </dgm:pt>
    <dgm:pt modelId="{60921F7C-3286-4786-BA59-71A826E53103}">
      <dgm:prSet custT="1"/>
      <dgm:spPr/>
      <dgm:t>
        <a:bodyPr/>
        <a:lstStyle/>
        <a:p>
          <a:pPr algn="just"/>
          <a:r>
            <a:rPr lang="en-US" sz="1600" b="0" i="0" dirty="0">
              <a:latin typeface="Times New Roman" panose="02020603050405020304" pitchFamily="18" charset="0"/>
              <a:cs typeface="Times New Roman" panose="02020603050405020304" pitchFamily="18" charset="0"/>
            </a:rPr>
            <a:t>Made use of 7 TA categories of [</a:t>
          </a:r>
          <a:r>
            <a:rPr lang="en-IN" sz="1600" b="0" i="0" dirty="0" err="1">
              <a:latin typeface="Times New Roman" panose="02020603050405020304" pitchFamily="18" charset="0"/>
              <a:cs typeface="Times New Roman" panose="02020603050405020304" pitchFamily="18" charset="0"/>
            </a:rPr>
            <a:t>Saha</a:t>
          </a:r>
          <a:r>
            <a:rPr lang="en-IN" sz="1600" b="0" i="0" dirty="0">
              <a:latin typeface="Times New Roman" panose="02020603050405020304" pitchFamily="18" charset="0"/>
              <a:cs typeface="Times New Roman" panose="02020603050405020304" pitchFamily="18" charset="0"/>
            </a:rPr>
            <a:t> et al.,2019</a:t>
          </a:r>
          <a:r>
            <a:rPr lang="en-US" sz="1600" b="0" i="0" dirty="0">
              <a:latin typeface="Times New Roman" panose="02020603050405020304" pitchFamily="18" charset="0"/>
              <a:cs typeface="Times New Roman" panose="02020603050405020304" pitchFamily="18" charset="0"/>
            </a:rPr>
            <a:t>] for annotating </a:t>
          </a:r>
          <a:r>
            <a:rPr lang="en-US" sz="1600" b="0" i="0" dirty="0" err="1">
              <a:latin typeface="Times New Roman" panose="02020603050405020304" pitchFamily="18" charset="0"/>
              <a:cs typeface="Times New Roman" panose="02020603050405020304" pitchFamily="18" charset="0"/>
            </a:rPr>
            <a:t>EmoTA</a:t>
          </a:r>
          <a:r>
            <a:rPr lang="en-US" sz="1600" b="0" i="0" dirty="0">
              <a:latin typeface="Times New Roman" panose="02020603050405020304" pitchFamily="18" charset="0"/>
              <a:cs typeface="Times New Roman" panose="02020603050405020304" pitchFamily="18" charset="0"/>
            </a:rPr>
            <a:t> dataset as opposed to 5 and 6 TA categories of [</a:t>
          </a:r>
          <a:r>
            <a:rPr lang="en-IN" sz="1600" b="0" i="0" dirty="0">
              <a:latin typeface="Times New Roman" panose="02020603050405020304" pitchFamily="18" charset="0"/>
              <a:cs typeface="Times New Roman" panose="02020603050405020304" pitchFamily="18" charset="0"/>
            </a:rPr>
            <a:t>Zhang et al.,2011</a:t>
          </a:r>
          <a:r>
            <a:rPr lang="en-US" sz="1600" b="0" i="0" dirty="0">
              <a:latin typeface="Times New Roman" panose="02020603050405020304" pitchFamily="18" charset="0"/>
              <a:cs typeface="Times New Roman" panose="02020603050405020304" pitchFamily="18" charset="0"/>
            </a:rPr>
            <a:t>] and [</a:t>
          </a:r>
          <a:r>
            <a:rPr lang="en-IN" sz="1600" b="0" i="0" dirty="0" err="1">
              <a:latin typeface="Times New Roman" panose="02020603050405020304" pitchFamily="18" charset="0"/>
              <a:cs typeface="Times New Roman" panose="02020603050405020304" pitchFamily="18" charset="0"/>
            </a:rPr>
            <a:t>Vosoughi</a:t>
          </a:r>
          <a:r>
            <a:rPr lang="en-IN" sz="1600" b="0" i="0" dirty="0">
              <a:latin typeface="Times New Roman" panose="02020603050405020304" pitchFamily="18" charset="0"/>
              <a:cs typeface="Times New Roman" panose="02020603050405020304" pitchFamily="18" charset="0"/>
            </a:rPr>
            <a:t> and Roy, 2016</a:t>
          </a:r>
          <a:r>
            <a:rPr lang="en-US" sz="1600" b="0" i="0" dirty="0">
              <a:latin typeface="Times New Roman" panose="02020603050405020304" pitchFamily="18" charset="0"/>
              <a:cs typeface="Times New Roman" panose="02020603050405020304" pitchFamily="18" charset="0"/>
            </a:rPr>
            <a:t>] respectively</a:t>
          </a:r>
          <a:endParaRPr lang="en-US" sz="1600" dirty="0">
            <a:latin typeface="Times New Roman" panose="02020603050405020304" pitchFamily="18" charset="0"/>
            <a:cs typeface="Times New Roman" panose="02020603050405020304" pitchFamily="18" charset="0"/>
          </a:endParaRPr>
        </a:p>
      </dgm:t>
    </dgm:pt>
    <dgm:pt modelId="{2EEE1266-47EE-49A0-8852-767D6A272C5E}" type="parTrans" cxnId="{BDD01DE4-879C-4204-A5C1-A64F6FC10FFE}">
      <dgm:prSet/>
      <dgm:spPr/>
      <dgm:t>
        <a:bodyPr/>
        <a:lstStyle/>
        <a:p>
          <a:endParaRPr lang="en-US"/>
        </a:p>
      </dgm:t>
    </dgm:pt>
    <dgm:pt modelId="{48FF1106-75A3-48C2-AAF2-411939AE1351}" type="sibTrans" cxnId="{BDD01DE4-879C-4204-A5C1-A64F6FC10FFE}">
      <dgm:prSet/>
      <dgm:spPr/>
      <dgm:t>
        <a:bodyPr/>
        <a:lstStyle/>
        <a:p>
          <a:endParaRPr lang="en-US"/>
        </a:p>
      </dgm:t>
    </dgm:pt>
    <dgm:pt modelId="{137686E4-9307-442B-945B-965D6D2BA4E8}">
      <dgm:prSet custT="1"/>
      <dgm:spPr/>
      <dgm:t>
        <a:bodyPr/>
        <a:lstStyle/>
        <a:p>
          <a:pPr algn="just"/>
          <a:r>
            <a:rPr lang="en-US" sz="1600" b="0" i="0" dirty="0">
              <a:latin typeface="Times New Roman" panose="02020603050405020304" pitchFamily="18" charset="0"/>
              <a:cs typeface="Times New Roman" panose="02020603050405020304" pitchFamily="18" charset="0"/>
            </a:rPr>
            <a:t>7 TA tags are namely, </a:t>
          </a:r>
          <a:r>
            <a:rPr lang="en-US" sz="1600" b="0" i="1" dirty="0">
              <a:solidFill>
                <a:srgbClr val="C00000"/>
              </a:solidFill>
              <a:latin typeface="Times New Roman" panose="02020603050405020304" pitchFamily="18" charset="0"/>
              <a:cs typeface="Times New Roman" panose="02020603050405020304" pitchFamily="18" charset="0"/>
            </a:rPr>
            <a:t>Statement</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0" dirty="0" err="1">
              <a:solidFill>
                <a:srgbClr val="C00000"/>
              </a:solidFill>
              <a:latin typeface="Times New Roman" panose="02020603050405020304" pitchFamily="18" charset="0"/>
              <a:cs typeface="Times New Roman" panose="02020603050405020304" pitchFamily="18" charset="0"/>
            </a:rPr>
            <a:t>sta</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1" dirty="0">
              <a:solidFill>
                <a:srgbClr val="C00000"/>
              </a:solidFill>
              <a:latin typeface="Times New Roman" panose="02020603050405020304" pitchFamily="18" charset="0"/>
              <a:cs typeface="Times New Roman" panose="02020603050405020304" pitchFamily="18" charset="0"/>
            </a:rPr>
            <a:t>Expression</a:t>
          </a:r>
          <a:r>
            <a:rPr lang="en-US" sz="1600" b="0" i="0" dirty="0">
              <a:solidFill>
                <a:srgbClr val="C00000"/>
              </a:solidFill>
              <a:latin typeface="Times New Roman" panose="02020603050405020304" pitchFamily="18" charset="0"/>
              <a:cs typeface="Times New Roman" panose="02020603050405020304" pitchFamily="18" charset="0"/>
            </a:rPr>
            <a:t> (exp), </a:t>
          </a:r>
          <a:r>
            <a:rPr lang="en-US" sz="1600" b="0" i="1" dirty="0">
              <a:solidFill>
                <a:srgbClr val="C00000"/>
              </a:solidFill>
              <a:latin typeface="Times New Roman" panose="02020603050405020304" pitchFamily="18" charset="0"/>
              <a:cs typeface="Times New Roman" panose="02020603050405020304" pitchFamily="18" charset="0"/>
            </a:rPr>
            <a:t>Question</a:t>
          </a:r>
          <a:r>
            <a:rPr lang="en-US" sz="1600" b="0" i="0" dirty="0">
              <a:solidFill>
                <a:srgbClr val="C00000"/>
              </a:solidFill>
              <a:latin typeface="Times New Roman" panose="02020603050405020304" pitchFamily="18" charset="0"/>
              <a:cs typeface="Times New Roman" panose="02020603050405020304" pitchFamily="18" charset="0"/>
            </a:rPr>
            <a:t> (que), </a:t>
          </a:r>
          <a:r>
            <a:rPr lang="en-US" sz="1600" b="0" i="1" dirty="0">
              <a:solidFill>
                <a:srgbClr val="C00000"/>
              </a:solidFill>
              <a:latin typeface="Times New Roman" panose="02020603050405020304" pitchFamily="18" charset="0"/>
              <a:cs typeface="Times New Roman" panose="02020603050405020304" pitchFamily="18" charset="0"/>
            </a:rPr>
            <a:t>Request</a:t>
          </a:r>
          <a:r>
            <a:rPr lang="en-US" sz="1600" b="0" i="0" dirty="0">
              <a:solidFill>
                <a:srgbClr val="C00000"/>
              </a:solidFill>
              <a:latin typeface="Times New Roman" panose="02020603050405020304" pitchFamily="18" charset="0"/>
              <a:cs typeface="Times New Roman" panose="02020603050405020304" pitchFamily="18" charset="0"/>
            </a:rPr>
            <a:t> (req), </a:t>
          </a:r>
          <a:r>
            <a:rPr lang="en-US" sz="1600" b="0" i="1" dirty="0">
              <a:solidFill>
                <a:srgbClr val="C00000"/>
              </a:solidFill>
              <a:latin typeface="Times New Roman" panose="02020603050405020304" pitchFamily="18" charset="0"/>
              <a:cs typeface="Times New Roman" panose="02020603050405020304" pitchFamily="18" charset="0"/>
            </a:rPr>
            <a:t>Suggestion</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0" dirty="0" err="1">
              <a:solidFill>
                <a:srgbClr val="C00000"/>
              </a:solidFill>
              <a:latin typeface="Times New Roman" panose="02020603050405020304" pitchFamily="18" charset="0"/>
              <a:cs typeface="Times New Roman" panose="02020603050405020304" pitchFamily="18" charset="0"/>
            </a:rPr>
            <a:t>sug</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1" dirty="0">
              <a:solidFill>
                <a:srgbClr val="C00000"/>
              </a:solidFill>
              <a:latin typeface="Times New Roman" panose="02020603050405020304" pitchFamily="18" charset="0"/>
              <a:cs typeface="Times New Roman" panose="02020603050405020304" pitchFamily="18" charset="0"/>
            </a:rPr>
            <a:t>Threat</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0" dirty="0" err="1">
              <a:solidFill>
                <a:srgbClr val="C00000"/>
              </a:solidFill>
              <a:latin typeface="Times New Roman" panose="02020603050405020304" pitchFamily="18" charset="0"/>
              <a:cs typeface="Times New Roman" panose="02020603050405020304" pitchFamily="18" charset="0"/>
            </a:rPr>
            <a:t>tht</a:t>
          </a:r>
          <a:r>
            <a:rPr lang="en-US" sz="1600" b="0" i="0" dirty="0">
              <a:solidFill>
                <a:srgbClr val="C00000"/>
              </a:solidFill>
              <a:latin typeface="Times New Roman" panose="02020603050405020304" pitchFamily="18" charset="0"/>
              <a:cs typeface="Times New Roman" panose="02020603050405020304" pitchFamily="18" charset="0"/>
            </a:rPr>
            <a:t>) and </a:t>
          </a:r>
          <a:r>
            <a:rPr lang="en-US" sz="1600" b="0" i="1" dirty="0">
              <a:solidFill>
                <a:srgbClr val="C00000"/>
              </a:solidFill>
              <a:latin typeface="Times New Roman" panose="02020603050405020304" pitchFamily="18" charset="0"/>
              <a:cs typeface="Times New Roman" panose="02020603050405020304" pitchFamily="18" charset="0"/>
            </a:rPr>
            <a:t>Others</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0" dirty="0" err="1">
              <a:solidFill>
                <a:srgbClr val="C00000"/>
              </a:solidFill>
              <a:latin typeface="Times New Roman" panose="02020603050405020304" pitchFamily="18" charset="0"/>
              <a:cs typeface="Times New Roman" panose="02020603050405020304" pitchFamily="18" charset="0"/>
            </a:rPr>
            <a:t>oth</a:t>
          </a:r>
          <a:r>
            <a:rPr lang="en-US" sz="1600" b="0" i="0" dirty="0">
              <a:solidFill>
                <a:srgbClr val="C00000"/>
              </a:solidFill>
              <a:latin typeface="Times New Roman" panose="02020603050405020304" pitchFamily="18" charset="0"/>
              <a:cs typeface="Times New Roman" panose="02020603050405020304" pitchFamily="18" charset="0"/>
            </a:rPr>
            <a:t>)</a:t>
          </a:r>
          <a:endParaRPr lang="en-US" sz="1600" dirty="0">
            <a:solidFill>
              <a:srgbClr val="C00000"/>
            </a:solidFill>
            <a:latin typeface="Times New Roman" panose="02020603050405020304" pitchFamily="18" charset="0"/>
            <a:cs typeface="Times New Roman" panose="02020603050405020304" pitchFamily="18" charset="0"/>
          </a:endParaRPr>
        </a:p>
      </dgm:t>
    </dgm:pt>
    <dgm:pt modelId="{C786EBFB-B62E-442E-ACE0-6ECED6A7FBDB}" type="parTrans" cxnId="{1BA33059-8A78-44FF-939D-613B555361D6}">
      <dgm:prSet/>
      <dgm:spPr/>
      <dgm:t>
        <a:bodyPr/>
        <a:lstStyle/>
        <a:p>
          <a:endParaRPr lang="en-US"/>
        </a:p>
      </dgm:t>
    </dgm:pt>
    <dgm:pt modelId="{DE44DD10-522C-44C8-B04D-661714FDC672}" type="sibTrans" cxnId="{1BA33059-8A78-44FF-939D-613B555361D6}">
      <dgm:prSet/>
      <dgm:spPr/>
      <dgm:t>
        <a:bodyPr/>
        <a:lstStyle/>
        <a:p>
          <a:endParaRPr lang="en-US"/>
        </a:p>
      </dgm:t>
    </dgm:pt>
    <dgm:pt modelId="{6B2708E2-EAAB-40B6-832F-28B7DCC7471B}">
      <dgm:prSet custT="1"/>
      <dgm:spPr/>
      <dgm:t>
        <a:bodyPr/>
        <a:lstStyle/>
        <a:p>
          <a:pPr algn="just"/>
          <a:r>
            <a:rPr lang="en-IN" sz="1600" b="0" i="0" dirty="0">
              <a:solidFill>
                <a:srgbClr val="00B050"/>
              </a:solidFill>
              <a:latin typeface="Times New Roman" panose="02020603050405020304" pitchFamily="18" charset="0"/>
              <a:cs typeface="Times New Roman" panose="02020603050405020304" pitchFamily="18" charset="0"/>
            </a:rPr>
            <a:t>A subset of SemEval-2018 dataset amounting to 6810 tweets were selected to create </a:t>
          </a:r>
          <a:r>
            <a:rPr lang="en-IN" sz="1600" b="0" i="1" dirty="0" err="1">
              <a:solidFill>
                <a:srgbClr val="00B050"/>
              </a:solidFill>
              <a:latin typeface="Times New Roman" panose="02020603050405020304" pitchFamily="18" charset="0"/>
              <a:cs typeface="Times New Roman" panose="02020603050405020304" pitchFamily="18" charset="0"/>
            </a:rPr>
            <a:t>EmoTA</a:t>
          </a:r>
          <a:r>
            <a:rPr lang="en-IN" sz="1600" b="0" i="0" dirty="0">
              <a:solidFill>
                <a:srgbClr val="00B050"/>
              </a:solidFill>
              <a:latin typeface="Times New Roman" panose="02020603050405020304" pitchFamily="18" charset="0"/>
              <a:cs typeface="Times New Roman" panose="02020603050405020304" pitchFamily="18" charset="0"/>
            </a:rPr>
            <a:t> dataset</a:t>
          </a:r>
          <a:endParaRPr lang="en-US" sz="1600" dirty="0">
            <a:solidFill>
              <a:srgbClr val="00B050"/>
            </a:solidFill>
            <a:latin typeface="Times New Roman" panose="02020603050405020304" pitchFamily="18" charset="0"/>
            <a:cs typeface="Times New Roman" panose="02020603050405020304" pitchFamily="18" charset="0"/>
          </a:endParaRPr>
        </a:p>
      </dgm:t>
    </dgm:pt>
    <dgm:pt modelId="{BE9998CB-7F20-41DF-81B5-22C02295D79D}" type="parTrans" cxnId="{5407D903-33AB-4091-BF31-C5D8472DA0FC}">
      <dgm:prSet/>
      <dgm:spPr/>
      <dgm:t>
        <a:bodyPr/>
        <a:lstStyle/>
        <a:p>
          <a:endParaRPr lang="en-US"/>
        </a:p>
      </dgm:t>
    </dgm:pt>
    <dgm:pt modelId="{AFD2F6FF-856B-45B5-85FC-5957C50AB0E1}" type="sibTrans" cxnId="{5407D903-33AB-4091-BF31-C5D8472DA0FC}">
      <dgm:prSet/>
      <dgm:spPr/>
      <dgm:t>
        <a:bodyPr/>
        <a:lstStyle/>
        <a:p>
          <a:endParaRPr lang="en-US"/>
        </a:p>
      </dgm:t>
    </dgm:pt>
    <dgm:pt modelId="{32376E4B-DBC7-4F19-9A51-80C89B3F9A3E}">
      <dgm:prSet custT="1"/>
      <dgm:spPr/>
      <dgm:t>
        <a:bodyPr/>
        <a:lstStyle/>
        <a:p>
          <a:pPr algn="just"/>
          <a:r>
            <a:rPr lang="en-US" sz="1600" b="0" i="0" dirty="0">
              <a:latin typeface="Times New Roman" panose="02020603050405020304" pitchFamily="18" charset="0"/>
              <a:cs typeface="Times New Roman" panose="02020603050405020304" pitchFamily="18" charset="0"/>
            </a:rPr>
            <a:t>A semi-supervised approach was adopted to annotate sentiment labels instead of manual annotation which is cost-intensive</a:t>
          </a:r>
          <a:endParaRPr lang="en-US" sz="1600" dirty="0">
            <a:latin typeface="Times New Roman" panose="02020603050405020304" pitchFamily="18" charset="0"/>
            <a:cs typeface="Times New Roman" panose="02020603050405020304" pitchFamily="18" charset="0"/>
          </a:endParaRPr>
        </a:p>
      </dgm:t>
    </dgm:pt>
    <dgm:pt modelId="{B0D16C62-E1A9-456C-9ECC-3448A283BDDA}" type="parTrans" cxnId="{3F01DADA-4C44-4B32-87D4-EEADC7C956FD}">
      <dgm:prSet/>
      <dgm:spPr/>
      <dgm:t>
        <a:bodyPr/>
        <a:lstStyle/>
        <a:p>
          <a:endParaRPr lang="en-US"/>
        </a:p>
      </dgm:t>
    </dgm:pt>
    <dgm:pt modelId="{8E6361C5-507A-432C-82CD-E0A4BFDCD865}" type="sibTrans" cxnId="{3F01DADA-4C44-4B32-87D4-EEADC7C956FD}">
      <dgm:prSet/>
      <dgm:spPr/>
      <dgm:t>
        <a:bodyPr/>
        <a:lstStyle/>
        <a:p>
          <a:endParaRPr lang="en-US"/>
        </a:p>
      </dgm:t>
    </dgm:pt>
    <dgm:pt modelId="{84677A9F-E849-A54C-B254-289A2E8AC537}">
      <dgm:prSet custT="1"/>
      <dgm:spPr/>
      <dgm:t>
        <a:bodyPr/>
        <a:lstStyle/>
        <a:p>
          <a:pPr algn="just">
            <a:lnSpc>
              <a:spcPct val="150000"/>
            </a:lnSpc>
          </a:pPr>
          <a:endParaRPr lang="en-US" sz="1200" dirty="0">
            <a:latin typeface="Times New Roman" panose="02020603050405020304" pitchFamily="18" charset="0"/>
            <a:cs typeface="Times New Roman" panose="02020603050405020304" pitchFamily="18" charset="0"/>
          </a:endParaRPr>
        </a:p>
      </dgm:t>
    </dgm:pt>
    <dgm:pt modelId="{A1041F3D-0F5A-A44C-8763-C234F17A7408}" type="parTrans" cxnId="{6E20FC6C-ED6F-4747-BB8A-FEE386C6C9B6}">
      <dgm:prSet/>
      <dgm:spPr/>
      <dgm:t>
        <a:bodyPr/>
        <a:lstStyle/>
        <a:p>
          <a:endParaRPr lang="en-GB"/>
        </a:p>
      </dgm:t>
    </dgm:pt>
    <dgm:pt modelId="{1BA6203A-1B02-A14A-969E-F11116D0EB23}" type="sibTrans" cxnId="{6E20FC6C-ED6F-4747-BB8A-FEE386C6C9B6}">
      <dgm:prSet/>
      <dgm:spPr/>
      <dgm:t>
        <a:bodyPr/>
        <a:lstStyle/>
        <a:p>
          <a:endParaRPr lang="en-GB"/>
        </a:p>
      </dgm:t>
    </dgm:pt>
    <dgm:pt modelId="{33C1607F-22B4-9E40-8829-C6881E1C9914}">
      <dgm:prSet custT="1"/>
      <dgm:spPr/>
      <dgm:t>
        <a:bodyPr/>
        <a:lstStyle/>
        <a:p>
          <a:pPr algn="just"/>
          <a:endParaRPr lang="en-US" sz="1600" dirty="0">
            <a:latin typeface="Times New Roman" panose="02020603050405020304" pitchFamily="18" charset="0"/>
            <a:cs typeface="Times New Roman" panose="02020603050405020304" pitchFamily="18" charset="0"/>
          </a:endParaRPr>
        </a:p>
      </dgm:t>
    </dgm:pt>
    <dgm:pt modelId="{A96E7ABB-5158-A94D-B07C-1F6CC43347D5}" type="parTrans" cxnId="{80DD1348-15A6-DD4F-9B60-270D1FDB6C46}">
      <dgm:prSet/>
      <dgm:spPr/>
      <dgm:t>
        <a:bodyPr/>
        <a:lstStyle/>
        <a:p>
          <a:endParaRPr lang="en-GB"/>
        </a:p>
      </dgm:t>
    </dgm:pt>
    <dgm:pt modelId="{627CBB50-FC87-6346-B13B-6563723DA399}" type="sibTrans" cxnId="{80DD1348-15A6-DD4F-9B60-270D1FDB6C46}">
      <dgm:prSet/>
      <dgm:spPr/>
      <dgm:t>
        <a:bodyPr/>
        <a:lstStyle/>
        <a:p>
          <a:endParaRPr lang="en-GB"/>
        </a:p>
      </dgm:t>
    </dgm:pt>
    <dgm:pt modelId="{B9A24B07-B096-4249-8278-52A549868B2A}">
      <dgm:prSet custT="1"/>
      <dgm:spPr/>
      <dgm:t>
        <a:bodyPr/>
        <a:lstStyle/>
        <a:p>
          <a:pPr algn="just"/>
          <a:r>
            <a:rPr lang="en-IN" sz="1600" b="0" i="0" dirty="0">
              <a:latin typeface="Times New Roman" panose="02020603050405020304" pitchFamily="18" charset="0"/>
              <a:cs typeface="Times New Roman" panose="02020603050405020304" pitchFamily="18" charset="0"/>
            </a:rPr>
            <a:t>Used the </a:t>
          </a:r>
          <a:r>
            <a:rPr lang="en-IN" sz="1600" b="0" i="1" dirty="0">
              <a:solidFill>
                <a:schemeClr val="accent5">
                  <a:lumMod val="75000"/>
                </a:schemeClr>
              </a:solidFill>
              <a:latin typeface="Times New Roman" panose="02020603050405020304" pitchFamily="18" charset="0"/>
              <a:cs typeface="Times New Roman" panose="02020603050405020304" pitchFamily="18" charset="0"/>
            </a:rPr>
            <a:t>IBM Watson Sentiment Classifier</a:t>
          </a:r>
          <a:r>
            <a:rPr lang="en-IN" sz="1600" b="0" i="0" dirty="0">
              <a:solidFill>
                <a:schemeClr val="accent5">
                  <a:lumMod val="75000"/>
                </a:schemeClr>
              </a:solidFill>
              <a:latin typeface="Times New Roman" panose="02020603050405020304" pitchFamily="18" charset="0"/>
              <a:cs typeface="Times New Roman" panose="02020603050405020304" pitchFamily="18" charset="0"/>
            </a:rPr>
            <a:t>, an open-sourced API readily available for obtaining silver standard sentiment label of the tweets categorized into 3 tags namely, </a:t>
          </a:r>
          <a:r>
            <a:rPr lang="en-IN" sz="1600" b="0" i="1" dirty="0">
              <a:solidFill>
                <a:schemeClr val="accent5">
                  <a:lumMod val="75000"/>
                </a:schemeClr>
              </a:solidFill>
              <a:latin typeface="Times New Roman" panose="02020603050405020304" pitchFamily="18" charset="0"/>
              <a:cs typeface="Times New Roman" panose="02020603050405020304" pitchFamily="18" charset="0"/>
            </a:rPr>
            <a:t>Positive </a:t>
          </a:r>
          <a:r>
            <a:rPr lang="en-IN" sz="1600" b="0" i="0" dirty="0">
              <a:solidFill>
                <a:schemeClr val="accent5">
                  <a:lumMod val="75000"/>
                </a:schemeClr>
              </a:solidFill>
              <a:latin typeface="Times New Roman" panose="02020603050405020304" pitchFamily="18" charset="0"/>
              <a:cs typeface="Times New Roman" panose="02020603050405020304" pitchFamily="18" charset="0"/>
            </a:rPr>
            <a:t>(</a:t>
          </a:r>
          <a:r>
            <a:rPr lang="en-IN" sz="1600" b="0" i="0" dirty="0" err="1">
              <a:solidFill>
                <a:schemeClr val="accent5">
                  <a:lumMod val="75000"/>
                </a:schemeClr>
              </a:solidFill>
              <a:latin typeface="Times New Roman" panose="02020603050405020304" pitchFamily="18" charset="0"/>
              <a:cs typeface="Times New Roman" panose="02020603050405020304" pitchFamily="18" charset="0"/>
            </a:rPr>
            <a:t>pos</a:t>
          </a:r>
          <a:r>
            <a:rPr lang="en-IN" sz="1600" b="0" i="0" dirty="0">
              <a:solidFill>
                <a:schemeClr val="accent5">
                  <a:lumMod val="75000"/>
                </a:schemeClr>
              </a:solidFill>
              <a:latin typeface="Times New Roman" panose="02020603050405020304" pitchFamily="18" charset="0"/>
              <a:cs typeface="Times New Roman" panose="02020603050405020304" pitchFamily="18" charset="0"/>
            </a:rPr>
            <a:t>), </a:t>
          </a:r>
          <a:r>
            <a:rPr lang="en-IN" sz="1600" b="0" i="1" dirty="0">
              <a:solidFill>
                <a:schemeClr val="accent5">
                  <a:lumMod val="75000"/>
                </a:schemeClr>
              </a:solidFill>
              <a:latin typeface="Times New Roman" panose="02020603050405020304" pitchFamily="18" charset="0"/>
              <a:cs typeface="Times New Roman" panose="02020603050405020304" pitchFamily="18" charset="0"/>
            </a:rPr>
            <a:t>Negative </a:t>
          </a:r>
          <a:r>
            <a:rPr lang="en-IN" sz="1600" b="0" i="0" dirty="0">
              <a:solidFill>
                <a:schemeClr val="accent5">
                  <a:lumMod val="75000"/>
                </a:schemeClr>
              </a:solidFill>
              <a:latin typeface="Times New Roman" panose="02020603050405020304" pitchFamily="18" charset="0"/>
              <a:cs typeface="Times New Roman" panose="02020603050405020304" pitchFamily="18" charset="0"/>
            </a:rPr>
            <a:t>(neg) and </a:t>
          </a:r>
          <a:r>
            <a:rPr lang="en-IN" sz="1600" b="0" i="1" dirty="0">
              <a:solidFill>
                <a:schemeClr val="accent5">
                  <a:lumMod val="75000"/>
                </a:schemeClr>
              </a:solidFill>
              <a:latin typeface="Times New Roman" panose="02020603050405020304" pitchFamily="18" charset="0"/>
              <a:cs typeface="Times New Roman" panose="02020603050405020304" pitchFamily="18" charset="0"/>
            </a:rPr>
            <a:t>Neutral </a:t>
          </a:r>
          <a:r>
            <a:rPr lang="en-IN" sz="1600" b="0" i="0" dirty="0">
              <a:solidFill>
                <a:schemeClr val="accent5">
                  <a:lumMod val="75000"/>
                </a:schemeClr>
              </a:solidFill>
              <a:latin typeface="Times New Roman" panose="02020603050405020304" pitchFamily="18" charset="0"/>
              <a:cs typeface="Times New Roman" panose="02020603050405020304" pitchFamily="18" charset="0"/>
            </a:rPr>
            <a:t>(neu)</a:t>
          </a:r>
          <a:endParaRPr lang="en-US" sz="1600" dirty="0">
            <a:solidFill>
              <a:schemeClr val="accent5">
                <a:lumMod val="75000"/>
              </a:schemeClr>
            </a:solidFill>
            <a:latin typeface="Times New Roman" panose="02020603050405020304" pitchFamily="18" charset="0"/>
            <a:cs typeface="Times New Roman" panose="02020603050405020304" pitchFamily="18" charset="0"/>
          </a:endParaRPr>
        </a:p>
      </dgm:t>
    </dgm:pt>
    <dgm:pt modelId="{7BBDE0F4-8585-4C47-AC3E-0987EDFE9A98}" type="parTrans" cxnId="{882BDDE9-BE74-BB43-8569-90A1D78BAE1F}">
      <dgm:prSet/>
      <dgm:spPr/>
      <dgm:t>
        <a:bodyPr/>
        <a:lstStyle/>
        <a:p>
          <a:endParaRPr lang="en-US"/>
        </a:p>
      </dgm:t>
    </dgm:pt>
    <dgm:pt modelId="{4397DE8C-9E1B-2441-8354-30A98C693053}" type="sibTrans" cxnId="{882BDDE9-BE74-BB43-8569-90A1D78BAE1F}">
      <dgm:prSet/>
      <dgm:spPr/>
      <dgm:t>
        <a:bodyPr/>
        <a:lstStyle/>
        <a:p>
          <a:endParaRPr lang="en-US"/>
        </a:p>
      </dgm:t>
    </dgm:pt>
    <dgm:pt modelId="{AA8D5E78-2192-4E43-8BB3-29F3C71456B4}">
      <dgm:prSet custT="1"/>
      <dgm:spPr/>
      <dgm:t>
        <a:bodyPr/>
        <a:lstStyle/>
        <a:p>
          <a:pPr algn="just"/>
          <a:r>
            <a:rPr lang="en-US" sz="1800" b="0" i="0" dirty="0">
              <a:solidFill>
                <a:srgbClr val="C00000"/>
              </a:solidFill>
              <a:latin typeface="Times New Roman" panose="02020603050405020304" pitchFamily="18" charset="0"/>
              <a:cs typeface="Times New Roman" panose="02020603050405020304" pitchFamily="18" charset="0"/>
            </a:rPr>
            <a:t>The SemEval-2018 dataset is pre-annotated for its emotion labels : contain 11 multi-label emotion categories</a:t>
          </a:r>
          <a:br>
            <a:rPr lang="en-US" sz="1800" b="0" i="0" dirty="0">
              <a:solidFill>
                <a:srgbClr val="C00000"/>
              </a:solidFill>
              <a:latin typeface="Times New Roman" panose="02020603050405020304" pitchFamily="18" charset="0"/>
              <a:cs typeface="Times New Roman" panose="02020603050405020304" pitchFamily="18" charset="0"/>
            </a:rPr>
          </a:br>
          <a:endParaRPr lang="en-US" sz="1800" dirty="0">
            <a:solidFill>
              <a:srgbClr val="C00000"/>
            </a:solidFill>
            <a:latin typeface="Times New Roman" panose="02020603050405020304" pitchFamily="18" charset="0"/>
            <a:cs typeface="Times New Roman" panose="02020603050405020304" pitchFamily="18" charset="0"/>
          </a:endParaRPr>
        </a:p>
      </dgm:t>
    </dgm:pt>
    <dgm:pt modelId="{334EF1F4-8B25-474A-9A49-EB7990F3A0CF}" type="parTrans" cxnId="{D007B880-2E79-0F47-9B29-878CC844539B}">
      <dgm:prSet/>
      <dgm:spPr/>
      <dgm:t>
        <a:bodyPr/>
        <a:lstStyle/>
        <a:p>
          <a:endParaRPr lang="en-US"/>
        </a:p>
      </dgm:t>
    </dgm:pt>
    <dgm:pt modelId="{4ACC7B85-062E-AD49-A00A-0F9983DD8687}" type="sibTrans" cxnId="{D007B880-2E79-0F47-9B29-878CC844539B}">
      <dgm:prSet/>
      <dgm:spPr/>
      <dgm:t>
        <a:bodyPr/>
        <a:lstStyle/>
        <a:p>
          <a:endParaRPr lang="en-US"/>
        </a:p>
      </dgm:t>
    </dgm:pt>
    <dgm:pt modelId="{CBDBBED4-6998-4823-8ACB-1B79432AF7F5}" type="pres">
      <dgm:prSet presAssocID="{77217C6D-C69E-43A8-B42B-3664B0BDCF64}" presName="Name0" presStyleCnt="0">
        <dgm:presLayoutVars>
          <dgm:dir/>
          <dgm:animLvl val="lvl"/>
          <dgm:resizeHandles val="exact"/>
        </dgm:presLayoutVars>
      </dgm:prSet>
      <dgm:spPr/>
      <dgm:t>
        <a:bodyPr/>
        <a:lstStyle/>
        <a:p>
          <a:endParaRPr lang="en-US"/>
        </a:p>
      </dgm:t>
    </dgm:pt>
    <dgm:pt modelId="{F5292DEB-2C8B-4A20-86E4-293372B6CE28}" type="pres">
      <dgm:prSet presAssocID="{7B573D69-C0D9-4770-875B-CD7D50E11AAF}" presName="composite" presStyleCnt="0"/>
      <dgm:spPr/>
    </dgm:pt>
    <dgm:pt modelId="{D13EA289-EA39-4710-B886-6CBF9224D913}" type="pres">
      <dgm:prSet presAssocID="{7B573D69-C0D9-4770-875B-CD7D50E11AAF}" presName="parTx" presStyleLbl="node1" presStyleIdx="0" presStyleCnt="2" custScaleY="72106" custLinFactNeighborY="-9647">
        <dgm:presLayoutVars>
          <dgm:chMax val="0"/>
          <dgm:chPref val="0"/>
          <dgm:bulletEnabled val="1"/>
        </dgm:presLayoutVars>
      </dgm:prSet>
      <dgm:spPr/>
      <dgm:t>
        <a:bodyPr/>
        <a:lstStyle/>
        <a:p>
          <a:endParaRPr lang="en-US"/>
        </a:p>
      </dgm:t>
    </dgm:pt>
    <dgm:pt modelId="{68518005-DCB4-40A2-ADB4-3AF91A04BE1F}" type="pres">
      <dgm:prSet presAssocID="{7B573D69-C0D9-4770-875B-CD7D50E11AAF}" presName="desTx" presStyleLbl="revTx" presStyleIdx="0" presStyleCnt="2" custLinFactNeighborX="5928">
        <dgm:presLayoutVars>
          <dgm:bulletEnabled val="1"/>
        </dgm:presLayoutVars>
      </dgm:prSet>
      <dgm:spPr/>
      <dgm:t>
        <a:bodyPr/>
        <a:lstStyle/>
        <a:p>
          <a:endParaRPr lang="en-US"/>
        </a:p>
      </dgm:t>
    </dgm:pt>
    <dgm:pt modelId="{B55E2577-01C0-471E-B72A-86FE68AA0BC3}" type="pres">
      <dgm:prSet presAssocID="{8FA8FF3E-ACF0-4631-8411-38CE6BBDED0C}" presName="space" presStyleCnt="0"/>
      <dgm:spPr/>
    </dgm:pt>
    <dgm:pt modelId="{F60D1116-9916-440D-9BB1-42FD7294AA4B}" type="pres">
      <dgm:prSet presAssocID="{A6191DE7-9624-42CF-B312-AA9799D08B84}" presName="composite" presStyleCnt="0"/>
      <dgm:spPr/>
    </dgm:pt>
    <dgm:pt modelId="{0436903C-C781-4EDE-A600-C46AFE698008}" type="pres">
      <dgm:prSet presAssocID="{A6191DE7-9624-42CF-B312-AA9799D08B84}" presName="parTx" presStyleLbl="node1" presStyleIdx="1" presStyleCnt="2" custScaleY="71266" custLinFactNeighborY="-9792">
        <dgm:presLayoutVars>
          <dgm:chMax val="0"/>
          <dgm:chPref val="0"/>
          <dgm:bulletEnabled val="1"/>
        </dgm:presLayoutVars>
      </dgm:prSet>
      <dgm:spPr/>
      <dgm:t>
        <a:bodyPr/>
        <a:lstStyle/>
        <a:p>
          <a:endParaRPr lang="en-US"/>
        </a:p>
      </dgm:t>
    </dgm:pt>
    <dgm:pt modelId="{1214F5A0-3C6E-47DA-A9BE-FD1516C2F92D}" type="pres">
      <dgm:prSet presAssocID="{A6191DE7-9624-42CF-B312-AA9799D08B84}" presName="desTx" presStyleLbl="revTx" presStyleIdx="1" presStyleCnt="2" custScaleX="128764" custLinFactNeighborX="5700">
        <dgm:presLayoutVars>
          <dgm:bulletEnabled val="1"/>
        </dgm:presLayoutVars>
      </dgm:prSet>
      <dgm:spPr/>
      <dgm:t>
        <a:bodyPr/>
        <a:lstStyle/>
        <a:p>
          <a:endParaRPr lang="en-US"/>
        </a:p>
      </dgm:t>
    </dgm:pt>
  </dgm:ptLst>
  <dgm:cxnLst>
    <dgm:cxn modelId="{5407D903-33AB-4091-BF31-C5D8472DA0FC}" srcId="{A6191DE7-9624-42CF-B312-AA9799D08B84}" destId="{6B2708E2-EAAB-40B6-832F-28B7DCC7471B}" srcOrd="3" destOrd="0" parTransId="{BE9998CB-7F20-41DF-81B5-22C02295D79D}" sibTransId="{AFD2F6FF-856B-45B5-85FC-5957C50AB0E1}"/>
    <dgm:cxn modelId="{FA47DE0A-AF03-47E6-8382-71FF311D6FBC}" type="presOf" srcId="{7B573D69-C0D9-4770-875B-CD7D50E11AAF}" destId="{D13EA289-EA39-4710-B886-6CBF9224D913}" srcOrd="0" destOrd="0" presId="urn:microsoft.com/office/officeart/2005/8/layout/chevron1"/>
    <dgm:cxn modelId="{BA89EF2C-282A-4273-9653-8D3E32B739E2}" type="presOf" srcId="{77217C6D-C69E-43A8-B42B-3664B0BDCF64}" destId="{CBDBBED4-6998-4823-8ACB-1B79432AF7F5}" srcOrd="0" destOrd="0" presId="urn:microsoft.com/office/officeart/2005/8/layout/chevron1"/>
    <dgm:cxn modelId="{AFE4B2F4-B909-A645-B42C-E11726645FA7}" type="presOf" srcId="{AA8D5E78-2192-4E43-8BB3-29F3C71456B4}" destId="{1214F5A0-3C6E-47DA-A9BE-FD1516C2F92D}" srcOrd="0" destOrd="6" presId="urn:microsoft.com/office/officeart/2005/8/layout/chevron1"/>
    <dgm:cxn modelId="{543E8F19-3369-374A-BDBB-BFA06916E59C}" type="presOf" srcId="{B9A24B07-B096-4249-8278-52A549868B2A}" destId="{1214F5A0-3C6E-47DA-A9BE-FD1516C2F92D}" srcOrd="0" destOrd="5" presId="urn:microsoft.com/office/officeart/2005/8/layout/chevron1"/>
    <dgm:cxn modelId="{8AB08E02-7769-4A17-8CBE-466E4737E552}" srcId="{7B573D69-C0D9-4770-875B-CD7D50E11AAF}" destId="{D73283DB-144B-4DB3-8E9F-13E127C06230}" srcOrd="3" destOrd="0" parTransId="{99204ABD-540A-42F3-9E15-658190A7B38F}" sibTransId="{BEBA1EE0-4F13-42AB-AB70-8EF7F7A6F755}"/>
    <dgm:cxn modelId="{BDD01DE4-879C-4204-A5C1-A64F6FC10FFE}" srcId="{A6191DE7-9624-42CF-B312-AA9799D08B84}" destId="{60921F7C-3286-4786-BA59-71A826E53103}" srcOrd="1" destOrd="0" parTransId="{2EEE1266-47EE-49A0-8852-767D6A272C5E}" sibTransId="{48FF1106-75A3-48C2-AAF2-411939AE1351}"/>
    <dgm:cxn modelId="{7AC172E0-B3F7-49C3-899D-0DDF107073E0}" type="presOf" srcId="{D73283DB-144B-4DB3-8E9F-13E127C06230}" destId="{68518005-DCB4-40A2-ADB4-3AF91A04BE1F}" srcOrd="0" destOrd="3" presId="urn:microsoft.com/office/officeart/2005/8/layout/chevron1"/>
    <dgm:cxn modelId="{569B39ED-3BAA-4669-BCB0-FD2C4A166B6B}" srcId="{7B573D69-C0D9-4770-875B-CD7D50E11AAF}" destId="{5798C728-DE02-4DD1-A538-CD13BE224778}" srcOrd="1" destOrd="0" parTransId="{A5112579-B462-4F56-A7C4-D7A5A289E4CF}" sibTransId="{A2A0529F-6CAB-41B1-8C8E-8E38AC19B89B}"/>
    <dgm:cxn modelId="{3F01DADA-4C44-4B32-87D4-EEADC7C956FD}" srcId="{A6191DE7-9624-42CF-B312-AA9799D08B84}" destId="{32376E4B-DBC7-4F19-9A51-80C89B3F9A3E}" srcOrd="4" destOrd="0" parTransId="{B0D16C62-E1A9-456C-9ECC-3448A283BDDA}" sibTransId="{8E6361C5-507A-432C-82CD-E0A4BFDCD865}"/>
    <dgm:cxn modelId="{6E20FC6C-ED6F-4747-BB8A-FEE386C6C9B6}" srcId="{7B573D69-C0D9-4770-875B-CD7D50E11AAF}" destId="{84677A9F-E849-A54C-B254-289A2E8AC537}" srcOrd="0" destOrd="0" parTransId="{A1041F3D-0F5A-A44C-8763-C234F17A7408}" sibTransId="{1BA6203A-1B02-A14A-969E-F11116D0EB23}"/>
    <dgm:cxn modelId="{061F9CCF-F388-4C66-9D7E-B535F072D4BB}" srcId="{7B573D69-C0D9-4770-875B-CD7D50E11AAF}" destId="{A158275C-3952-4026-8D46-0D94136786A8}" srcOrd="2" destOrd="0" parTransId="{23648634-FD41-4F49-A21C-EEC90E2E803F}" sibTransId="{A0AB8FCD-92AD-4227-9126-9E2BF8C00401}"/>
    <dgm:cxn modelId="{D007B880-2E79-0F47-9B29-878CC844539B}" srcId="{A6191DE7-9624-42CF-B312-AA9799D08B84}" destId="{AA8D5E78-2192-4E43-8BB3-29F3C71456B4}" srcOrd="6" destOrd="0" parTransId="{334EF1F4-8B25-474A-9A49-EB7990F3A0CF}" sibTransId="{4ACC7B85-062E-AD49-A00A-0F9983DD8687}"/>
    <dgm:cxn modelId="{7DF5C75B-BC11-452E-A9A0-63F31CEF12F4}" type="presOf" srcId="{32376E4B-DBC7-4F19-9A51-80C89B3F9A3E}" destId="{1214F5A0-3C6E-47DA-A9BE-FD1516C2F92D}" srcOrd="0" destOrd="4" presId="urn:microsoft.com/office/officeart/2005/8/layout/chevron1"/>
    <dgm:cxn modelId="{08C74F86-D46B-46CE-B6F7-901630DA2CB8}" type="presOf" srcId="{6B2708E2-EAAB-40B6-832F-28B7DCC7471B}" destId="{1214F5A0-3C6E-47DA-A9BE-FD1516C2F92D}" srcOrd="0" destOrd="3" presId="urn:microsoft.com/office/officeart/2005/8/layout/chevron1"/>
    <dgm:cxn modelId="{B16B1716-188C-9C4F-89AE-15B93968BB0C}" type="presOf" srcId="{33C1607F-22B4-9E40-8829-C6881E1C9914}" destId="{1214F5A0-3C6E-47DA-A9BE-FD1516C2F92D}" srcOrd="0" destOrd="0" presId="urn:microsoft.com/office/officeart/2005/8/layout/chevron1"/>
    <dgm:cxn modelId="{50A249CC-738E-4B9E-B646-6478700EF5F1}" type="presOf" srcId="{A6191DE7-9624-42CF-B312-AA9799D08B84}" destId="{0436903C-C781-4EDE-A600-C46AFE698008}" srcOrd="0" destOrd="0" presId="urn:microsoft.com/office/officeart/2005/8/layout/chevron1"/>
    <dgm:cxn modelId="{80DD1348-15A6-DD4F-9B60-270D1FDB6C46}" srcId="{A6191DE7-9624-42CF-B312-AA9799D08B84}" destId="{33C1607F-22B4-9E40-8829-C6881E1C9914}" srcOrd="0" destOrd="0" parTransId="{A96E7ABB-5158-A94D-B07C-1F6CC43347D5}" sibTransId="{627CBB50-FC87-6346-B13B-6563723DA399}"/>
    <dgm:cxn modelId="{33C0FC80-92CC-4A37-8222-2CB2FA9B4729}" srcId="{77217C6D-C69E-43A8-B42B-3664B0BDCF64}" destId="{7B573D69-C0D9-4770-875B-CD7D50E11AAF}" srcOrd="0" destOrd="0" parTransId="{F8CCC377-7C30-42D6-B214-8D3481064044}" sibTransId="{8FA8FF3E-ACF0-4631-8411-38CE6BBDED0C}"/>
    <dgm:cxn modelId="{8685570B-F86C-4778-9B56-D90374CD9FE9}" type="presOf" srcId="{5798C728-DE02-4DD1-A538-CD13BE224778}" destId="{68518005-DCB4-40A2-ADB4-3AF91A04BE1F}" srcOrd="0" destOrd="1" presId="urn:microsoft.com/office/officeart/2005/8/layout/chevron1"/>
    <dgm:cxn modelId="{D27F0B69-2885-4EFF-B873-E4CFBA28934E}" type="presOf" srcId="{60921F7C-3286-4786-BA59-71A826E53103}" destId="{1214F5A0-3C6E-47DA-A9BE-FD1516C2F92D}" srcOrd="0" destOrd="1" presId="urn:microsoft.com/office/officeart/2005/8/layout/chevron1"/>
    <dgm:cxn modelId="{F26A715F-3828-4846-A934-8105E9C32DF9}" type="presOf" srcId="{84677A9F-E849-A54C-B254-289A2E8AC537}" destId="{68518005-DCB4-40A2-ADB4-3AF91A04BE1F}" srcOrd="0" destOrd="0" presId="urn:microsoft.com/office/officeart/2005/8/layout/chevron1"/>
    <dgm:cxn modelId="{882BDDE9-BE74-BB43-8569-90A1D78BAE1F}" srcId="{A6191DE7-9624-42CF-B312-AA9799D08B84}" destId="{B9A24B07-B096-4249-8278-52A549868B2A}" srcOrd="5" destOrd="0" parTransId="{7BBDE0F4-8585-4C47-AC3E-0987EDFE9A98}" sibTransId="{4397DE8C-9E1B-2441-8354-30A98C693053}"/>
    <dgm:cxn modelId="{A893AF9B-9727-46F5-B74A-A2A0803072F6}" srcId="{77217C6D-C69E-43A8-B42B-3664B0BDCF64}" destId="{A6191DE7-9624-42CF-B312-AA9799D08B84}" srcOrd="1" destOrd="0" parTransId="{8AE8D5FE-08D4-490C-AFCA-51B4559F4F19}" sibTransId="{DF28E658-FE76-4747-92DB-41681AF154FB}"/>
    <dgm:cxn modelId="{C098D7EC-63BD-443F-B4A6-0E9F36D45155}" type="presOf" srcId="{137686E4-9307-442B-945B-965D6D2BA4E8}" destId="{1214F5A0-3C6E-47DA-A9BE-FD1516C2F92D}" srcOrd="0" destOrd="2" presId="urn:microsoft.com/office/officeart/2005/8/layout/chevron1"/>
    <dgm:cxn modelId="{168382FE-1A58-4798-91F1-B1373BC565CC}" type="presOf" srcId="{A158275C-3952-4026-8D46-0D94136786A8}" destId="{68518005-DCB4-40A2-ADB4-3AF91A04BE1F}" srcOrd="0" destOrd="2" presId="urn:microsoft.com/office/officeart/2005/8/layout/chevron1"/>
    <dgm:cxn modelId="{1BA33059-8A78-44FF-939D-613B555361D6}" srcId="{A6191DE7-9624-42CF-B312-AA9799D08B84}" destId="{137686E4-9307-442B-945B-965D6D2BA4E8}" srcOrd="2" destOrd="0" parTransId="{C786EBFB-B62E-442E-ACE0-6ECED6A7FBDB}" sibTransId="{DE44DD10-522C-44C8-B04D-661714FDC672}"/>
    <dgm:cxn modelId="{2921F367-D43E-47AB-832B-230221D6C6D7}" type="presParOf" srcId="{CBDBBED4-6998-4823-8ACB-1B79432AF7F5}" destId="{F5292DEB-2C8B-4A20-86E4-293372B6CE28}" srcOrd="0" destOrd="0" presId="urn:microsoft.com/office/officeart/2005/8/layout/chevron1"/>
    <dgm:cxn modelId="{EFACCA6A-A102-4893-B47D-2C6551E82568}" type="presParOf" srcId="{F5292DEB-2C8B-4A20-86E4-293372B6CE28}" destId="{D13EA289-EA39-4710-B886-6CBF9224D913}" srcOrd="0" destOrd="0" presId="urn:microsoft.com/office/officeart/2005/8/layout/chevron1"/>
    <dgm:cxn modelId="{385FCD11-20E1-459C-8377-8C751C6B93EC}" type="presParOf" srcId="{F5292DEB-2C8B-4A20-86E4-293372B6CE28}" destId="{68518005-DCB4-40A2-ADB4-3AF91A04BE1F}" srcOrd="1" destOrd="0" presId="urn:microsoft.com/office/officeart/2005/8/layout/chevron1"/>
    <dgm:cxn modelId="{D9835FD1-7FAF-422F-9AC2-BB1D55374116}" type="presParOf" srcId="{CBDBBED4-6998-4823-8ACB-1B79432AF7F5}" destId="{B55E2577-01C0-471E-B72A-86FE68AA0BC3}" srcOrd="1" destOrd="0" presId="urn:microsoft.com/office/officeart/2005/8/layout/chevron1"/>
    <dgm:cxn modelId="{819F9EEC-6453-4D40-B7D5-4377477011E9}" type="presParOf" srcId="{CBDBBED4-6998-4823-8ACB-1B79432AF7F5}" destId="{F60D1116-9916-440D-9BB1-42FD7294AA4B}" srcOrd="2" destOrd="0" presId="urn:microsoft.com/office/officeart/2005/8/layout/chevron1"/>
    <dgm:cxn modelId="{E78543B8-A060-4BBB-AEED-DD91C5D267D1}" type="presParOf" srcId="{F60D1116-9916-440D-9BB1-42FD7294AA4B}" destId="{0436903C-C781-4EDE-A600-C46AFE698008}" srcOrd="0" destOrd="0" presId="urn:microsoft.com/office/officeart/2005/8/layout/chevron1"/>
    <dgm:cxn modelId="{E5FBC2CE-53E6-4B9B-96E8-1EBB039964E2}" type="presParOf" srcId="{F60D1116-9916-440D-9BB1-42FD7294AA4B}" destId="{1214F5A0-3C6E-47DA-A9BE-FD1516C2F92D}"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7CA29DF-7C47-41B6-97DB-42A11A55B47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AAC2192-A2A5-4ED9-A7BE-1DA4371977FA}">
      <dgm:prSet custT="1"/>
      <dgm:spPr/>
      <dgm:t>
        <a:bodyPr/>
        <a:lstStyle/>
        <a:p>
          <a:r>
            <a:rPr lang="en-US" sz="2000" b="0" i="0" dirty="0" err="1">
              <a:latin typeface="Times New Roman" panose="02020603050405020304" pitchFamily="18" charset="0"/>
              <a:cs typeface="Times New Roman" panose="02020603050405020304" pitchFamily="18" charset="0"/>
            </a:rPr>
            <a:t>EmoTA</a:t>
          </a:r>
          <a:r>
            <a:rPr lang="en-US" sz="2000" b="0" i="0" dirty="0">
              <a:latin typeface="Times New Roman" panose="02020603050405020304" pitchFamily="18" charset="0"/>
              <a:cs typeface="Times New Roman" panose="02020603050405020304" pitchFamily="18" charset="0"/>
            </a:rPr>
            <a:t> comprises of </a:t>
          </a:r>
          <a:r>
            <a:rPr lang="en-IN" sz="2000" b="0" i="0" dirty="0">
              <a:latin typeface="Times New Roman" panose="02020603050405020304" pitchFamily="18" charset="0"/>
              <a:cs typeface="Times New Roman" panose="02020603050405020304" pitchFamily="18" charset="0"/>
            </a:rPr>
            <a:t>6810 tweets with the corresponding gold standard TA and multi-label emotion tags </a:t>
          </a:r>
          <a:endParaRPr lang="en-US" sz="2000" dirty="0">
            <a:latin typeface="Times New Roman" panose="02020603050405020304" pitchFamily="18" charset="0"/>
            <a:cs typeface="Times New Roman" panose="02020603050405020304" pitchFamily="18" charset="0"/>
          </a:endParaRPr>
        </a:p>
      </dgm:t>
    </dgm:pt>
    <dgm:pt modelId="{FB23E469-0CBF-4D8D-BAE3-DCE60CDF7AD0}" type="parTrans" cxnId="{E669E8D5-7AF9-4FC4-8864-24DB3777C2A4}">
      <dgm:prSet/>
      <dgm:spPr/>
      <dgm:t>
        <a:bodyPr/>
        <a:lstStyle/>
        <a:p>
          <a:endParaRPr lang="en-US"/>
        </a:p>
      </dgm:t>
    </dgm:pt>
    <dgm:pt modelId="{4194433E-1804-4004-98E4-D7BCA1162E0B}" type="sibTrans" cxnId="{E669E8D5-7AF9-4FC4-8864-24DB3777C2A4}">
      <dgm:prSet/>
      <dgm:spPr/>
      <dgm:t>
        <a:bodyPr/>
        <a:lstStyle/>
        <a:p>
          <a:endParaRPr lang="en-US"/>
        </a:p>
      </dgm:t>
    </dgm:pt>
    <dgm:pt modelId="{312DD368-A5DE-4D17-A6B8-94BB4BF9E12C}">
      <dgm:prSet custT="1"/>
      <dgm:spPr/>
      <dgm:t>
        <a:bodyPr/>
        <a:lstStyle/>
        <a:p>
          <a:r>
            <a:rPr lang="en-US" sz="1800" b="0" i="0" dirty="0">
              <a:latin typeface="Times New Roman" panose="02020603050405020304" pitchFamily="18" charset="0"/>
              <a:cs typeface="Times New Roman" panose="02020603050405020304" pitchFamily="18" charset="0"/>
            </a:rPr>
            <a:t>Each of the tweets contain two modalities: text and emoji</a:t>
          </a:r>
          <a:endParaRPr lang="en-US" sz="1800" dirty="0">
            <a:latin typeface="Times New Roman" panose="02020603050405020304" pitchFamily="18" charset="0"/>
            <a:cs typeface="Times New Roman" panose="02020603050405020304" pitchFamily="18" charset="0"/>
          </a:endParaRPr>
        </a:p>
      </dgm:t>
    </dgm:pt>
    <dgm:pt modelId="{47E922B4-2DF3-4A5F-90CA-4F3BB5FBBC7F}" type="parTrans" cxnId="{99CF8617-A64A-4F25-A993-9770EEB8501C}">
      <dgm:prSet/>
      <dgm:spPr/>
      <dgm:t>
        <a:bodyPr/>
        <a:lstStyle/>
        <a:p>
          <a:endParaRPr lang="en-US"/>
        </a:p>
      </dgm:t>
    </dgm:pt>
    <dgm:pt modelId="{D7B52187-5703-48CB-8944-00FDA056FC2E}" type="sibTrans" cxnId="{99CF8617-A64A-4F25-A993-9770EEB8501C}">
      <dgm:prSet/>
      <dgm:spPr/>
      <dgm:t>
        <a:bodyPr/>
        <a:lstStyle/>
        <a:p>
          <a:endParaRPr lang="en-US"/>
        </a:p>
      </dgm:t>
    </dgm:pt>
    <dgm:pt modelId="{5B70BC9F-E1AA-48F0-A104-401686717481}" type="pres">
      <dgm:prSet presAssocID="{77CA29DF-7C47-41B6-97DB-42A11A55B474}" presName="Name0" presStyleCnt="0">
        <dgm:presLayoutVars>
          <dgm:chMax val="7"/>
          <dgm:chPref val="7"/>
          <dgm:dir/>
        </dgm:presLayoutVars>
      </dgm:prSet>
      <dgm:spPr/>
      <dgm:t>
        <a:bodyPr/>
        <a:lstStyle/>
        <a:p>
          <a:endParaRPr lang="en-US"/>
        </a:p>
      </dgm:t>
    </dgm:pt>
    <dgm:pt modelId="{541C280F-2D58-474F-8B27-AC8FBF45AAEB}" type="pres">
      <dgm:prSet presAssocID="{77CA29DF-7C47-41B6-97DB-42A11A55B474}" presName="Name1" presStyleCnt="0"/>
      <dgm:spPr/>
    </dgm:pt>
    <dgm:pt modelId="{A472C0DA-5C55-47BC-B957-5C06163B0385}" type="pres">
      <dgm:prSet presAssocID="{77CA29DF-7C47-41B6-97DB-42A11A55B474}" presName="cycle" presStyleCnt="0"/>
      <dgm:spPr/>
    </dgm:pt>
    <dgm:pt modelId="{78454813-849A-40AD-B159-17F2C76CBCCF}" type="pres">
      <dgm:prSet presAssocID="{77CA29DF-7C47-41B6-97DB-42A11A55B474}" presName="srcNode" presStyleLbl="node1" presStyleIdx="0" presStyleCnt="2"/>
      <dgm:spPr/>
    </dgm:pt>
    <dgm:pt modelId="{1FA4C3F6-64ED-4478-9D0B-12B280F546C2}" type="pres">
      <dgm:prSet presAssocID="{77CA29DF-7C47-41B6-97DB-42A11A55B474}" presName="conn" presStyleLbl="parChTrans1D2" presStyleIdx="0" presStyleCnt="1"/>
      <dgm:spPr/>
      <dgm:t>
        <a:bodyPr/>
        <a:lstStyle/>
        <a:p>
          <a:endParaRPr lang="en-US"/>
        </a:p>
      </dgm:t>
    </dgm:pt>
    <dgm:pt modelId="{20AEE727-8F3B-4DF8-B0C7-96D271CA6486}" type="pres">
      <dgm:prSet presAssocID="{77CA29DF-7C47-41B6-97DB-42A11A55B474}" presName="extraNode" presStyleLbl="node1" presStyleIdx="0" presStyleCnt="2"/>
      <dgm:spPr/>
    </dgm:pt>
    <dgm:pt modelId="{40E44CF0-4EAC-47C2-9909-EE98B71FE126}" type="pres">
      <dgm:prSet presAssocID="{77CA29DF-7C47-41B6-97DB-42A11A55B474}" presName="dstNode" presStyleLbl="node1" presStyleIdx="0" presStyleCnt="2"/>
      <dgm:spPr/>
    </dgm:pt>
    <dgm:pt modelId="{0F74A151-3D48-43CB-AA45-7457357DB799}" type="pres">
      <dgm:prSet presAssocID="{8AAC2192-A2A5-4ED9-A7BE-1DA4371977FA}" presName="text_1" presStyleLbl="node1" presStyleIdx="0" presStyleCnt="2" custScaleY="121559">
        <dgm:presLayoutVars>
          <dgm:bulletEnabled val="1"/>
        </dgm:presLayoutVars>
      </dgm:prSet>
      <dgm:spPr/>
      <dgm:t>
        <a:bodyPr/>
        <a:lstStyle/>
        <a:p>
          <a:endParaRPr lang="en-US"/>
        </a:p>
      </dgm:t>
    </dgm:pt>
    <dgm:pt modelId="{3164F2C0-6CB8-4DCF-8521-FAF7CF5E6F0E}" type="pres">
      <dgm:prSet presAssocID="{8AAC2192-A2A5-4ED9-A7BE-1DA4371977FA}" presName="accent_1" presStyleCnt="0"/>
      <dgm:spPr/>
    </dgm:pt>
    <dgm:pt modelId="{111072D0-78D4-4CF2-BD38-EB67F0A25D0A}" type="pres">
      <dgm:prSet presAssocID="{8AAC2192-A2A5-4ED9-A7BE-1DA4371977FA}" presName="accentRepeatNode" presStyleLbl="solidFgAcc1" presStyleIdx="0" presStyleCnt="2"/>
      <dgm:spPr/>
    </dgm:pt>
    <dgm:pt modelId="{C8880C25-C87B-4F39-B9F7-A34203EEAC78}" type="pres">
      <dgm:prSet presAssocID="{312DD368-A5DE-4D17-A6B8-94BB4BF9E12C}" presName="text_2" presStyleLbl="node1" presStyleIdx="1" presStyleCnt="2" custScaleY="93259">
        <dgm:presLayoutVars>
          <dgm:bulletEnabled val="1"/>
        </dgm:presLayoutVars>
      </dgm:prSet>
      <dgm:spPr/>
      <dgm:t>
        <a:bodyPr/>
        <a:lstStyle/>
        <a:p>
          <a:endParaRPr lang="en-US"/>
        </a:p>
      </dgm:t>
    </dgm:pt>
    <dgm:pt modelId="{2916E54D-027E-4267-B976-071D20903694}" type="pres">
      <dgm:prSet presAssocID="{312DD368-A5DE-4D17-A6B8-94BB4BF9E12C}" presName="accent_2" presStyleCnt="0"/>
      <dgm:spPr/>
    </dgm:pt>
    <dgm:pt modelId="{8FCDE0E2-DE1F-4D87-9551-6A4BB737CDAB}" type="pres">
      <dgm:prSet presAssocID="{312DD368-A5DE-4D17-A6B8-94BB4BF9E12C}" presName="accentRepeatNode" presStyleLbl="solidFgAcc1" presStyleIdx="1" presStyleCnt="2"/>
      <dgm:spPr/>
    </dgm:pt>
  </dgm:ptLst>
  <dgm:cxnLst>
    <dgm:cxn modelId="{5DA16926-51A3-4F05-BAF2-6835AF18A653}" type="presOf" srcId="{8AAC2192-A2A5-4ED9-A7BE-1DA4371977FA}" destId="{0F74A151-3D48-43CB-AA45-7457357DB799}" srcOrd="0" destOrd="0" presId="urn:microsoft.com/office/officeart/2008/layout/VerticalCurvedList"/>
    <dgm:cxn modelId="{E669E8D5-7AF9-4FC4-8864-24DB3777C2A4}" srcId="{77CA29DF-7C47-41B6-97DB-42A11A55B474}" destId="{8AAC2192-A2A5-4ED9-A7BE-1DA4371977FA}" srcOrd="0" destOrd="0" parTransId="{FB23E469-0CBF-4D8D-BAE3-DCE60CDF7AD0}" sibTransId="{4194433E-1804-4004-98E4-D7BCA1162E0B}"/>
    <dgm:cxn modelId="{99CF8617-A64A-4F25-A993-9770EEB8501C}" srcId="{77CA29DF-7C47-41B6-97DB-42A11A55B474}" destId="{312DD368-A5DE-4D17-A6B8-94BB4BF9E12C}" srcOrd="1" destOrd="0" parTransId="{47E922B4-2DF3-4A5F-90CA-4F3BB5FBBC7F}" sibTransId="{D7B52187-5703-48CB-8944-00FDA056FC2E}"/>
    <dgm:cxn modelId="{1175391F-1129-4683-92F7-BDD945C87F71}" type="presOf" srcId="{77CA29DF-7C47-41B6-97DB-42A11A55B474}" destId="{5B70BC9F-E1AA-48F0-A104-401686717481}" srcOrd="0" destOrd="0" presId="urn:microsoft.com/office/officeart/2008/layout/VerticalCurvedList"/>
    <dgm:cxn modelId="{85C22788-9C03-4521-AAE9-A2CAECC630C5}" type="presOf" srcId="{312DD368-A5DE-4D17-A6B8-94BB4BF9E12C}" destId="{C8880C25-C87B-4F39-B9F7-A34203EEAC78}" srcOrd="0" destOrd="0" presId="urn:microsoft.com/office/officeart/2008/layout/VerticalCurvedList"/>
    <dgm:cxn modelId="{A4813208-6BA4-43A4-85DC-F7518E86FECE}" type="presOf" srcId="{4194433E-1804-4004-98E4-D7BCA1162E0B}" destId="{1FA4C3F6-64ED-4478-9D0B-12B280F546C2}" srcOrd="0" destOrd="0" presId="urn:microsoft.com/office/officeart/2008/layout/VerticalCurvedList"/>
    <dgm:cxn modelId="{7CEF9283-FBB0-4FB0-BEBA-3047E8ABA756}" type="presParOf" srcId="{5B70BC9F-E1AA-48F0-A104-401686717481}" destId="{541C280F-2D58-474F-8B27-AC8FBF45AAEB}" srcOrd="0" destOrd="0" presId="urn:microsoft.com/office/officeart/2008/layout/VerticalCurvedList"/>
    <dgm:cxn modelId="{57E4F451-0C50-4F5E-BD70-74F9D31BB53D}" type="presParOf" srcId="{541C280F-2D58-474F-8B27-AC8FBF45AAEB}" destId="{A472C0DA-5C55-47BC-B957-5C06163B0385}" srcOrd="0" destOrd="0" presId="urn:microsoft.com/office/officeart/2008/layout/VerticalCurvedList"/>
    <dgm:cxn modelId="{709E287B-72BC-4F3B-8F62-12CB0C73DCB6}" type="presParOf" srcId="{A472C0DA-5C55-47BC-B957-5C06163B0385}" destId="{78454813-849A-40AD-B159-17F2C76CBCCF}" srcOrd="0" destOrd="0" presId="urn:microsoft.com/office/officeart/2008/layout/VerticalCurvedList"/>
    <dgm:cxn modelId="{F66215FE-2757-4B8F-A4DC-715954CD8E55}" type="presParOf" srcId="{A472C0DA-5C55-47BC-B957-5C06163B0385}" destId="{1FA4C3F6-64ED-4478-9D0B-12B280F546C2}" srcOrd="1" destOrd="0" presId="urn:microsoft.com/office/officeart/2008/layout/VerticalCurvedList"/>
    <dgm:cxn modelId="{EAE24147-6B1D-4B11-9353-018EE48A220D}" type="presParOf" srcId="{A472C0DA-5C55-47BC-B957-5C06163B0385}" destId="{20AEE727-8F3B-4DF8-B0C7-96D271CA6486}" srcOrd="2" destOrd="0" presId="urn:microsoft.com/office/officeart/2008/layout/VerticalCurvedList"/>
    <dgm:cxn modelId="{204A8681-1D97-4EAE-887A-C74CC0B85C71}" type="presParOf" srcId="{A472C0DA-5C55-47BC-B957-5C06163B0385}" destId="{40E44CF0-4EAC-47C2-9909-EE98B71FE126}" srcOrd="3" destOrd="0" presId="urn:microsoft.com/office/officeart/2008/layout/VerticalCurvedList"/>
    <dgm:cxn modelId="{DD9069E7-5999-4A6C-B9C0-84576A219248}" type="presParOf" srcId="{541C280F-2D58-474F-8B27-AC8FBF45AAEB}" destId="{0F74A151-3D48-43CB-AA45-7457357DB799}" srcOrd="1" destOrd="0" presId="urn:microsoft.com/office/officeart/2008/layout/VerticalCurvedList"/>
    <dgm:cxn modelId="{4D9428A8-AB2B-481A-9E16-81497C1CAD10}" type="presParOf" srcId="{541C280F-2D58-474F-8B27-AC8FBF45AAEB}" destId="{3164F2C0-6CB8-4DCF-8521-FAF7CF5E6F0E}" srcOrd="2" destOrd="0" presId="urn:microsoft.com/office/officeart/2008/layout/VerticalCurvedList"/>
    <dgm:cxn modelId="{16DCF18D-D871-4F90-B520-D0B52FD690B9}" type="presParOf" srcId="{3164F2C0-6CB8-4DCF-8521-FAF7CF5E6F0E}" destId="{111072D0-78D4-4CF2-BD38-EB67F0A25D0A}" srcOrd="0" destOrd="0" presId="urn:microsoft.com/office/officeart/2008/layout/VerticalCurvedList"/>
    <dgm:cxn modelId="{4051326D-754C-42E9-96B4-5D3A9DFCA332}" type="presParOf" srcId="{541C280F-2D58-474F-8B27-AC8FBF45AAEB}" destId="{C8880C25-C87B-4F39-B9F7-A34203EEAC78}" srcOrd="3" destOrd="0" presId="urn:microsoft.com/office/officeart/2008/layout/VerticalCurvedList"/>
    <dgm:cxn modelId="{A91693E2-9F22-414E-A133-E51D98882C00}" type="presParOf" srcId="{541C280F-2D58-474F-8B27-AC8FBF45AAEB}" destId="{2916E54D-027E-4267-B976-071D20903694}" srcOrd="4" destOrd="0" presId="urn:microsoft.com/office/officeart/2008/layout/VerticalCurvedList"/>
    <dgm:cxn modelId="{F827B6D2-8525-4688-A92D-21466FE818D8}" type="presParOf" srcId="{2916E54D-027E-4267-B976-071D20903694}" destId="{8FCDE0E2-DE1F-4D87-9551-6A4BB737CDA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6ADC0C5-1E9F-4FC3-8BF3-8E5FF6ED82C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E081214-1516-4102-A372-BF10583E7AC5}">
      <dgm:prSet custT="1"/>
      <dgm:spPr/>
      <dgm:t>
        <a:bodyPr/>
        <a:lstStyle/>
        <a:p>
          <a:r>
            <a:rPr lang="en-US" sz="1800" b="0" i="0" dirty="0">
              <a:latin typeface="Times New Roman" panose="02020603050405020304" pitchFamily="18" charset="0"/>
              <a:cs typeface="Times New Roman" panose="02020603050405020304" pitchFamily="18" charset="0"/>
            </a:rPr>
            <a:t>Experiments were conducted in two different set-up : </a:t>
          </a:r>
          <a:r>
            <a:rPr lang="en-US" sz="1800" b="1" i="0" dirty="0">
              <a:latin typeface="Times New Roman" panose="02020603050405020304" pitchFamily="18" charset="0"/>
              <a:cs typeface="Times New Roman" panose="02020603050405020304" pitchFamily="18" charset="0"/>
            </a:rPr>
            <a:t>Five-class</a:t>
          </a:r>
          <a:r>
            <a:rPr lang="en-US" sz="1800" b="0" i="0" dirty="0">
              <a:latin typeface="Times New Roman" panose="02020603050405020304" pitchFamily="18" charset="0"/>
              <a:cs typeface="Times New Roman" panose="02020603050405020304" pitchFamily="18" charset="0"/>
            </a:rPr>
            <a:t> and </a:t>
          </a:r>
          <a:r>
            <a:rPr lang="en-US" sz="1800" b="1" i="0" dirty="0">
              <a:latin typeface="Times New Roman" panose="02020603050405020304" pitchFamily="18" charset="0"/>
              <a:cs typeface="Times New Roman" panose="02020603050405020304" pitchFamily="18" charset="0"/>
            </a:rPr>
            <a:t>Seven-class</a:t>
          </a:r>
          <a:r>
            <a:rPr lang="en-US" sz="1800" b="0" i="0" dirty="0">
              <a:latin typeface="Times New Roman" panose="02020603050405020304" pitchFamily="18" charset="0"/>
              <a:cs typeface="Times New Roman" panose="02020603050405020304" pitchFamily="18" charset="0"/>
            </a:rPr>
            <a:t> classification for the multi-task framework along with different modalities</a:t>
          </a:r>
          <a:endParaRPr lang="en-US" sz="1800" dirty="0">
            <a:latin typeface="Times New Roman" panose="02020603050405020304" pitchFamily="18" charset="0"/>
            <a:cs typeface="Times New Roman" panose="02020603050405020304" pitchFamily="18" charset="0"/>
          </a:endParaRPr>
        </a:p>
      </dgm:t>
    </dgm:pt>
    <dgm:pt modelId="{01026633-DCA1-4346-859C-1DC426A669FF}" type="parTrans" cxnId="{2EC39DA4-E845-4D42-824E-A62E18F1E8AA}">
      <dgm:prSet/>
      <dgm:spPr/>
      <dgm:t>
        <a:bodyPr/>
        <a:lstStyle/>
        <a:p>
          <a:endParaRPr lang="en-US"/>
        </a:p>
      </dgm:t>
    </dgm:pt>
    <dgm:pt modelId="{02E6CF72-0DF4-4453-8D6C-D8AF7DB68FD0}" type="sibTrans" cxnId="{2EC39DA4-E845-4D42-824E-A62E18F1E8AA}">
      <dgm:prSet/>
      <dgm:spPr/>
      <dgm:t>
        <a:bodyPr/>
        <a:lstStyle/>
        <a:p>
          <a:endParaRPr lang="en-US"/>
        </a:p>
      </dgm:t>
    </dgm:pt>
    <dgm:pt modelId="{C621214D-E583-4521-A50D-F51403B2120D}">
      <dgm:prSet custT="1"/>
      <dgm:spPr/>
      <dgm:t>
        <a:bodyPr/>
        <a:lstStyle/>
        <a:p>
          <a:r>
            <a:rPr lang="en-US" sz="1800" b="0" i="0" dirty="0">
              <a:latin typeface="Times New Roman" panose="02020603050405020304" pitchFamily="18" charset="0"/>
              <a:cs typeface="Times New Roman" panose="02020603050405020304" pitchFamily="18" charset="0"/>
            </a:rPr>
            <a:t>Multi-tasking framework performs consistently well compared to its single task TAC variant</a:t>
          </a:r>
          <a:endParaRPr lang="en-US" sz="1800" dirty="0">
            <a:latin typeface="Times New Roman" panose="02020603050405020304" pitchFamily="18" charset="0"/>
            <a:cs typeface="Times New Roman" panose="02020603050405020304" pitchFamily="18" charset="0"/>
          </a:endParaRPr>
        </a:p>
      </dgm:t>
    </dgm:pt>
    <dgm:pt modelId="{EE59C94A-3042-4762-81A0-E78FE760A0D8}" type="parTrans" cxnId="{CEE8094F-AB3A-4C45-8D02-D19F009A13A1}">
      <dgm:prSet/>
      <dgm:spPr/>
      <dgm:t>
        <a:bodyPr/>
        <a:lstStyle/>
        <a:p>
          <a:endParaRPr lang="en-US"/>
        </a:p>
      </dgm:t>
    </dgm:pt>
    <dgm:pt modelId="{F074489E-9FE5-4553-AACA-B44E22721037}" type="sibTrans" cxnId="{CEE8094F-AB3A-4C45-8D02-D19F009A13A1}">
      <dgm:prSet/>
      <dgm:spPr/>
      <dgm:t>
        <a:bodyPr/>
        <a:lstStyle/>
        <a:p>
          <a:endParaRPr lang="en-US"/>
        </a:p>
      </dgm:t>
    </dgm:pt>
    <dgm:pt modelId="{28004DAD-B1DE-4688-8F48-4CACB217F69E}">
      <dgm:prSet custT="1"/>
      <dgm:spPr/>
      <dgm:t>
        <a:bodyPr/>
        <a:lstStyle/>
        <a:p>
          <a:r>
            <a:rPr lang="en-US" sz="1800" b="0" i="0" dirty="0">
              <a:latin typeface="Times New Roman" panose="02020603050405020304" pitchFamily="18" charset="0"/>
              <a:cs typeface="Times New Roman" panose="02020603050405020304" pitchFamily="18" charset="0"/>
            </a:rPr>
            <a:t>Different modalities improves the </a:t>
          </a:r>
          <a:r>
            <a:rPr lang="en-US" sz="1800" b="0" i="0" dirty="0" err="1">
              <a:latin typeface="Times New Roman" panose="02020603050405020304" pitchFamily="18" charset="0"/>
              <a:cs typeface="Times New Roman" panose="02020603050405020304" pitchFamily="18" charset="0"/>
            </a:rPr>
            <a:t>uni</a:t>
          </a:r>
          <a:r>
            <a:rPr lang="en-US" sz="1800" b="0" i="0" dirty="0">
              <a:latin typeface="Times New Roman" panose="02020603050405020304" pitchFamily="18" charset="0"/>
              <a:cs typeface="Times New Roman" panose="02020603050405020304" pitchFamily="18" charset="0"/>
            </a:rPr>
            <a:t>-modal TAC baselines significantly</a:t>
          </a:r>
          <a:endParaRPr lang="en-US" sz="1800" dirty="0">
            <a:latin typeface="Times New Roman" panose="02020603050405020304" pitchFamily="18" charset="0"/>
            <a:cs typeface="Times New Roman" panose="02020603050405020304" pitchFamily="18" charset="0"/>
          </a:endParaRPr>
        </a:p>
      </dgm:t>
    </dgm:pt>
    <dgm:pt modelId="{6909E86B-1399-456A-ADF3-5366E9C605E9}" type="parTrans" cxnId="{387C9A9A-CBF5-4D46-865A-C45305915736}">
      <dgm:prSet/>
      <dgm:spPr/>
      <dgm:t>
        <a:bodyPr/>
        <a:lstStyle/>
        <a:p>
          <a:endParaRPr lang="en-US"/>
        </a:p>
      </dgm:t>
    </dgm:pt>
    <dgm:pt modelId="{B63AAA1E-DB92-4314-A2D6-DCBFAA91C3FF}" type="sibTrans" cxnId="{387C9A9A-CBF5-4D46-865A-C45305915736}">
      <dgm:prSet/>
      <dgm:spPr/>
      <dgm:t>
        <a:bodyPr/>
        <a:lstStyle/>
        <a:p>
          <a:endParaRPr lang="en-US"/>
        </a:p>
      </dgm:t>
    </dgm:pt>
    <dgm:pt modelId="{142A8BA4-1853-49A2-ABDA-F010CAC55D2D}" type="pres">
      <dgm:prSet presAssocID="{76ADC0C5-1E9F-4FC3-8BF3-8E5FF6ED82CB}" presName="Name0" presStyleCnt="0">
        <dgm:presLayoutVars>
          <dgm:chMax val="7"/>
          <dgm:chPref val="7"/>
          <dgm:dir/>
        </dgm:presLayoutVars>
      </dgm:prSet>
      <dgm:spPr/>
      <dgm:t>
        <a:bodyPr/>
        <a:lstStyle/>
        <a:p>
          <a:endParaRPr lang="en-US"/>
        </a:p>
      </dgm:t>
    </dgm:pt>
    <dgm:pt modelId="{38150DDF-AEB1-46DF-90A1-A9948914F709}" type="pres">
      <dgm:prSet presAssocID="{76ADC0C5-1E9F-4FC3-8BF3-8E5FF6ED82CB}" presName="Name1" presStyleCnt="0"/>
      <dgm:spPr/>
    </dgm:pt>
    <dgm:pt modelId="{977F66E2-DFD8-4D6C-9C57-DB18D2F4AB4E}" type="pres">
      <dgm:prSet presAssocID="{76ADC0C5-1E9F-4FC3-8BF3-8E5FF6ED82CB}" presName="cycle" presStyleCnt="0"/>
      <dgm:spPr/>
    </dgm:pt>
    <dgm:pt modelId="{F7613BFC-910E-4F43-A59D-2E63A6C369C4}" type="pres">
      <dgm:prSet presAssocID="{76ADC0C5-1E9F-4FC3-8BF3-8E5FF6ED82CB}" presName="srcNode" presStyleLbl="node1" presStyleIdx="0" presStyleCnt="3"/>
      <dgm:spPr/>
    </dgm:pt>
    <dgm:pt modelId="{DFEEA2B9-D6F7-4674-B5F9-72FD9C5FF585}" type="pres">
      <dgm:prSet presAssocID="{76ADC0C5-1E9F-4FC3-8BF3-8E5FF6ED82CB}" presName="conn" presStyleLbl="parChTrans1D2" presStyleIdx="0" presStyleCnt="1"/>
      <dgm:spPr/>
      <dgm:t>
        <a:bodyPr/>
        <a:lstStyle/>
        <a:p>
          <a:endParaRPr lang="en-US"/>
        </a:p>
      </dgm:t>
    </dgm:pt>
    <dgm:pt modelId="{E76BFC0D-248A-487A-9F39-7B6E71B69D43}" type="pres">
      <dgm:prSet presAssocID="{76ADC0C5-1E9F-4FC3-8BF3-8E5FF6ED82CB}" presName="extraNode" presStyleLbl="node1" presStyleIdx="0" presStyleCnt="3"/>
      <dgm:spPr/>
    </dgm:pt>
    <dgm:pt modelId="{3985A44B-DF0E-412C-B5E9-F0317CE2EA14}" type="pres">
      <dgm:prSet presAssocID="{76ADC0C5-1E9F-4FC3-8BF3-8E5FF6ED82CB}" presName="dstNode" presStyleLbl="node1" presStyleIdx="0" presStyleCnt="3"/>
      <dgm:spPr/>
    </dgm:pt>
    <dgm:pt modelId="{542AAED9-0A19-4AC3-8C91-ECFE50B45503}" type="pres">
      <dgm:prSet presAssocID="{DE081214-1516-4102-A372-BF10583E7AC5}" presName="text_1" presStyleLbl="node1" presStyleIdx="0" presStyleCnt="3">
        <dgm:presLayoutVars>
          <dgm:bulletEnabled val="1"/>
        </dgm:presLayoutVars>
      </dgm:prSet>
      <dgm:spPr/>
      <dgm:t>
        <a:bodyPr/>
        <a:lstStyle/>
        <a:p>
          <a:endParaRPr lang="en-US"/>
        </a:p>
      </dgm:t>
    </dgm:pt>
    <dgm:pt modelId="{F1308B28-046C-44C0-A1FB-F091237DA851}" type="pres">
      <dgm:prSet presAssocID="{DE081214-1516-4102-A372-BF10583E7AC5}" presName="accent_1" presStyleCnt="0"/>
      <dgm:spPr/>
    </dgm:pt>
    <dgm:pt modelId="{EAE1B581-A9A6-4F34-A242-4FD268520A39}" type="pres">
      <dgm:prSet presAssocID="{DE081214-1516-4102-A372-BF10583E7AC5}" presName="accentRepeatNode" presStyleLbl="solidFgAcc1" presStyleIdx="0" presStyleCnt="3"/>
      <dgm:spPr/>
    </dgm:pt>
    <dgm:pt modelId="{0D5C8172-01D0-425D-B134-7609C1B38FBF}" type="pres">
      <dgm:prSet presAssocID="{C621214D-E583-4521-A50D-F51403B2120D}" presName="text_2" presStyleLbl="node1" presStyleIdx="1" presStyleCnt="3">
        <dgm:presLayoutVars>
          <dgm:bulletEnabled val="1"/>
        </dgm:presLayoutVars>
      </dgm:prSet>
      <dgm:spPr/>
      <dgm:t>
        <a:bodyPr/>
        <a:lstStyle/>
        <a:p>
          <a:endParaRPr lang="en-US"/>
        </a:p>
      </dgm:t>
    </dgm:pt>
    <dgm:pt modelId="{1767F82B-76ED-420C-8909-58603E96F76D}" type="pres">
      <dgm:prSet presAssocID="{C621214D-E583-4521-A50D-F51403B2120D}" presName="accent_2" presStyleCnt="0"/>
      <dgm:spPr/>
    </dgm:pt>
    <dgm:pt modelId="{CF42F6D5-49DE-43C6-A98A-FFF0D3EC808C}" type="pres">
      <dgm:prSet presAssocID="{C621214D-E583-4521-A50D-F51403B2120D}" presName="accentRepeatNode" presStyleLbl="solidFgAcc1" presStyleIdx="1" presStyleCnt="3"/>
      <dgm:spPr/>
    </dgm:pt>
    <dgm:pt modelId="{DBDEEA8A-BDF5-41FC-9AF9-13BC15EEA914}" type="pres">
      <dgm:prSet presAssocID="{28004DAD-B1DE-4688-8F48-4CACB217F69E}" presName="text_3" presStyleLbl="node1" presStyleIdx="2" presStyleCnt="3">
        <dgm:presLayoutVars>
          <dgm:bulletEnabled val="1"/>
        </dgm:presLayoutVars>
      </dgm:prSet>
      <dgm:spPr/>
      <dgm:t>
        <a:bodyPr/>
        <a:lstStyle/>
        <a:p>
          <a:endParaRPr lang="en-US"/>
        </a:p>
      </dgm:t>
    </dgm:pt>
    <dgm:pt modelId="{413D2213-4D58-4342-9156-AACA276FB6D8}" type="pres">
      <dgm:prSet presAssocID="{28004DAD-B1DE-4688-8F48-4CACB217F69E}" presName="accent_3" presStyleCnt="0"/>
      <dgm:spPr/>
    </dgm:pt>
    <dgm:pt modelId="{66EDD7CF-7F9A-426A-94AB-66E60D291C3A}" type="pres">
      <dgm:prSet presAssocID="{28004DAD-B1DE-4688-8F48-4CACB217F69E}" presName="accentRepeatNode" presStyleLbl="solidFgAcc1" presStyleIdx="2" presStyleCnt="3"/>
      <dgm:spPr/>
    </dgm:pt>
  </dgm:ptLst>
  <dgm:cxnLst>
    <dgm:cxn modelId="{2EC39DA4-E845-4D42-824E-A62E18F1E8AA}" srcId="{76ADC0C5-1E9F-4FC3-8BF3-8E5FF6ED82CB}" destId="{DE081214-1516-4102-A372-BF10583E7AC5}" srcOrd="0" destOrd="0" parTransId="{01026633-DCA1-4346-859C-1DC426A669FF}" sibTransId="{02E6CF72-0DF4-4453-8D6C-D8AF7DB68FD0}"/>
    <dgm:cxn modelId="{792B22B6-4035-4461-ADDA-CEAC5C876823}" type="presOf" srcId="{76ADC0C5-1E9F-4FC3-8BF3-8E5FF6ED82CB}" destId="{142A8BA4-1853-49A2-ABDA-F010CAC55D2D}" srcOrd="0" destOrd="0" presId="urn:microsoft.com/office/officeart/2008/layout/VerticalCurvedList"/>
    <dgm:cxn modelId="{6F0164C0-5916-4611-948B-91AE4A6D8F19}" type="presOf" srcId="{C621214D-E583-4521-A50D-F51403B2120D}" destId="{0D5C8172-01D0-425D-B134-7609C1B38FBF}" srcOrd="0" destOrd="0" presId="urn:microsoft.com/office/officeart/2008/layout/VerticalCurvedList"/>
    <dgm:cxn modelId="{396D24BE-54EF-4C4D-AF7E-0A3299A8131B}" type="presOf" srcId="{28004DAD-B1DE-4688-8F48-4CACB217F69E}" destId="{DBDEEA8A-BDF5-41FC-9AF9-13BC15EEA914}" srcOrd="0" destOrd="0" presId="urn:microsoft.com/office/officeart/2008/layout/VerticalCurvedList"/>
    <dgm:cxn modelId="{387C9A9A-CBF5-4D46-865A-C45305915736}" srcId="{76ADC0C5-1E9F-4FC3-8BF3-8E5FF6ED82CB}" destId="{28004DAD-B1DE-4688-8F48-4CACB217F69E}" srcOrd="2" destOrd="0" parTransId="{6909E86B-1399-456A-ADF3-5366E9C605E9}" sibTransId="{B63AAA1E-DB92-4314-A2D6-DCBFAA91C3FF}"/>
    <dgm:cxn modelId="{CEE8094F-AB3A-4C45-8D02-D19F009A13A1}" srcId="{76ADC0C5-1E9F-4FC3-8BF3-8E5FF6ED82CB}" destId="{C621214D-E583-4521-A50D-F51403B2120D}" srcOrd="1" destOrd="0" parTransId="{EE59C94A-3042-4762-81A0-E78FE760A0D8}" sibTransId="{F074489E-9FE5-4553-AACA-B44E22721037}"/>
    <dgm:cxn modelId="{252F74F7-1F80-44C8-8780-ABD0AAA4AEFC}" type="presOf" srcId="{02E6CF72-0DF4-4453-8D6C-D8AF7DB68FD0}" destId="{DFEEA2B9-D6F7-4674-B5F9-72FD9C5FF585}" srcOrd="0" destOrd="0" presId="urn:microsoft.com/office/officeart/2008/layout/VerticalCurvedList"/>
    <dgm:cxn modelId="{E74BA872-5EE1-455D-90F7-7DBB4BC0BD52}" type="presOf" srcId="{DE081214-1516-4102-A372-BF10583E7AC5}" destId="{542AAED9-0A19-4AC3-8C91-ECFE50B45503}" srcOrd="0" destOrd="0" presId="urn:microsoft.com/office/officeart/2008/layout/VerticalCurvedList"/>
    <dgm:cxn modelId="{C1AAEF59-FAAB-40CC-A0AD-2A147F4DC66D}" type="presParOf" srcId="{142A8BA4-1853-49A2-ABDA-F010CAC55D2D}" destId="{38150DDF-AEB1-46DF-90A1-A9948914F709}" srcOrd="0" destOrd="0" presId="urn:microsoft.com/office/officeart/2008/layout/VerticalCurvedList"/>
    <dgm:cxn modelId="{826B7FAB-1E7C-4725-9226-F9CF87863513}" type="presParOf" srcId="{38150DDF-AEB1-46DF-90A1-A9948914F709}" destId="{977F66E2-DFD8-4D6C-9C57-DB18D2F4AB4E}" srcOrd="0" destOrd="0" presId="urn:microsoft.com/office/officeart/2008/layout/VerticalCurvedList"/>
    <dgm:cxn modelId="{1688DA24-72B0-48BA-A288-3C4775979929}" type="presParOf" srcId="{977F66E2-DFD8-4D6C-9C57-DB18D2F4AB4E}" destId="{F7613BFC-910E-4F43-A59D-2E63A6C369C4}" srcOrd="0" destOrd="0" presId="urn:microsoft.com/office/officeart/2008/layout/VerticalCurvedList"/>
    <dgm:cxn modelId="{048EC407-AAF0-4CE4-AA42-B50929176EC6}" type="presParOf" srcId="{977F66E2-DFD8-4D6C-9C57-DB18D2F4AB4E}" destId="{DFEEA2B9-D6F7-4674-B5F9-72FD9C5FF585}" srcOrd="1" destOrd="0" presId="urn:microsoft.com/office/officeart/2008/layout/VerticalCurvedList"/>
    <dgm:cxn modelId="{0A894DEB-5F7D-4A70-8FD7-902EDE6DDDFF}" type="presParOf" srcId="{977F66E2-DFD8-4D6C-9C57-DB18D2F4AB4E}" destId="{E76BFC0D-248A-487A-9F39-7B6E71B69D43}" srcOrd="2" destOrd="0" presId="urn:microsoft.com/office/officeart/2008/layout/VerticalCurvedList"/>
    <dgm:cxn modelId="{95779C4E-B766-43D4-AA96-27865C635460}" type="presParOf" srcId="{977F66E2-DFD8-4D6C-9C57-DB18D2F4AB4E}" destId="{3985A44B-DF0E-412C-B5E9-F0317CE2EA14}" srcOrd="3" destOrd="0" presId="urn:microsoft.com/office/officeart/2008/layout/VerticalCurvedList"/>
    <dgm:cxn modelId="{0D062114-6CFF-4A6D-A4F1-ED329D0AA49B}" type="presParOf" srcId="{38150DDF-AEB1-46DF-90A1-A9948914F709}" destId="{542AAED9-0A19-4AC3-8C91-ECFE50B45503}" srcOrd="1" destOrd="0" presId="urn:microsoft.com/office/officeart/2008/layout/VerticalCurvedList"/>
    <dgm:cxn modelId="{F44D7B5B-2626-4EC2-81D5-4EF5128AE3FF}" type="presParOf" srcId="{38150DDF-AEB1-46DF-90A1-A9948914F709}" destId="{F1308B28-046C-44C0-A1FB-F091237DA851}" srcOrd="2" destOrd="0" presId="urn:microsoft.com/office/officeart/2008/layout/VerticalCurvedList"/>
    <dgm:cxn modelId="{FAE8F0E2-14FB-4EFC-B035-303232BF474C}" type="presParOf" srcId="{F1308B28-046C-44C0-A1FB-F091237DA851}" destId="{EAE1B581-A9A6-4F34-A242-4FD268520A39}" srcOrd="0" destOrd="0" presId="urn:microsoft.com/office/officeart/2008/layout/VerticalCurvedList"/>
    <dgm:cxn modelId="{5B05C0FD-419D-4D7A-AB77-5AF3B37FB025}" type="presParOf" srcId="{38150DDF-AEB1-46DF-90A1-A9948914F709}" destId="{0D5C8172-01D0-425D-B134-7609C1B38FBF}" srcOrd="3" destOrd="0" presId="urn:microsoft.com/office/officeart/2008/layout/VerticalCurvedList"/>
    <dgm:cxn modelId="{5F6782DE-8462-437A-845B-45C6A3DFAAF4}" type="presParOf" srcId="{38150DDF-AEB1-46DF-90A1-A9948914F709}" destId="{1767F82B-76ED-420C-8909-58603E96F76D}" srcOrd="4" destOrd="0" presId="urn:microsoft.com/office/officeart/2008/layout/VerticalCurvedList"/>
    <dgm:cxn modelId="{81AFF1AF-6DF6-43E1-BA08-5098C38F7B20}" type="presParOf" srcId="{1767F82B-76ED-420C-8909-58603E96F76D}" destId="{CF42F6D5-49DE-43C6-A98A-FFF0D3EC808C}" srcOrd="0" destOrd="0" presId="urn:microsoft.com/office/officeart/2008/layout/VerticalCurvedList"/>
    <dgm:cxn modelId="{1D4B532B-AFAB-4AA1-B371-5B9D3F88FFBA}" type="presParOf" srcId="{38150DDF-AEB1-46DF-90A1-A9948914F709}" destId="{DBDEEA8A-BDF5-41FC-9AF9-13BC15EEA914}" srcOrd="5" destOrd="0" presId="urn:microsoft.com/office/officeart/2008/layout/VerticalCurvedList"/>
    <dgm:cxn modelId="{608AC3D1-F450-4841-B88A-7ACE372DF8E0}" type="presParOf" srcId="{38150DDF-AEB1-46DF-90A1-A9948914F709}" destId="{413D2213-4D58-4342-9156-AACA276FB6D8}" srcOrd="6" destOrd="0" presId="urn:microsoft.com/office/officeart/2008/layout/VerticalCurvedList"/>
    <dgm:cxn modelId="{C44B97D8-ECD2-467B-92A5-EA72A82C954C}" type="presParOf" srcId="{413D2213-4D58-4342-9156-AACA276FB6D8}" destId="{66EDD7CF-7F9A-426A-94AB-66E60D291C3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707F9A9-B89A-43E4-B690-C05BF07C28C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39787C67-4B94-48A4-84C9-98042DBDBA46}">
      <dgm:prSet custT="1"/>
      <dgm:spPr/>
      <dgm:t>
        <a:bodyPr/>
        <a:lstStyle/>
        <a:p>
          <a:r>
            <a:rPr lang="en-US" sz="1800" b="0" i="0" dirty="0">
              <a:latin typeface="Times New Roman" panose="02020603050405020304" pitchFamily="18" charset="0"/>
              <a:cs typeface="Times New Roman" panose="02020603050405020304" pitchFamily="18" charset="0"/>
            </a:rPr>
            <a:t>Primarily all the works in DAC limit themselves to utilizing only the textual modality</a:t>
          </a:r>
          <a:endParaRPr lang="en-US" sz="1800" dirty="0">
            <a:latin typeface="Times New Roman" panose="02020603050405020304" pitchFamily="18" charset="0"/>
            <a:cs typeface="Times New Roman" panose="02020603050405020304" pitchFamily="18" charset="0"/>
          </a:endParaRPr>
        </a:p>
      </dgm:t>
    </dgm:pt>
    <dgm:pt modelId="{B3EF56A1-E121-46BB-81DD-AD108E194123}" type="parTrans" cxnId="{D5F7B534-61A7-4658-9C58-5A26FE381593}">
      <dgm:prSet/>
      <dgm:spPr/>
      <dgm:t>
        <a:bodyPr/>
        <a:lstStyle/>
        <a:p>
          <a:endParaRPr lang="en-US"/>
        </a:p>
      </dgm:t>
    </dgm:pt>
    <dgm:pt modelId="{9B90C6CF-7264-4BC4-9BA7-12401CB96813}" type="sibTrans" cxnId="{D5F7B534-61A7-4658-9C58-5A26FE381593}">
      <dgm:prSet/>
      <dgm:spPr/>
      <dgm:t>
        <a:bodyPr/>
        <a:lstStyle/>
        <a:p>
          <a:endParaRPr lang="en-US"/>
        </a:p>
      </dgm:t>
    </dgm:pt>
    <dgm:pt modelId="{ED754D17-71E7-4334-91F5-AA8B196A9BDB}">
      <dgm:prSet custT="1"/>
      <dgm:spPr/>
      <dgm:t>
        <a:bodyPr/>
        <a:lstStyle/>
        <a:p>
          <a:pPr algn="ctr"/>
          <a:r>
            <a:rPr lang="en-US" sz="1800" b="0" i="0" dirty="0">
              <a:latin typeface="Times New Roman" panose="02020603050405020304" pitchFamily="18" charset="0"/>
              <a:cs typeface="Times New Roman" panose="02020603050405020304" pitchFamily="18" charset="0"/>
            </a:rPr>
            <a:t>Non-verbal features (change of tone, facial expression etc.) can provide useful cues to identify DAs, thus, stressing the role of incorporating multi-modal inputs into the task</a:t>
          </a:r>
          <a:endParaRPr lang="en-US" sz="1800" dirty="0">
            <a:latin typeface="Times New Roman" panose="02020603050405020304" pitchFamily="18" charset="0"/>
            <a:cs typeface="Times New Roman" panose="02020603050405020304" pitchFamily="18" charset="0"/>
          </a:endParaRPr>
        </a:p>
      </dgm:t>
    </dgm:pt>
    <dgm:pt modelId="{8BA80B06-3321-4152-AF76-C6CDBB03B5C6}" type="parTrans" cxnId="{D338A11F-7902-4860-B064-030D41A4F43A}">
      <dgm:prSet/>
      <dgm:spPr/>
      <dgm:t>
        <a:bodyPr/>
        <a:lstStyle/>
        <a:p>
          <a:endParaRPr lang="en-US"/>
        </a:p>
      </dgm:t>
    </dgm:pt>
    <dgm:pt modelId="{AAE0C2A1-B208-4319-8AFF-5EEE7280C8E2}" type="sibTrans" cxnId="{D338A11F-7902-4860-B064-030D41A4F43A}">
      <dgm:prSet/>
      <dgm:spPr/>
      <dgm:t>
        <a:bodyPr/>
        <a:lstStyle/>
        <a:p>
          <a:endParaRPr lang="en-US"/>
        </a:p>
      </dgm:t>
    </dgm:pt>
    <dgm:pt modelId="{C34A3B0D-B138-4475-B5F0-0A2A88002F32}">
      <dgm:prSet custT="1"/>
      <dgm:spPr/>
      <dgm:t>
        <a:bodyPr/>
        <a:lstStyle/>
        <a:p>
          <a:r>
            <a:rPr lang="en-US" sz="1800" b="0" i="0" dirty="0">
              <a:latin typeface="Times New Roman" panose="02020603050405020304" pitchFamily="18" charset="0"/>
              <a:cs typeface="Times New Roman" panose="02020603050405020304" pitchFamily="18" charset="0"/>
            </a:rPr>
            <a:t>The emotional state of the speaker has a substantial effect on its pragmatic content</a:t>
          </a:r>
          <a:endParaRPr lang="en-US" sz="1800" dirty="0">
            <a:latin typeface="Times New Roman" panose="02020603050405020304" pitchFamily="18" charset="0"/>
            <a:cs typeface="Times New Roman" panose="02020603050405020304" pitchFamily="18" charset="0"/>
          </a:endParaRPr>
        </a:p>
      </dgm:t>
    </dgm:pt>
    <dgm:pt modelId="{48610672-6A70-4C27-9989-5F771CA829DB}" type="parTrans" cxnId="{A8E07454-13C4-45A5-8124-020546F0A13D}">
      <dgm:prSet/>
      <dgm:spPr/>
      <dgm:t>
        <a:bodyPr/>
        <a:lstStyle/>
        <a:p>
          <a:endParaRPr lang="en-US"/>
        </a:p>
      </dgm:t>
    </dgm:pt>
    <dgm:pt modelId="{7864E9C9-8E1F-4D02-AB87-F5988FF5B2A5}" type="sibTrans" cxnId="{A8E07454-13C4-45A5-8124-020546F0A13D}">
      <dgm:prSet/>
      <dgm:spPr/>
      <dgm:t>
        <a:bodyPr/>
        <a:lstStyle/>
        <a:p>
          <a:endParaRPr lang="en-US"/>
        </a:p>
      </dgm:t>
    </dgm:pt>
    <dgm:pt modelId="{BCC5274B-08B9-47A7-A037-E6F94D602AB2}" type="pres">
      <dgm:prSet presAssocID="{5707F9A9-B89A-43E4-B690-C05BF07C28C6}" presName="composite" presStyleCnt="0">
        <dgm:presLayoutVars>
          <dgm:chMax val="5"/>
          <dgm:dir/>
          <dgm:animLvl val="ctr"/>
          <dgm:resizeHandles val="exact"/>
        </dgm:presLayoutVars>
      </dgm:prSet>
      <dgm:spPr/>
      <dgm:t>
        <a:bodyPr/>
        <a:lstStyle/>
        <a:p>
          <a:endParaRPr lang="en-US"/>
        </a:p>
      </dgm:t>
    </dgm:pt>
    <dgm:pt modelId="{7B5FE077-433A-4F0A-B8C1-CF25DD28E670}" type="pres">
      <dgm:prSet presAssocID="{5707F9A9-B89A-43E4-B690-C05BF07C28C6}" presName="cycle" presStyleCnt="0"/>
      <dgm:spPr/>
    </dgm:pt>
    <dgm:pt modelId="{4CB3CE3B-D783-46E4-A438-2C6A58F4B429}" type="pres">
      <dgm:prSet presAssocID="{5707F9A9-B89A-43E4-B690-C05BF07C28C6}" presName="centerShape" presStyleCnt="0"/>
      <dgm:spPr/>
    </dgm:pt>
    <dgm:pt modelId="{8F4FCB11-6F9B-4DF9-88A5-D35D567A2999}" type="pres">
      <dgm:prSet presAssocID="{5707F9A9-B89A-43E4-B690-C05BF07C28C6}" presName="connSite" presStyleLbl="node1" presStyleIdx="0" presStyleCnt="4"/>
      <dgm:spPr/>
    </dgm:pt>
    <dgm:pt modelId="{44606DF9-95D5-4F18-A0C1-B2550DB53E6B}" type="pres">
      <dgm:prSet presAssocID="{5707F9A9-B89A-43E4-B690-C05BF07C28C6}" presName="visible" presStyleLbl="node1" presStyleIdx="0" presStyleCnt="4" custLinFactNeighborX="-2919" custLinFactNeighborY="-73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Lightbulb and gear"/>
        </a:ext>
      </dgm:extLst>
    </dgm:pt>
    <dgm:pt modelId="{D9C9075C-D805-4452-8A18-689704F8F085}" type="pres">
      <dgm:prSet presAssocID="{B3EF56A1-E121-46BB-81DD-AD108E194123}" presName="Name25" presStyleLbl="parChTrans1D1" presStyleIdx="0" presStyleCnt="3"/>
      <dgm:spPr/>
      <dgm:t>
        <a:bodyPr/>
        <a:lstStyle/>
        <a:p>
          <a:endParaRPr lang="en-US"/>
        </a:p>
      </dgm:t>
    </dgm:pt>
    <dgm:pt modelId="{0F75DBD5-A722-40C5-8EB0-8743D53E04DD}" type="pres">
      <dgm:prSet presAssocID="{39787C67-4B94-48A4-84C9-98042DBDBA46}" presName="node" presStyleCnt="0"/>
      <dgm:spPr/>
    </dgm:pt>
    <dgm:pt modelId="{5EC52E59-C96F-4BB5-80F9-3B5B1D270D73}" type="pres">
      <dgm:prSet presAssocID="{39787C67-4B94-48A4-84C9-98042DBDBA46}" presName="parentNode" presStyleLbl="node1" presStyleIdx="1" presStyleCnt="4" custScaleX="170884" custScaleY="124242" custLinFactNeighborX="12668" custLinFactNeighborY="700">
        <dgm:presLayoutVars>
          <dgm:chMax val="1"/>
          <dgm:bulletEnabled val="1"/>
        </dgm:presLayoutVars>
      </dgm:prSet>
      <dgm:spPr/>
      <dgm:t>
        <a:bodyPr/>
        <a:lstStyle/>
        <a:p>
          <a:endParaRPr lang="en-US"/>
        </a:p>
      </dgm:t>
    </dgm:pt>
    <dgm:pt modelId="{0BAF5F90-C331-41B3-8276-ED091FE98A23}" type="pres">
      <dgm:prSet presAssocID="{39787C67-4B94-48A4-84C9-98042DBDBA46}" presName="childNode" presStyleLbl="revTx" presStyleIdx="0" presStyleCnt="0">
        <dgm:presLayoutVars>
          <dgm:bulletEnabled val="1"/>
        </dgm:presLayoutVars>
      </dgm:prSet>
      <dgm:spPr/>
    </dgm:pt>
    <dgm:pt modelId="{7C71FE05-B1B9-4B53-B3F9-CACD572960E5}" type="pres">
      <dgm:prSet presAssocID="{8BA80B06-3321-4152-AF76-C6CDBB03B5C6}" presName="Name25" presStyleLbl="parChTrans1D1" presStyleIdx="1" presStyleCnt="3"/>
      <dgm:spPr/>
      <dgm:t>
        <a:bodyPr/>
        <a:lstStyle/>
        <a:p>
          <a:endParaRPr lang="en-US"/>
        </a:p>
      </dgm:t>
    </dgm:pt>
    <dgm:pt modelId="{3C1FAC61-A74F-4AC8-B514-CD0BAA831EB9}" type="pres">
      <dgm:prSet presAssocID="{ED754D17-71E7-4334-91F5-AA8B196A9BDB}" presName="node" presStyleCnt="0"/>
      <dgm:spPr/>
    </dgm:pt>
    <dgm:pt modelId="{6922BBBB-E2FC-4E5B-A1CF-63E4BCE75D5D}" type="pres">
      <dgm:prSet presAssocID="{ED754D17-71E7-4334-91F5-AA8B196A9BDB}" presName="parentNode" presStyleLbl="node1" presStyleIdx="2" presStyleCnt="4" custScaleX="218597" custScaleY="156594" custLinFactX="62386" custLinFactNeighborX="100000" custLinFactNeighborY="-59723">
        <dgm:presLayoutVars>
          <dgm:chMax val="1"/>
          <dgm:bulletEnabled val="1"/>
        </dgm:presLayoutVars>
      </dgm:prSet>
      <dgm:spPr/>
      <dgm:t>
        <a:bodyPr/>
        <a:lstStyle/>
        <a:p>
          <a:endParaRPr lang="en-US"/>
        </a:p>
      </dgm:t>
    </dgm:pt>
    <dgm:pt modelId="{4E3409B2-2620-4DFB-B6D7-13D08E297904}" type="pres">
      <dgm:prSet presAssocID="{ED754D17-71E7-4334-91F5-AA8B196A9BDB}" presName="childNode" presStyleLbl="revTx" presStyleIdx="0" presStyleCnt="0">
        <dgm:presLayoutVars>
          <dgm:bulletEnabled val="1"/>
        </dgm:presLayoutVars>
      </dgm:prSet>
      <dgm:spPr/>
    </dgm:pt>
    <dgm:pt modelId="{3E180664-86AF-4029-B8C1-72AB50039E32}" type="pres">
      <dgm:prSet presAssocID="{48610672-6A70-4C27-9989-5F771CA829DB}" presName="Name25" presStyleLbl="parChTrans1D1" presStyleIdx="2" presStyleCnt="3"/>
      <dgm:spPr/>
      <dgm:t>
        <a:bodyPr/>
        <a:lstStyle/>
        <a:p>
          <a:endParaRPr lang="en-US"/>
        </a:p>
      </dgm:t>
    </dgm:pt>
    <dgm:pt modelId="{3470B321-03BD-4CEE-A5F1-EA091D302087}" type="pres">
      <dgm:prSet presAssocID="{C34A3B0D-B138-4475-B5F0-0A2A88002F32}" presName="node" presStyleCnt="0"/>
      <dgm:spPr/>
    </dgm:pt>
    <dgm:pt modelId="{2D22F6D3-79A7-46A3-B2A2-C9764DF2334E}" type="pres">
      <dgm:prSet presAssocID="{C34A3B0D-B138-4475-B5F0-0A2A88002F32}" presName="parentNode" presStyleLbl="node1" presStyleIdx="3" presStyleCnt="4" custScaleX="134339" custScaleY="130915" custLinFactNeighborX="24568" custLinFactNeighborY="-17626">
        <dgm:presLayoutVars>
          <dgm:chMax val="1"/>
          <dgm:bulletEnabled val="1"/>
        </dgm:presLayoutVars>
      </dgm:prSet>
      <dgm:spPr/>
      <dgm:t>
        <a:bodyPr/>
        <a:lstStyle/>
        <a:p>
          <a:endParaRPr lang="en-US"/>
        </a:p>
      </dgm:t>
    </dgm:pt>
    <dgm:pt modelId="{ACDEC204-1838-4377-BEB4-0122CA3E99EC}" type="pres">
      <dgm:prSet presAssocID="{C34A3B0D-B138-4475-B5F0-0A2A88002F32}" presName="childNode" presStyleLbl="revTx" presStyleIdx="0" presStyleCnt="0">
        <dgm:presLayoutVars>
          <dgm:bulletEnabled val="1"/>
        </dgm:presLayoutVars>
      </dgm:prSet>
      <dgm:spPr/>
    </dgm:pt>
  </dgm:ptLst>
  <dgm:cxnLst>
    <dgm:cxn modelId="{D5F7B534-61A7-4658-9C58-5A26FE381593}" srcId="{5707F9A9-B89A-43E4-B690-C05BF07C28C6}" destId="{39787C67-4B94-48A4-84C9-98042DBDBA46}" srcOrd="0" destOrd="0" parTransId="{B3EF56A1-E121-46BB-81DD-AD108E194123}" sibTransId="{9B90C6CF-7264-4BC4-9BA7-12401CB96813}"/>
    <dgm:cxn modelId="{A8E07454-13C4-45A5-8124-020546F0A13D}" srcId="{5707F9A9-B89A-43E4-B690-C05BF07C28C6}" destId="{C34A3B0D-B138-4475-B5F0-0A2A88002F32}" srcOrd="2" destOrd="0" parTransId="{48610672-6A70-4C27-9989-5F771CA829DB}" sibTransId="{7864E9C9-8E1F-4D02-AB87-F5988FF5B2A5}"/>
    <dgm:cxn modelId="{D338A11F-7902-4860-B064-030D41A4F43A}" srcId="{5707F9A9-B89A-43E4-B690-C05BF07C28C6}" destId="{ED754D17-71E7-4334-91F5-AA8B196A9BDB}" srcOrd="1" destOrd="0" parTransId="{8BA80B06-3321-4152-AF76-C6CDBB03B5C6}" sibTransId="{AAE0C2A1-B208-4319-8AFF-5EEE7280C8E2}"/>
    <dgm:cxn modelId="{BD118E68-4800-4030-93C0-4BE0373F404C}" type="presOf" srcId="{39787C67-4B94-48A4-84C9-98042DBDBA46}" destId="{5EC52E59-C96F-4BB5-80F9-3B5B1D270D73}" srcOrd="0" destOrd="0" presId="urn:microsoft.com/office/officeart/2005/8/layout/radial2"/>
    <dgm:cxn modelId="{726A00CF-8A1A-4ACC-93EB-0348EBCCED49}" type="presOf" srcId="{5707F9A9-B89A-43E4-B690-C05BF07C28C6}" destId="{BCC5274B-08B9-47A7-A037-E6F94D602AB2}" srcOrd="0" destOrd="0" presId="urn:microsoft.com/office/officeart/2005/8/layout/radial2"/>
    <dgm:cxn modelId="{72123646-14A8-4F17-8457-043445149B1A}" type="presOf" srcId="{ED754D17-71E7-4334-91F5-AA8B196A9BDB}" destId="{6922BBBB-E2FC-4E5B-A1CF-63E4BCE75D5D}" srcOrd="0" destOrd="0" presId="urn:microsoft.com/office/officeart/2005/8/layout/radial2"/>
    <dgm:cxn modelId="{E0C06BEC-D250-4277-89FC-A3FFD14289B7}" type="presOf" srcId="{48610672-6A70-4C27-9989-5F771CA829DB}" destId="{3E180664-86AF-4029-B8C1-72AB50039E32}" srcOrd="0" destOrd="0" presId="urn:microsoft.com/office/officeart/2005/8/layout/radial2"/>
    <dgm:cxn modelId="{B24DECF6-5721-49E6-A565-BA751C16A465}" type="presOf" srcId="{B3EF56A1-E121-46BB-81DD-AD108E194123}" destId="{D9C9075C-D805-4452-8A18-689704F8F085}" srcOrd="0" destOrd="0" presId="urn:microsoft.com/office/officeart/2005/8/layout/radial2"/>
    <dgm:cxn modelId="{DD7BFA86-D406-4EA5-B63B-76B3DB688123}" type="presOf" srcId="{8BA80B06-3321-4152-AF76-C6CDBB03B5C6}" destId="{7C71FE05-B1B9-4B53-B3F9-CACD572960E5}" srcOrd="0" destOrd="0" presId="urn:microsoft.com/office/officeart/2005/8/layout/radial2"/>
    <dgm:cxn modelId="{7FAD31CE-1944-4464-AD26-77227DCA7E0C}" type="presOf" srcId="{C34A3B0D-B138-4475-B5F0-0A2A88002F32}" destId="{2D22F6D3-79A7-46A3-B2A2-C9764DF2334E}" srcOrd="0" destOrd="0" presId="urn:microsoft.com/office/officeart/2005/8/layout/radial2"/>
    <dgm:cxn modelId="{1B8F2ED1-FE80-4E40-B35A-73E520649F21}" type="presParOf" srcId="{BCC5274B-08B9-47A7-A037-E6F94D602AB2}" destId="{7B5FE077-433A-4F0A-B8C1-CF25DD28E670}" srcOrd="0" destOrd="0" presId="urn:microsoft.com/office/officeart/2005/8/layout/radial2"/>
    <dgm:cxn modelId="{9862F959-7CD4-4C53-8F9A-32CF12B89FFC}" type="presParOf" srcId="{7B5FE077-433A-4F0A-B8C1-CF25DD28E670}" destId="{4CB3CE3B-D783-46E4-A438-2C6A58F4B429}" srcOrd="0" destOrd="0" presId="urn:microsoft.com/office/officeart/2005/8/layout/radial2"/>
    <dgm:cxn modelId="{6DF18CC7-30B0-499A-AB50-E995EAF1D627}" type="presParOf" srcId="{4CB3CE3B-D783-46E4-A438-2C6A58F4B429}" destId="{8F4FCB11-6F9B-4DF9-88A5-D35D567A2999}" srcOrd="0" destOrd="0" presId="urn:microsoft.com/office/officeart/2005/8/layout/radial2"/>
    <dgm:cxn modelId="{6148CFA7-0DC8-4F28-8610-2CC89D1E3D10}" type="presParOf" srcId="{4CB3CE3B-D783-46E4-A438-2C6A58F4B429}" destId="{44606DF9-95D5-4F18-A0C1-B2550DB53E6B}" srcOrd="1" destOrd="0" presId="urn:microsoft.com/office/officeart/2005/8/layout/radial2"/>
    <dgm:cxn modelId="{2CD0EBE9-84C5-4709-93F8-3EB1D0DD8C16}" type="presParOf" srcId="{7B5FE077-433A-4F0A-B8C1-CF25DD28E670}" destId="{D9C9075C-D805-4452-8A18-689704F8F085}" srcOrd="1" destOrd="0" presId="urn:microsoft.com/office/officeart/2005/8/layout/radial2"/>
    <dgm:cxn modelId="{694A50A2-EBD0-4E93-B6B5-ECA0BD982996}" type="presParOf" srcId="{7B5FE077-433A-4F0A-B8C1-CF25DD28E670}" destId="{0F75DBD5-A722-40C5-8EB0-8743D53E04DD}" srcOrd="2" destOrd="0" presId="urn:microsoft.com/office/officeart/2005/8/layout/radial2"/>
    <dgm:cxn modelId="{666A925B-4399-44F8-A9D6-94C9B975BD97}" type="presParOf" srcId="{0F75DBD5-A722-40C5-8EB0-8743D53E04DD}" destId="{5EC52E59-C96F-4BB5-80F9-3B5B1D270D73}" srcOrd="0" destOrd="0" presId="urn:microsoft.com/office/officeart/2005/8/layout/radial2"/>
    <dgm:cxn modelId="{F5B21E8A-FE9A-484A-AF75-D82075FF6AEA}" type="presParOf" srcId="{0F75DBD5-A722-40C5-8EB0-8743D53E04DD}" destId="{0BAF5F90-C331-41B3-8276-ED091FE98A23}" srcOrd="1" destOrd="0" presId="urn:microsoft.com/office/officeart/2005/8/layout/radial2"/>
    <dgm:cxn modelId="{11FD4EB3-0717-4449-8AD4-9536FCA10FF6}" type="presParOf" srcId="{7B5FE077-433A-4F0A-B8C1-CF25DD28E670}" destId="{7C71FE05-B1B9-4B53-B3F9-CACD572960E5}" srcOrd="3" destOrd="0" presId="urn:microsoft.com/office/officeart/2005/8/layout/radial2"/>
    <dgm:cxn modelId="{DD1A88A5-1BCF-4A6E-AD02-0F8ABA8BFCAD}" type="presParOf" srcId="{7B5FE077-433A-4F0A-B8C1-CF25DD28E670}" destId="{3C1FAC61-A74F-4AC8-B514-CD0BAA831EB9}" srcOrd="4" destOrd="0" presId="urn:microsoft.com/office/officeart/2005/8/layout/radial2"/>
    <dgm:cxn modelId="{2F661574-25A4-477D-991C-90605160EAE8}" type="presParOf" srcId="{3C1FAC61-A74F-4AC8-B514-CD0BAA831EB9}" destId="{6922BBBB-E2FC-4E5B-A1CF-63E4BCE75D5D}" srcOrd="0" destOrd="0" presId="urn:microsoft.com/office/officeart/2005/8/layout/radial2"/>
    <dgm:cxn modelId="{78170ADD-CB50-4B1C-9B07-9E1D09BE4E19}" type="presParOf" srcId="{3C1FAC61-A74F-4AC8-B514-CD0BAA831EB9}" destId="{4E3409B2-2620-4DFB-B6D7-13D08E297904}" srcOrd="1" destOrd="0" presId="urn:microsoft.com/office/officeart/2005/8/layout/radial2"/>
    <dgm:cxn modelId="{2358AE2B-3082-41B5-8E0E-31DC7D55557C}" type="presParOf" srcId="{7B5FE077-433A-4F0A-B8C1-CF25DD28E670}" destId="{3E180664-86AF-4029-B8C1-72AB50039E32}" srcOrd="5" destOrd="0" presId="urn:microsoft.com/office/officeart/2005/8/layout/radial2"/>
    <dgm:cxn modelId="{3F528FEC-8825-47FD-B98E-7DE9F8C56BB8}" type="presParOf" srcId="{7B5FE077-433A-4F0A-B8C1-CF25DD28E670}" destId="{3470B321-03BD-4CEE-A5F1-EA091D302087}" srcOrd="6" destOrd="0" presId="urn:microsoft.com/office/officeart/2005/8/layout/radial2"/>
    <dgm:cxn modelId="{1EAEDD98-A528-4D6D-BD6A-5FADA3F80B6A}" type="presParOf" srcId="{3470B321-03BD-4CEE-A5F1-EA091D302087}" destId="{2D22F6D3-79A7-46A3-B2A2-C9764DF2334E}" srcOrd="0" destOrd="0" presId="urn:microsoft.com/office/officeart/2005/8/layout/radial2"/>
    <dgm:cxn modelId="{2D7A8EC2-1F76-4EE8-BF38-91FA3BE76E22}" type="presParOf" srcId="{3470B321-03BD-4CEE-A5F1-EA091D302087}" destId="{ACDEC204-1838-4377-BEB4-0122CA3E99EC}"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1B55AF-323B-47D6-A6A2-893D5B598AB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CC3CBB34-6413-4E6A-92A4-97923DC1E3A3}">
      <dgm:prSet custT="1"/>
      <dgm:spPr/>
      <dgm:t>
        <a:bodyPr/>
        <a:lstStyle/>
        <a:p>
          <a:r>
            <a:rPr lang="en-US" sz="1800" b="0" i="0" dirty="0">
              <a:latin typeface="Times New Roman" panose="02020603050405020304" pitchFamily="18" charset="0"/>
              <a:cs typeface="Times New Roman" panose="02020603050405020304" pitchFamily="18" charset="0"/>
            </a:rPr>
            <a:t>Curate a new dataset, multi-modal Emotion-DA : </a:t>
          </a:r>
          <a:r>
            <a:rPr lang="en-US" sz="1800" b="0" i="1" dirty="0" err="1">
              <a:latin typeface="Times New Roman" panose="02020603050405020304" pitchFamily="18" charset="0"/>
              <a:cs typeface="Times New Roman" panose="02020603050405020304" pitchFamily="18" charset="0"/>
            </a:rPr>
            <a:t>EMOTyDA</a:t>
          </a:r>
          <a:r>
            <a:rPr lang="en-US" sz="1800" b="0" i="0" dirty="0">
              <a:latin typeface="Times New Roman" panose="02020603050405020304" pitchFamily="18" charset="0"/>
              <a:cs typeface="Times New Roman" panose="02020603050405020304" pitchFamily="18" charset="0"/>
            </a:rPr>
            <a:t>, with high quality annotations of DAs, including emotionally aided cues for facilitating research in multi-modal DAC and lead to a novel sub-task: emotion aware DAC</a:t>
          </a:r>
          <a:endParaRPr lang="en-US" sz="1800" dirty="0">
            <a:latin typeface="Times New Roman" panose="02020603050405020304" pitchFamily="18" charset="0"/>
            <a:cs typeface="Times New Roman" panose="02020603050405020304" pitchFamily="18" charset="0"/>
          </a:endParaRPr>
        </a:p>
      </dgm:t>
    </dgm:pt>
    <dgm:pt modelId="{F9969458-38C2-4C22-8BD0-E4B102830212}" type="parTrans" cxnId="{9C80E9C1-8C39-42D1-B84A-B5E81E41309B}">
      <dgm:prSet/>
      <dgm:spPr/>
      <dgm:t>
        <a:bodyPr/>
        <a:lstStyle/>
        <a:p>
          <a:endParaRPr lang="en-US"/>
        </a:p>
      </dgm:t>
    </dgm:pt>
    <dgm:pt modelId="{CA0BD0D5-CEE6-493C-B9E9-C7CE1B162F28}" type="sibTrans" cxnId="{9C80E9C1-8C39-42D1-B84A-B5E81E41309B}">
      <dgm:prSet/>
      <dgm:spPr/>
      <dgm:t>
        <a:bodyPr/>
        <a:lstStyle/>
        <a:p>
          <a:endParaRPr lang="en-US"/>
        </a:p>
      </dgm:t>
    </dgm:pt>
    <dgm:pt modelId="{4430BC7A-9A22-45A3-9ACE-F94A840EC2A8}">
      <dgm:prSet custT="1"/>
      <dgm:spPr/>
      <dgm:t>
        <a:bodyPr/>
        <a:lstStyle/>
        <a:p>
          <a:r>
            <a:rPr lang="en-US" sz="1800" b="0" i="0" dirty="0">
              <a:latin typeface="Times New Roman" panose="02020603050405020304" pitchFamily="18" charset="0"/>
              <a:cs typeface="Times New Roman" panose="02020603050405020304" pitchFamily="18" charset="0"/>
            </a:rPr>
            <a:t>Propose an attention based (self, inter-modal, inter-task) multi-task, multi-modal deep neural network for jointly optimizing the DAC and Emotion Recognition (ER) tasks. ER has been treated as an auxiliary task aiding the primary task i.e., DAC</a:t>
          </a:r>
          <a:endParaRPr lang="en-US" sz="1800" dirty="0">
            <a:latin typeface="Times New Roman" panose="02020603050405020304" pitchFamily="18" charset="0"/>
            <a:cs typeface="Times New Roman" panose="02020603050405020304" pitchFamily="18" charset="0"/>
          </a:endParaRPr>
        </a:p>
      </dgm:t>
    </dgm:pt>
    <dgm:pt modelId="{466242C7-1B31-4A6A-B327-DC87303A80FE}" type="parTrans" cxnId="{02ABB8C2-6E5F-463D-AF43-B60CF7D008E6}">
      <dgm:prSet/>
      <dgm:spPr/>
      <dgm:t>
        <a:bodyPr/>
        <a:lstStyle/>
        <a:p>
          <a:endParaRPr lang="en-US"/>
        </a:p>
      </dgm:t>
    </dgm:pt>
    <dgm:pt modelId="{10EF2EC9-7C67-45E2-913F-A73FCD4D9CFA}" type="sibTrans" cxnId="{02ABB8C2-6E5F-463D-AF43-B60CF7D008E6}">
      <dgm:prSet/>
      <dgm:spPr/>
      <dgm:t>
        <a:bodyPr/>
        <a:lstStyle/>
        <a:p>
          <a:endParaRPr lang="en-US"/>
        </a:p>
      </dgm:t>
    </dgm:pt>
    <dgm:pt modelId="{2D41C61B-D8B8-4B99-8EA8-609D0A4A2024}">
      <dgm:prSet custT="1"/>
      <dgm:spPr/>
      <dgm:t>
        <a:bodyPr/>
        <a:lstStyle/>
        <a:p>
          <a:r>
            <a:rPr lang="en-US" sz="1800" b="0" i="0" dirty="0">
              <a:latin typeface="Times New Roman" panose="02020603050405020304" pitchFamily="18" charset="0"/>
              <a:cs typeface="Times New Roman" panose="02020603050405020304" pitchFamily="18" charset="0"/>
            </a:rPr>
            <a:t>Establish that multi-tasking and multi-modality boosted the identification of DAs compared to its single task and </a:t>
          </a:r>
          <a:r>
            <a:rPr lang="en-US" sz="1800" b="0" i="0" dirty="0" err="1">
              <a:latin typeface="Times New Roman" panose="02020603050405020304" pitchFamily="18" charset="0"/>
              <a:cs typeface="Times New Roman" panose="02020603050405020304" pitchFamily="18" charset="0"/>
            </a:rPr>
            <a:t>uni</a:t>
          </a:r>
          <a:r>
            <a:rPr lang="en-US" sz="1800" b="0" i="0" dirty="0">
              <a:latin typeface="Times New Roman" panose="02020603050405020304" pitchFamily="18" charset="0"/>
              <a:cs typeface="Times New Roman" panose="02020603050405020304" pitchFamily="18" charset="0"/>
            </a:rPr>
            <a:t>-modal DAC variants</a:t>
          </a:r>
          <a:endParaRPr lang="en-US" sz="1800" dirty="0">
            <a:latin typeface="Times New Roman" panose="02020603050405020304" pitchFamily="18" charset="0"/>
            <a:cs typeface="Times New Roman" panose="02020603050405020304" pitchFamily="18" charset="0"/>
          </a:endParaRPr>
        </a:p>
      </dgm:t>
    </dgm:pt>
    <dgm:pt modelId="{A2F641C7-FC21-4581-B294-C505ABA9E43E}" type="parTrans" cxnId="{7C9136D4-8F89-4B1A-8A35-923538F68489}">
      <dgm:prSet/>
      <dgm:spPr/>
      <dgm:t>
        <a:bodyPr/>
        <a:lstStyle/>
        <a:p>
          <a:endParaRPr lang="en-US"/>
        </a:p>
      </dgm:t>
    </dgm:pt>
    <dgm:pt modelId="{0584FCB4-F961-4833-ACD1-4B3552D44963}" type="sibTrans" cxnId="{7C9136D4-8F89-4B1A-8A35-923538F68489}">
      <dgm:prSet/>
      <dgm:spPr/>
      <dgm:t>
        <a:bodyPr/>
        <a:lstStyle/>
        <a:p>
          <a:endParaRPr lang="en-US"/>
        </a:p>
      </dgm:t>
    </dgm:pt>
    <dgm:pt modelId="{1D12276B-EE99-4B4D-B988-2A042868544B}" type="pres">
      <dgm:prSet presAssocID="{A21B55AF-323B-47D6-A6A2-893D5B598AB6}" presName="composite" presStyleCnt="0">
        <dgm:presLayoutVars>
          <dgm:chMax val="5"/>
          <dgm:dir/>
          <dgm:animLvl val="ctr"/>
          <dgm:resizeHandles val="exact"/>
        </dgm:presLayoutVars>
      </dgm:prSet>
      <dgm:spPr/>
      <dgm:t>
        <a:bodyPr/>
        <a:lstStyle/>
        <a:p>
          <a:endParaRPr lang="en-US"/>
        </a:p>
      </dgm:t>
    </dgm:pt>
    <dgm:pt modelId="{D15F141B-4B1D-4F42-98B1-FAA6C3573D20}" type="pres">
      <dgm:prSet presAssocID="{A21B55AF-323B-47D6-A6A2-893D5B598AB6}" presName="cycle" presStyleCnt="0"/>
      <dgm:spPr/>
    </dgm:pt>
    <dgm:pt modelId="{F9AED8AC-A4A8-4281-88D6-95C9390D9962}" type="pres">
      <dgm:prSet presAssocID="{A21B55AF-323B-47D6-A6A2-893D5B598AB6}" presName="centerShape" presStyleCnt="0"/>
      <dgm:spPr/>
    </dgm:pt>
    <dgm:pt modelId="{57493E66-EB42-4544-BF8E-4F5C07BC897D}" type="pres">
      <dgm:prSet presAssocID="{A21B55AF-323B-47D6-A6A2-893D5B598AB6}" presName="connSite" presStyleLbl="node1" presStyleIdx="0" presStyleCnt="4"/>
      <dgm:spPr/>
    </dgm:pt>
    <dgm:pt modelId="{7AAD0C0B-6683-4AB1-A2E8-FD249721502C}" type="pres">
      <dgm:prSet presAssocID="{A21B55AF-323B-47D6-A6A2-893D5B598AB6}" presName="visible"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extLst>
        <a:ext uri="{E40237B7-FDA0-4F09-8148-C483321AD2D9}">
          <dgm14:cNvPr xmlns:dgm14="http://schemas.microsoft.com/office/drawing/2010/diagram" id="0" name="" descr="Open hand"/>
        </a:ext>
      </dgm:extLst>
    </dgm:pt>
    <dgm:pt modelId="{7FE48D96-5A33-48C6-9AEB-1B1513A0B303}" type="pres">
      <dgm:prSet presAssocID="{F9969458-38C2-4C22-8BD0-E4B102830212}" presName="Name25" presStyleLbl="parChTrans1D1" presStyleIdx="0" presStyleCnt="3"/>
      <dgm:spPr/>
      <dgm:t>
        <a:bodyPr/>
        <a:lstStyle/>
        <a:p>
          <a:endParaRPr lang="en-US"/>
        </a:p>
      </dgm:t>
    </dgm:pt>
    <dgm:pt modelId="{49654A4D-308D-4BFB-AD4F-7C13EFE3DC83}" type="pres">
      <dgm:prSet presAssocID="{CC3CBB34-6413-4E6A-92A4-97923DC1E3A3}" presName="node" presStyleCnt="0"/>
      <dgm:spPr/>
    </dgm:pt>
    <dgm:pt modelId="{4E37B005-63B3-47E3-AA77-BDA3923AF3BC}" type="pres">
      <dgm:prSet presAssocID="{CC3CBB34-6413-4E6A-92A4-97923DC1E3A3}" presName="parentNode" presStyleLbl="node1" presStyleIdx="1" presStyleCnt="4" custScaleX="256794" custScaleY="174695" custLinFactX="100000" custLinFactY="58385" custLinFactNeighborX="182790" custLinFactNeighborY="100000">
        <dgm:presLayoutVars>
          <dgm:chMax val="1"/>
          <dgm:bulletEnabled val="1"/>
        </dgm:presLayoutVars>
      </dgm:prSet>
      <dgm:spPr/>
      <dgm:t>
        <a:bodyPr/>
        <a:lstStyle/>
        <a:p>
          <a:endParaRPr lang="en-US"/>
        </a:p>
      </dgm:t>
    </dgm:pt>
    <dgm:pt modelId="{A8A3A9EC-8A65-4CAC-91A2-62904001F42B}" type="pres">
      <dgm:prSet presAssocID="{CC3CBB34-6413-4E6A-92A4-97923DC1E3A3}" presName="childNode" presStyleLbl="revTx" presStyleIdx="0" presStyleCnt="0">
        <dgm:presLayoutVars>
          <dgm:bulletEnabled val="1"/>
        </dgm:presLayoutVars>
      </dgm:prSet>
      <dgm:spPr/>
    </dgm:pt>
    <dgm:pt modelId="{1F2D1560-07AF-4949-BA75-2EDA583EB1A2}" type="pres">
      <dgm:prSet presAssocID="{466242C7-1B31-4A6A-B327-DC87303A80FE}" presName="Name25" presStyleLbl="parChTrans1D1" presStyleIdx="1" presStyleCnt="3"/>
      <dgm:spPr/>
      <dgm:t>
        <a:bodyPr/>
        <a:lstStyle/>
        <a:p>
          <a:endParaRPr lang="en-US"/>
        </a:p>
      </dgm:t>
    </dgm:pt>
    <dgm:pt modelId="{E07E1636-F490-45F8-B7B9-6D79C1D3A50A}" type="pres">
      <dgm:prSet presAssocID="{4430BC7A-9A22-45A3-9ACE-F94A840EC2A8}" presName="node" presStyleCnt="0"/>
      <dgm:spPr/>
    </dgm:pt>
    <dgm:pt modelId="{CB0676D9-E14A-4590-8409-9F0D8521EB05}" type="pres">
      <dgm:prSet presAssocID="{4430BC7A-9A22-45A3-9ACE-F94A840EC2A8}" presName="parentNode" presStyleLbl="node1" presStyleIdx="2" presStyleCnt="4" custScaleX="266782" custScaleY="183857" custLinFactNeighborX="60855" custLinFactNeighborY="-94857">
        <dgm:presLayoutVars>
          <dgm:chMax val="1"/>
          <dgm:bulletEnabled val="1"/>
        </dgm:presLayoutVars>
      </dgm:prSet>
      <dgm:spPr/>
      <dgm:t>
        <a:bodyPr/>
        <a:lstStyle/>
        <a:p>
          <a:endParaRPr lang="en-US"/>
        </a:p>
      </dgm:t>
    </dgm:pt>
    <dgm:pt modelId="{C2A0C3D3-5097-4BEC-B5DA-99BFA65EBD68}" type="pres">
      <dgm:prSet presAssocID="{4430BC7A-9A22-45A3-9ACE-F94A840EC2A8}" presName="childNode" presStyleLbl="revTx" presStyleIdx="0" presStyleCnt="0">
        <dgm:presLayoutVars>
          <dgm:bulletEnabled val="1"/>
        </dgm:presLayoutVars>
      </dgm:prSet>
      <dgm:spPr/>
    </dgm:pt>
    <dgm:pt modelId="{90CC9690-8284-4260-AA13-6C2DC69BB299}" type="pres">
      <dgm:prSet presAssocID="{A2F641C7-FC21-4581-B294-C505ABA9E43E}" presName="Name25" presStyleLbl="parChTrans1D1" presStyleIdx="2" presStyleCnt="3"/>
      <dgm:spPr/>
      <dgm:t>
        <a:bodyPr/>
        <a:lstStyle/>
        <a:p>
          <a:endParaRPr lang="en-US"/>
        </a:p>
      </dgm:t>
    </dgm:pt>
    <dgm:pt modelId="{DA3AEF17-6B7E-4FDA-9566-904192AA356F}" type="pres">
      <dgm:prSet presAssocID="{2D41C61B-D8B8-4B99-8EA8-609D0A4A2024}" presName="node" presStyleCnt="0"/>
      <dgm:spPr/>
    </dgm:pt>
    <dgm:pt modelId="{B22FA0D6-5A5C-4797-BEC9-D35C96D58766}" type="pres">
      <dgm:prSet presAssocID="{2D41C61B-D8B8-4B99-8EA8-609D0A4A2024}" presName="parentNode" presStyleLbl="node1" presStyleIdx="3" presStyleCnt="4" custScaleX="147438" custScaleY="146952" custLinFactNeighborX="52243" custLinFactNeighborY="-27402">
        <dgm:presLayoutVars>
          <dgm:chMax val="1"/>
          <dgm:bulletEnabled val="1"/>
        </dgm:presLayoutVars>
      </dgm:prSet>
      <dgm:spPr/>
      <dgm:t>
        <a:bodyPr/>
        <a:lstStyle/>
        <a:p>
          <a:endParaRPr lang="en-US"/>
        </a:p>
      </dgm:t>
    </dgm:pt>
    <dgm:pt modelId="{54DA5C25-2DB8-47BD-AB27-A4B839B12D99}" type="pres">
      <dgm:prSet presAssocID="{2D41C61B-D8B8-4B99-8EA8-609D0A4A2024}" presName="childNode" presStyleLbl="revTx" presStyleIdx="0" presStyleCnt="0">
        <dgm:presLayoutVars>
          <dgm:bulletEnabled val="1"/>
        </dgm:presLayoutVars>
      </dgm:prSet>
      <dgm:spPr/>
    </dgm:pt>
  </dgm:ptLst>
  <dgm:cxnLst>
    <dgm:cxn modelId="{51746EBF-AA99-4866-B310-425BCCC8ABE8}" type="presOf" srcId="{2D41C61B-D8B8-4B99-8EA8-609D0A4A2024}" destId="{B22FA0D6-5A5C-4797-BEC9-D35C96D58766}" srcOrd="0" destOrd="0" presId="urn:microsoft.com/office/officeart/2005/8/layout/radial2"/>
    <dgm:cxn modelId="{447457AC-1AD9-4781-BF9A-3D852DD4FE8F}" type="presOf" srcId="{466242C7-1B31-4A6A-B327-DC87303A80FE}" destId="{1F2D1560-07AF-4949-BA75-2EDA583EB1A2}" srcOrd="0" destOrd="0" presId="urn:microsoft.com/office/officeart/2005/8/layout/radial2"/>
    <dgm:cxn modelId="{DFA1B1DC-F1F3-4080-A7F7-5C0C4F5323FD}" type="presOf" srcId="{CC3CBB34-6413-4E6A-92A4-97923DC1E3A3}" destId="{4E37B005-63B3-47E3-AA77-BDA3923AF3BC}" srcOrd="0" destOrd="0" presId="urn:microsoft.com/office/officeart/2005/8/layout/radial2"/>
    <dgm:cxn modelId="{E251D44E-94BE-4807-96B4-D8C0D8C0268B}" type="presOf" srcId="{F9969458-38C2-4C22-8BD0-E4B102830212}" destId="{7FE48D96-5A33-48C6-9AEB-1B1513A0B303}" srcOrd="0" destOrd="0" presId="urn:microsoft.com/office/officeart/2005/8/layout/radial2"/>
    <dgm:cxn modelId="{02ABB8C2-6E5F-463D-AF43-B60CF7D008E6}" srcId="{A21B55AF-323B-47D6-A6A2-893D5B598AB6}" destId="{4430BC7A-9A22-45A3-9ACE-F94A840EC2A8}" srcOrd="1" destOrd="0" parTransId="{466242C7-1B31-4A6A-B327-DC87303A80FE}" sibTransId="{10EF2EC9-7C67-45E2-913F-A73FCD4D9CFA}"/>
    <dgm:cxn modelId="{E97279D2-48F3-45EE-9AD6-45134B802D57}" type="presOf" srcId="{A21B55AF-323B-47D6-A6A2-893D5B598AB6}" destId="{1D12276B-EE99-4B4D-B988-2A042868544B}" srcOrd="0" destOrd="0" presId="urn:microsoft.com/office/officeart/2005/8/layout/radial2"/>
    <dgm:cxn modelId="{9C80E9C1-8C39-42D1-B84A-B5E81E41309B}" srcId="{A21B55AF-323B-47D6-A6A2-893D5B598AB6}" destId="{CC3CBB34-6413-4E6A-92A4-97923DC1E3A3}" srcOrd="0" destOrd="0" parTransId="{F9969458-38C2-4C22-8BD0-E4B102830212}" sibTransId="{CA0BD0D5-CEE6-493C-B9E9-C7CE1B162F28}"/>
    <dgm:cxn modelId="{7C9136D4-8F89-4B1A-8A35-923538F68489}" srcId="{A21B55AF-323B-47D6-A6A2-893D5B598AB6}" destId="{2D41C61B-D8B8-4B99-8EA8-609D0A4A2024}" srcOrd="2" destOrd="0" parTransId="{A2F641C7-FC21-4581-B294-C505ABA9E43E}" sibTransId="{0584FCB4-F961-4833-ACD1-4B3552D44963}"/>
    <dgm:cxn modelId="{3DA37CF9-A636-4F85-AB06-4C76526F912A}" type="presOf" srcId="{4430BC7A-9A22-45A3-9ACE-F94A840EC2A8}" destId="{CB0676D9-E14A-4590-8409-9F0D8521EB05}" srcOrd="0" destOrd="0" presId="urn:microsoft.com/office/officeart/2005/8/layout/radial2"/>
    <dgm:cxn modelId="{E9110A89-6B97-41E4-9C19-C2E1F2406306}" type="presOf" srcId="{A2F641C7-FC21-4581-B294-C505ABA9E43E}" destId="{90CC9690-8284-4260-AA13-6C2DC69BB299}" srcOrd="0" destOrd="0" presId="urn:microsoft.com/office/officeart/2005/8/layout/radial2"/>
    <dgm:cxn modelId="{E3DC3785-868B-4A24-B517-8C8446A359E1}" type="presParOf" srcId="{1D12276B-EE99-4B4D-B988-2A042868544B}" destId="{D15F141B-4B1D-4F42-98B1-FAA6C3573D20}" srcOrd="0" destOrd="0" presId="urn:microsoft.com/office/officeart/2005/8/layout/radial2"/>
    <dgm:cxn modelId="{9D3E419F-F7DF-4572-AE4D-876900FFBD47}" type="presParOf" srcId="{D15F141B-4B1D-4F42-98B1-FAA6C3573D20}" destId="{F9AED8AC-A4A8-4281-88D6-95C9390D9962}" srcOrd="0" destOrd="0" presId="urn:microsoft.com/office/officeart/2005/8/layout/radial2"/>
    <dgm:cxn modelId="{720DF9B3-AE12-4235-A135-38DC3476BD15}" type="presParOf" srcId="{F9AED8AC-A4A8-4281-88D6-95C9390D9962}" destId="{57493E66-EB42-4544-BF8E-4F5C07BC897D}" srcOrd="0" destOrd="0" presId="urn:microsoft.com/office/officeart/2005/8/layout/radial2"/>
    <dgm:cxn modelId="{4E67DB66-24E7-489A-99FC-4A7A7810480C}" type="presParOf" srcId="{F9AED8AC-A4A8-4281-88D6-95C9390D9962}" destId="{7AAD0C0B-6683-4AB1-A2E8-FD249721502C}" srcOrd="1" destOrd="0" presId="urn:microsoft.com/office/officeart/2005/8/layout/radial2"/>
    <dgm:cxn modelId="{55ABFA22-7E6C-4A4D-A2DF-216A561DB345}" type="presParOf" srcId="{D15F141B-4B1D-4F42-98B1-FAA6C3573D20}" destId="{7FE48D96-5A33-48C6-9AEB-1B1513A0B303}" srcOrd="1" destOrd="0" presId="urn:microsoft.com/office/officeart/2005/8/layout/radial2"/>
    <dgm:cxn modelId="{9015A8A0-BB13-4CC3-8DDE-A3500292907A}" type="presParOf" srcId="{D15F141B-4B1D-4F42-98B1-FAA6C3573D20}" destId="{49654A4D-308D-4BFB-AD4F-7C13EFE3DC83}" srcOrd="2" destOrd="0" presId="urn:microsoft.com/office/officeart/2005/8/layout/radial2"/>
    <dgm:cxn modelId="{F862EA04-E7EC-4E5E-AB44-C9003AE30A84}" type="presParOf" srcId="{49654A4D-308D-4BFB-AD4F-7C13EFE3DC83}" destId="{4E37B005-63B3-47E3-AA77-BDA3923AF3BC}" srcOrd="0" destOrd="0" presId="urn:microsoft.com/office/officeart/2005/8/layout/radial2"/>
    <dgm:cxn modelId="{3635D719-2B54-4BD2-B6CA-2C58644394D0}" type="presParOf" srcId="{49654A4D-308D-4BFB-AD4F-7C13EFE3DC83}" destId="{A8A3A9EC-8A65-4CAC-91A2-62904001F42B}" srcOrd="1" destOrd="0" presId="urn:microsoft.com/office/officeart/2005/8/layout/radial2"/>
    <dgm:cxn modelId="{1871ADB3-E0F3-4FBC-9F0A-34F90540F45A}" type="presParOf" srcId="{D15F141B-4B1D-4F42-98B1-FAA6C3573D20}" destId="{1F2D1560-07AF-4949-BA75-2EDA583EB1A2}" srcOrd="3" destOrd="0" presId="urn:microsoft.com/office/officeart/2005/8/layout/radial2"/>
    <dgm:cxn modelId="{B7E8F104-1077-45D9-91CD-D18E95949283}" type="presParOf" srcId="{D15F141B-4B1D-4F42-98B1-FAA6C3573D20}" destId="{E07E1636-F490-45F8-B7B9-6D79C1D3A50A}" srcOrd="4" destOrd="0" presId="urn:microsoft.com/office/officeart/2005/8/layout/radial2"/>
    <dgm:cxn modelId="{87F953CE-469C-44BC-855C-969340E33D1F}" type="presParOf" srcId="{E07E1636-F490-45F8-B7B9-6D79C1D3A50A}" destId="{CB0676D9-E14A-4590-8409-9F0D8521EB05}" srcOrd="0" destOrd="0" presId="urn:microsoft.com/office/officeart/2005/8/layout/radial2"/>
    <dgm:cxn modelId="{BB101082-621B-4AF1-889C-64006266AA2E}" type="presParOf" srcId="{E07E1636-F490-45F8-B7B9-6D79C1D3A50A}" destId="{C2A0C3D3-5097-4BEC-B5DA-99BFA65EBD68}" srcOrd="1" destOrd="0" presId="urn:microsoft.com/office/officeart/2005/8/layout/radial2"/>
    <dgm:cxn modelId="{1A0A61CC-7496-45EA-BB33-C89E13848292}" type="presParOf" srcId="{D15F141B-4B1D-4F42-98B1-FAA6C3573D20}" destId="{90CC9690-8284-4260-AA13-6C2DC69BB299}" srcOrd="5" destOrd="0" presId="urn:microsoft.com/office/officeart/2005/8/layout/radial2"/>
    <dgm:cxn modelId="{0EE42693-A8F8-48B2-82BC-E4C0029E5942}" type="presParOf" srcId="{D15F141B-4B1D-4F42-98B1-FAA6C3573D20}" destId="{DA3AEF17-6B7E-4FDA-9566-904192AA356F}" srcOrd="6" destOrd="0" presId="urn:microsoft.com/office/officeart/2005/8/layout/radial2"/>
    <dgm:cxn modelId="{ED1A3149-F7E6-451A-BC94-5C33F21DFC9D}" type="presParOf" srcId="{DA3AEF17-6B7E-4FDA-9566-904192AA356F}" destId="{B22FA0D6-5A5C-4797-BEC9-D35C96D58766}" srcOrd="0" destOrd="0" presId="urn:microsoft.com/office/officeart/2005/8/layout/radial2"/>
    <dgm:cxn modelId="{F36A66FC-1C0A-40EC-895A-18AA62462236}" type="presParOf" srcId="{DA3AEF17-6B7E-4FDA-9566-904192AA356F}" destId="{54DA5C25-2DB8-47BD-AB27-A4B839B12D9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217C6D-C69E-43A8-B42B-3664B0BDCF64}"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7B573D69-C0D9-4770-875B-CD7D50E11AAF}">
      <dgm:prSet custT="1"/>
      <dgm:spPr/>
      <dgm:t>
        <a:bodyPr/>
        <a:lstStyle/>
        <a:p>
          <a:r>
            <a:rPr lang="en-US" sz="3200" b="1" i="1" dirty="0"/>
            <a:t>Data Collection</a:t>
          </a:r>
          <a:endParaRPr lang="en-US" sz="3200" dirty="0"/>
        </a:p>
      </dgm:t>
    </dgm:pt>
    <dgm:pt modelId="{F8CCC377-7C30-42D6-B214-8D3481064044}" type="parTrans" cxnId="{33C0FC80-92CC-4A37-8222-2CB2FA9B4729}">
      <dgm:prSet/>
      <dgm:spPr/>
      <dgm:t>
        <a:bodyPr/>
        <a:lstStyle/>
        <a:p>
          <a:endParaRPr lang="en-US"/>
        </a:p>
      </dgm:t>
    </dgm:pt>
    <dgm:pt modelId="{8FA8FF3E-ACF0-4631-8411-38CE6BBDED0C}" type="sibTrans" cxnId="{33C0FC80-92CC-4A37-8222-2CB2FA9B4729}">
      <dgm:prSet/>
      <dgm:spPr/>
      <dgm:t>
        <a:bodyPr/>
        <a:lstStyle/>
        <a:p>
          <a:endParaRPr lang="en-US"/>
        </a:p>
      </dgm:t>
    </dgm:pt>
    <dgm:pt modelId="{5798C728-DE02-4DD1-A538-CD13BE224778}">
      <dgm:prSet custT="1"/>
      <dgm:spPr/>
      <dgm:t>
        <a:bodyPr/>
        <a:lstStyle/>
        <a:p>
          <a:pPr algn="just">
            <a:lnSpc>
              <a:spcPct val="150000"/>
            </a:lnSpc>
          </a:pPr>
          <a:r>
            <a:rPr lang="en-US" sz="2000" b="0" i="0" dirty="0">
              <a:latin typeface="Times New Roman" panose="02020603050405020304" pitchFamily="18" charset="0"/>
              <a:cs typeface="Times New Roman" panose="02020603050405020304" pitchFamily="18" charset="0"/>
            </a:rPr>
            <a:t>Scanned the literature for existing multi-modal Emotion Recognition (ER) dataset</a:t>
          </a:r>
          <a:endParaRPr lang="en-US" sz="2000" dirty="0">
            <a:latin typeface="Times New Roman" panose="02020603050405020304" pitchFamily="18" charset="0"/>
            <a:cs typeface="Times New Roman" panose="02020603050405020304" pitchFamily="18" charset="0"/>
          </a:endParaRPr>
        </a:p>
      </dgm:t>
    </dgm:pt>
    <dgm:pt modelId="{A5112579-B462-4F56-A7C4-D7A5A289E4CF}" type="parTrans" cxnId="{569B39ED-3BAA-4669-BCB0-FD2C4A166B6B}">
      <dgm:prSet/>
      <dgm:spPr/>
      <dgm:t>
        <a:bodyPr/>
        <a:lstStyle/>
        <a:p>
          <a:endParaRPr lang="en-US"/>
        </a:p>
      </dgm:t>
    </dgm:pt>
    <dgm:pt modelId="{A2A0529F-6CAB-41B1-8C8E-8E38AC19B89B}" type="sibTrans" cxnId="{569B39ED-3BAA-4669-BCB0-FD2C4A166B6B}">
      <dgm:prSet/>
      <dgm:spPr/>
      <dgm:t>
        <a:bodyPr/>
        <a:lstStyle/>
        <a:p>
          <a:endParaRPr lang="en-US"/>
        </a:p>
      </dgm:t>
    </dgm:pt>
    <dgm:pt modelId="{A158275C-3952-4026-8D46-0D94136786A8}">
      <dgm:prSet custT="1"/>
      <dgm:spPr/>
      <dgm:t>
        <a:bodyPr/>
        <a:lstStyle/>
        <a:p>
          <a:pPr algn="just">
            <a:lnSpc>
              <a:spcPct val="150000"/>
            </a:lnSpc>
          </a:pPr>
          <a:r>
            <a:rPr lang="en-US" sz="2000" b="0" i="0" dirty="0">
              <a:solidFill>
                <a:srgbClr val="C00000"/>
              </a:solidFill>
              <a:latin typeface="Times New Roman" panose="02020603050405020304" pitchFamily="18" charset="0"/>
              <a:cs typeface="Times New Roman" panose="02020603050405020304" pitchFamily="18" charset="0"/>
            </a:rPr>
            <a:t>Zeroed down on IEMOCAP and MELD datasets</a:t>
          </a:r>
          <a:endParaRPr lang="en-US" sz="2000" dirty="0">
            <a:solidFill>
              <a:srgbClr val="C00000"/>
            </a:solidFill>
            <a:latin typeface="Times New Roman" panose="02020603050405020304" pitchFamily="18" charset="0"/>
            <a:cs typeface="Times New Roman" panose="02020603050405020304" pitchFamily="18" charset="0"/>
          </a:endParaRPr>
        </a:p>
      </dgm:t>
    </dgm:pt>
    <dgm:pt modelId="{23648634-FD41-4F49-A21C-EEC90E2E803F}" type="parTrans" cxnId="{061F9CCF-F388-4C66-9D7E-B535F072D4BB}">
      <dgm:prSet/>
      <dgm:spPr/>
      <dgm:t>
        <a:bodyPr/>
        <a:lstStyle/>
        <a:p>
          <a:endParaRPr lang="en-US"/>
        </a:p>
      </dgm:t>
    </dgm:pt>
    <dgm:pt modelId="{A0AB8FCD-92AD-4227-9126-9E2BF8C00401}" type="sibTrans" cxnId="{061F9CCF-F388-4C66-9D7E-B535F072D4BB}">
      <dgm:prSet/>
      <dgm:spPr/>
      <dgm:t>
        <a:bodyPr/>
        <a:lstStyle/>
        <a:p>
          <a:endParaRPr lang="en-US"/>
        </a:p>
      </dgm:t>
    </dgm:pt>
    <dgm:pt modelId="{D73283DB-144B-4DB3-8E9F-13E127C06230}">
      <dgm:prSet custT="1"/>
      <dgm:spPr/>
      <dgm:t>
        <a:bodyPr/>
        <a:lstStyle/>
        <a:p>
          <a:pPr algn="just">
            <a:lnSpc>
              <a:spcPct val="150000"/>
            </a:lnSpc>
          </a:pPr>
          <a:r>
            <a:rPr lang="en-US" sz="2000" b="0" i="0" dirty="0">
              <a:latin typeface="Times New Roman" panose="02020603050405020304" pitchFamily="18" charset="0"/>
              <a:cs typeface="Times New Roman" panose="02020603050405020304" pitchFamily="18" charset="0"/>
            </a:rPr>
            <a:t>These datasets are not annotated for their corresponding DAs</a:t>
          </a:r>
          <a:endParaRPr lang="en-US" sz="2000" dirty="0">
            <a:latin typeface="Times New Roman" panose="02020603050405020304" pitchFamily="18" charset="0"/>
            <a:cs typeface="Times New Roman" panose="02020603050405020304" pitchFamily="18" charset="0"/>
          </a:endParaRPr>
        </a:p>
      </dgm:t>
    </dgm:pt>
    <dgm:pt modelId="{99204ABD-540A-42F3-9E15-658190A7B38F}" type="parTrans" cxnId="{8AB08E02-7769-4A17-8CBE-466E4737E552}">
      <dgm:prSet/>
      <dgm:spPr/>
      <dgm:t>
        <a:bodyPr/>
        <a:lstStyle/>
        <a:p>
          <a:endParaRPr lang="en-US"/>
        </a:p>
      </dgm:t>
    </dgm:pt>
    <dgm:pt modelId="{BEBA1EE0-4F13-42AB-AB70-8EF7F7A6F755}" type="sibTrans" cxnId="{8AB08E02-7769-4A17-8CBE-466E4737E552}">
      <dgm:prSet/>
      <dgm:spPr/>
      <dgm:t>
        <a:bodyPr/>
        <a:lstStyle/>
        <a:p>
          <a:endParaRPr lang="en-US"/>
        </a:p>
      </dgm:t>
    </dgm:pt>
    <dgm:pt modelId="{A6191DE7-9624-42CF-B312-AA9799D08B84}">
      <dgm:prSet custT="1"/>
      <dgm:spPr/>
      <dgm:t>
        <a:bodyPr/>
        <a:lstStyle/>
        <a:p>
          <a:r>
            <a:rPr lang="en-US" sz="3200" b="1" i="1" dirty="0"/>
            <a:t>Data Annotation</a:t>
          </a:r>
          <a:endParaRPr lang="en-US" sz="3200" dirty="0"/>
        </a:p>
      </dgm:t>
    </dgm:pt>
    <dgm:pt modelId="{8AE8D5FE-08D4-490C-AFCA-51B4559F4F19}" type="parTrans" cxnId="{A893AF9B-9727-46F5-B74A-A2A0803072F6}">
      <dgm:prSet/>
      <dgm:spPr/>
      <dgm:t>
        <a:bodyPr/>
        <a:lstStyle/>
        <a:p>
          <a:endParaRPr lang="en-US"/>
        </a:p>
      </dgm:t>
    </dgm:pt>
    <dgm:pt modelId="{DF28E658-FE76-4747-92DB-41681AF154FB}" type="sibTrans" cxnId="{A893AF9B-9727-46F5-B74A-A2A0803072F6}">
      <dgm:prSet/>
      <dgm:spPr/>
      <dgm:t>
        <a:bodyPr/>
        <a:lstStyle/>
        <a:p>
          <a:endParaRPr lang="en-US"/>
        </a:p>
      </dgm:t>
    </dgm:pt>
    <dgm:pt modelId="{60921F7C-3286-4786-BA59-71A826E53103}">
      <dgm:prSet custT="1"/>
      <dgm:spPr/>
      <dgm:t>
        <a:bodyPr/>
        <a:lstStyle/>
        <a:p>
          <a:pPr algn="just"/>
          <a:r>
            <a:rPr lang="en-US" sz="1600" b="0" i="0" dirty="0">
              <a:latin typeface="Times New Roman" panose="02020603050405020304" pitchFamily="18" charset="0"/>
              <a:cs typeface="Times New Roman" panose="02020603050405020304" pitchFamily="18" charset="0"/>
            </a:rPr>
            <a:t>SWBD-DAMSL tag-set comprising of 42 DAs used as the basis for conceptualizing tag-set for the </a:t>
          </a:r>
          <a:r>
            <a:rPr lang="en-US" sz="1600" b="0" i="0" dirty="0" err="1">
              <a:latin typeface="Times New Roman" panose="02020603050405020304" pitchFamily="18" charset="0"/>
              <a:cs typeface="Times New Roman" panose="02020603050405020304" pitchFamily="18" charset="0"/>
            </a:rPr>
            <a:t>EMOTyDA</a:t>
          </a:r>
          <a:r>
            <a:rPr lang="en-US" sz="1600" b="0" i="0" dirty="0">
              <a:latin typeface="Times New Roman" panose="02020603050405020304" pitchFamily="18" charset="0"/>
              <a:cs typeface="Times New Roman" panose="02020603050405020304" pitchFamily="18" charset="0"/>
            </a:rPr>
            <a:t> dataset</a:t>
          </a:r>
          <a:endParaRPr lang="en-US" sz="1600" dirty="0">
            <a:latin typeface="Times New Roman" panose="02020603050405020304" pitchFamily="18" charset="0"/>
            <a:cs typeface="Times New Roman" panose="02020603050405020304" pitchFamily="18" charset="0"/>
          </a:endParaRPr>
        </a:p>
      </dgm:t>
    </dgm:pt>
    <dgm:pt modelId="{2EEE1266-47EE-49A0-8852-767D6A272C5E}" type="parTrans" cxnId="{BDD01DE4-879C-4204-A5C1-A64F6FC10FFE}">
      <dgm:prSet/>
      <dgm:spPr/>
      <dgm:t>
        <a:bodyPr/>
        <a:lstStyle/>
        <a:p>
          <a:endParaRPr lang="en-US"/>
        </a:p>
      </dgm:t>
    </dgm:pt>
    <dgm:pt modelId="{48FF1106-75A3-48C2-AAF2-411939AE1351}" type="sibTrans" cxnId="{BDD01DE4-879C-4204-A5C1-A64F6FC10FFE}">
      <dgm:prSet/>
      <dgm:spPr/>
      <dgm:t>
        <a:bodyPr/>
        <a:lstStyle/>
        <a:p>
          <a:endParaRPr lang="en-US"/>
        </a:p>
      </dgm:t>
    </dgm:pt>
    <dgm:pt modelId="{19054895-907D-4954-85E1-35E43DC35376}">
      <dgm:prSet custT="1"/>
      <dgm:spPr/>
      <dgm:t>
        <a:bodyPr/>
        <a:lstStyle/>
        <a:p>
          <a:pPr algn="just"/>
          <a:r>
            <a:rPr lang="en-US" sz="1600" b="0" i="0" dirty="0">
              <a:latin typeface="Times New Roman" panose="02020603050405020304" pitchFamily="18" charset="0"/>
              <a:cs typeface="Times New Roman" panose="02020603050405020304" pitchFamily="18" charset="0"/>
            </a:rPr>
            <a:t>12 most commonly occurring tags were used to annotate utterances of the </a:t>
          </a:r>
          <a:r>
            <a:rPr lang="en-US" sz="1600" b="0" i="0" dirty="0" err="1">
              <a:latin typeface="Times New Roman" panose="02020603050405020304" pitchFamily="18" charset="0"/>
              <a:cs typeface="Times New Roman" panose="02020603050405020304" pitchFamily="18" charset="0"/>
            </a:rPr>
            <a:t>EMOTyDA</a:t>
          </a:r>
          <a:r>
            <a:rPr lang="en-US" sz="1600" b="0" i="0" dirty="0">
              <a:latin typeface="Times New Roman" panose="02020603050405020304" pitchFamily="18" charset="0"/>
              <a:cs typeface="Times New Roman" panose="02020603050405020304" pitchFamily="18" charset="0"/>
            </a:rPr>
            <a:t> dataset</a:t>
          </a:r>
          <a:endParaRPr lang="en-US" sz="1600" dirty="0">
            <a:latin typeface="Times New Roman" panose="02020603050405020304" pitchFamily="18" charset="0"/>
            <a:cs typeface="Times New Roman" panose="02020603050405020304" pitchFamily="18" charset="0"/>
          </a:endParaRPr>
        </a:p>
      </dgm:t>
    </dgm:pt>
    <dgm:pt modelId="{FC5AECF8-9C58-4098-97AE-DE318C51AB1F}" type="parTrans" cxnId="{C8B57658-2107-4F36-B465-075AD7A9005F}">
      <dgm:prSet/>
      <dgm:spPr/>
      <dgm:t>
        <a:bodyPr/>
        <a:lstStyle/>
        <a:p>
          <a:endParaRPr lang="en-US"/>
        </a:p>
      </dgm:t>
    </dgm:pt>
    <dgm:pt modelId="{735B27EE-43E2-475F-B54A-78A53D7EAC20}" type="sibTrans" cxnId="{C8B57658-2107-4F36-B465-075AD7A9005F}">
      <dgm:prSet/>
      <dgm:spPr/>
      <dgm:t>
        <a:bodyPr/>
        <a:lstStyle/>
        <a:p>
          <a:endParaRPr lang="en-US"/>
        </a:p>
      </dgm:t>
    </dgm:pt>
    <dgm:pt modelId="{137686E4-9307-442B-945B-965D6D2BA4E8}">
      <dgm:prSet custT="1"/>
      <dgm:spPr/>
      <dgm:t>
        <a:bodyPr/>
        <a:lstStyle/>
        <a:p>
          <a:pPr algn="just"/>
          <a:r>
            <a:rPr lang="en-US" sz="1600" b="0" i="0" dirty="0">
              <a:solidFill>
                <a:srgbClr val="C00000"/>
              </a:solidFill>
              <a:latin typeface="Times New Roman" panose="02020603050405020304" pitchFamily="18" charset="0"/>
              <a:cs typeface="Times New Roman" panose="02020603050405020304" pitchFamily="18" charset="0"/>
            </a:rPr>
            <a:t>12 chosen tags are namely </a:t>
          </a:r>
          <a:r>
            <a:rPr lang="en-US" sz="1600" b="0" i="1" dirty="0">
              <a:solidFill>
                <a:srgbClr val="C00000"/>
              </a:solidFill>
              <a:latin typeface="Times New Roman" panose="02020603050405020304" pitchFamily="18" charset="0"/>
              <a:cs typeface="Times New Roman" panose="02020603050405020304" pitchFamily="18" charset="0"/>
            </a:rPr>
            <a:t>Greeting</a:t>
          </a:r>
          <a:r>
            <a:rPr lang="en-US" sz="1600" b="0" i="0" dirty="0">
              <a:solidFill>
                <a:srgbClr val="C00000"/>
              </a:solidFill>
              <a:latin typeface="Times New Roman" panose="02020603050405020304" pitchFamily="18" charset="0"/>
              <a:cs typeface="Times New Roman" panose="02020603050405020304" pitchFamily="18" charset="0"/>
            </a:rPr>
            <a:t> (g), </a:t>
          </a:r>
          <a:r>
            <a:rPr lang="en-US" sz="1600" b="0" i="1" dirty="0">
              <a:solidFill>
                <a:srgbClr val="C00000"/>
              </a:solidFill>
              <a:latin typeface="Times New Roman" panose="02020603050405020304" pitchFamily="18" charset="0"/>
              <a:cs typeface="Times New Roman" panose="02020603050405020304" pitchFamily="18" charset="0"/>
            </a:rPr>
            <a:t>Question</a:t>
          </a:r>
          <a:r>
            <a:rPr lang="en-US" sz="1600" b="0" i="0" dirty="0">
              <a:solidFill>
                <a:srgbClr val="C00000"/>
              </a:solidFill>
              <a:latin typeface="Times New Roman" panose="02020603050405020304" pitchFamily="18" charset="0"/>
              <a:cs typeface="Times New Roman" panose="02020603050405020304" pitchFamily="18" charset="0"/>
            </a:rPr>
            <a:t> (q), </a:t>
          </a:r>
          <a:r>
            <a:rPr lang="en-US" sz="1600" b="0" i="1" dirty="0">
              <a:solidFill>
                <a:srgbClr val="C00000"/>
              </a:solidFill>
              <a:latin typeface="Times New Roman" panose="02020603050405020304" pitchFamily="18" charset="0"/>
              <a:cs typeface="Times New Roman" panose="02020603050405020304" pitchFamily="18" charset="0"/>
            </a:rPr>
            <a:t>Answer</a:t>
          </a:r>
          <a:r>
            <a:rPr lang="en-US" sz="1600" b="0" i="0" dirty="0">
              <a:solidFill>
                <a:srgbClr val="C00000"/>
              </a:solidFill>
              <a:latin typeface="Times New Roman" panose="02020603050405020304" pitchFamily="18" charset="0"/>
              <a:cs typeface="Times New Roman" panose="02020603050405020304" pitchFamily="18" charset="0"/>
            </a:rPr>
            <a:t> (a), </a:t>
          </a:r>
          <a:r>
            <a:rPr lang="en-US" sz="1600" b="0" i="1" dirty="0">
              <a:solidFill>
                <a:srgbClr val="C00000"/>
              </a:solidFill>
              <a:latin typeface="Times New Roman" panose="02020603050405020304" pitchFamily="18" charset="0"/>
              <a:cs typeface="Times New Roman" panose="02020603050405020304" pitchFamily="18" charset="0"/>
            </a:rPr>
            <a:t>Statement-Opinion</a:t>
          </a:r>
          <a:r>
            <a:rPr lang="en-US" sz="1600" b="0" i="0" dirty="0">
              <a:solidFill>
                <a:srgbClr val="C00000"/>
              </a:solidFill>
              <a:latin typeface="Times New Roman" panose="02020603050405020304" pitchFamily="18" charset="0"/>
              <a:cs typeface="Times New Roman" panose="02020603050405020304" pitchFamily="18" charset="0"/>
            </a:rPr>
            <a:t> (o), </a:t>
          </a:r>
          <a:r>
            <a:rPr lang="en-US" sz="1600" b="0" i="1" dirty="0">
              <a:solidFill>
                <a:srgbClr val="C00000"/>
              </a:solidFill>
              <a:latin typeface="Times New Roman" panose="02020603050405020304" pitchFamily="18" charset="0"/>
              <a:cs typeface="Times New Roman" panose="02020603050405020304" pitchFamily="18" charset="0"/>
            </a:rPr>
            <a:t>Statement-Non-Opinion</a:t>
          </a:r>
          <a:r>
            <a:rPr lang="en-US" sz="1600" b="0" i="0" dirty="0">
              <a:solidFill>
                <a:srgbClr val="C00000"/>
              </a:solidFill>
              <a:latin typeface="Times New Roman" panose="02020603050405020304" pitchFamily="18" charset="0"/>
              <a:cs typeface="Times New Roman" panose="02020603050405020304" pitchFamily="18" charset="0"/>
            </a:rPr>
            <a:t> (s), </a:t>
          </a:r>
          <a:r>
            <a:rPr lang="en-US" sz="1600" b="0" i="1" dirty="0">
              <a:solidFill>
                <a:srgbClr val="C00000"/>
              </a:solidFill>
              <a:latin typeface="Times New Roman" panose="02020603050405020304" pitchFamily="18" charset="0"/>
              <a:cs typeface="Times New Roman" panose="02020603050405020304" pitchFamily="18" charset="0"/>
            </a:rPr>
            <a:t>Apology</a:t>
          </a:r>
          <a:r>
            <a:rPr lang="en-US" sz="1600" b="0" i="0" dirty="0">
              <a:solidFill>
                <a:srgbClr val="C00000"/>
              </a:solidFill>
              <a:latin typeface="Times New Roman" panose="02020603050405020304" pitchFamily="18" charset="0"/>
              <a:cs typeface="Times New Roman" panose="02020603050405020304" pitchFamily="18" charset="0"/>
            </a:rPr>
            <a:t> (ap), </a:t>
          </a:r>
          <a:r>
            <a:rPr lang="en-US" sz="1600" b="0" i="1" dirty="0">
              <a:solidFill>
                <a:srgbClr val="C00000"/>
              </a:solidFill>
              <a:latin typeface="Times New Roman" panose="02020603050405020304" pitchFamily="18" charset="0"/>
              <a:cs typeface="Times New Roman" panose="02020603050405020304" pitchFamily="18" charset="0"/>
            </a:rPr>
            <a:t>Command</a:t>
          </a:r>
          <a:r>
            <a:rPr lang="en-US" sz="1600" b="0" i="0" dirty="0">
              <a:solidFill>
                <a:srgbClr val="C00000"/>
              </a:solidFill>
              <a:latin typeface="Times New Roman" panose="02020603050405020304" pitchFamily="18" charset="0"/>
              <a:cs typeface="Times New Roman" panose="02020603050405020304" pitchFamily="18" charset="0"/>
            </a:rPr>
            <a:t> ©, </a:t>
          </a:r>
          <a:r>
            <a:rPr lang="en-US" sz="1600" b="0" i="1" dirty="0">
              <a:solidFill>
                <a:srgbClr val="C00000"/>
              </a:solidFill>
              <a:latin typeface="Times New Roman" panose="02020603050405020304" pitchFamily="18" charset="0"/>
              <a:cs typeface="Times New Roman" panose="02020603050405020304" pitchFamily="18" charset="0"/>
            </a:rPr>
            <a:t>Agreement</a:t>
          </a:r>
          <a:r>
            <a:rPr lang="en-US" sz="1600" b="0" i="0" dirty="0">
              <a:solidFill>
                <a:srgbClr val="C00000"/>
              </a:solidFill>
              <a:latin typeface="Times New Roman" panose="02020603050405020304" pitchFamily="18" charset="0"/>
              <a:cs typeface="Times New Roman" panose="02020603050405020304" pitchFamily="18" charset="0"/>
            </a:rPr>
            <a:t> (ag), </a:t>
          </a:r>
          <a:r>
            <a:rPr lang="en-US" sz="1600" b="0" i="1" dirty="0">
              <a:solidFill>
                <a:srgbClr val="C00000"/>
              </a:solidFill>
              <a:latin typeface="Times New Roman" panose="02020603050405020304" pitchFamily="18" charset="0"/>
              <a:cs typeface="Times New Roman" panose="02020603050405020304" pitchFamily="18" charset="0"/>
            </a:rPr>
            <a:t>Disagreement</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0" dirty="0" err="1">
              <a:solidFill>
                <a:srgbClr val="C00000"/>
              </a:solidFill>
              <a:latin typeface="Times New Roman" panose="02020603050405020304" pitchFamily="18" charset="0"/>
              <a:cs typeface="Times New Roman" panose="02020603050405020304" pitchFamily="18" charset="0"/>
            </a:rPr>
            <a:t>dag</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1" dirty="0">
              <a:solidFill>
                <a:srgbClr val="C00000"/>
              </a:solidFill>
              <a:latin typeface="Times New Roman" panose="02020603050405020304" pitchFamily="18" charset="0"/>
              <a:cs typeface="Times New Roman" panose="02020603050405020304" pitchFamily="18" charset="0"/>
            </a:rPr>
            <a:t>Acknowledge </a:t>
          </a:r>
          <a:r>
            <a:rPr lang="en-US" sz="1600" b="0" i="0" dirty="0">
              <a:solidFill>
                <a:srgbClr val="C00000"/>
              </a:solidFill>
              <a:latin typeface="Times New Roman" panose="02020603050405020304" pitchFamily="18" charset="0"/>
              <a:cs typeface="Times New Roman" panose="02020603050405020304" pitchFamily="18" charset="0"/>
            </a:rPr>
            <a:t>(a), </a:t>
          </a:r>
          <a:r>
            <a:rPr lang="en-US" sz="1600" b="0" i="1" dirty="0">
              <a:solidFill>
                <a:srgbClr val="C00000"/>
              </a:solidFill>
              <a:latin typeface="Times New Roman" panose="02020603050405020304" pitchFamily="18" charset="0"/>
              <a:cs typeface="Times New Roman" panose="02020603050405020304" pitchFamily="18" charset="0"/>
            </a:rPr>
            <a:t>Backchannel</a:t>
          </a:r>
          <a:r>
            <a:rPr lang="en-US" sz="1600" b="0" i="0" dirty="0">
              <a:solidFill>
                <a:srgbClr val="C00000"/>
              </a:solidFill>
              <a:latin typeface="Times New Roman" panose="02020603050405020304" pitchFamily="18" charset="0"/>
              <a:cs typeface="Times New Roman" panose="02020603050405020304" pitchFamily="18" charset="0"/>
            </a:rPr>
            <a:t> (b) and </a:t>
          </a:r>
          <a:r>
            <a:rPr lang="en-US" sz="1600" b="0" i="1" dirty="0">
              <a:solidFill>
                <a:srgbClr val="C00000"/>
              </a:solidFill>
              <a:latin typeface="Times New Roman" panose="02020603050405020304" pitchFamily="18" charset="0"/>
              <a:cs typeface="Times New Roman" panose="02020603050405020304" pitchFamily="18" charset="0"/>
            </a:rPr>
            <a:t>Others</a:t>
          </a:r>
          <a:r>
            <a:rPr lang="en-US" sz="1600" b="0" i="0" dirty="0">
              <a:solidFill>
                <a:srgbClr val="C00000"/>
              </a:solidFill>
              <a:latin typeface="Times New Roman" panose="02020603050405020304" pitchFamily="18" charset="0"/>
              <a:cs typeface="Times New Roman" panose="02020603050405020304" pitchFamily="18" charset="0"/>
            </a:rPr>
            <a:t> (</a:t>
          </a:r>
          <a:r>
            <a:rPr lang="en-US" sz="1600" b="0" i="0" dirty="0" err="1">
              <a:solidFill>
                <a:srgbClr val="C00000"/>
              </a:solidFill>
              <a:latin typeface="Times New Roman" panose="02020603050405020304" pitchFamily="18" charset="0"/>
              <a:cs typeface="Times New Roman" panose="02020603050405020304" pitchFamily="18" charset="0"/>
            </a:rPr>
            <a:t>oth</a:t>
          </a:r>
          <a:r>
            <a:rPr lang="en-US" sz="1600" b="0" i="0" dirty="0">
              <a:solidFill>
                <a:srgbClr val="C00000"/>
              </a:solidFill>
              <a:latin typeface="Times New Roman" panose="02020603050405020304" pitchFamily="18" charset="0"/>
              <a:cs typeface="Times New Roman" panose="02020603050405020304" pitchFamily="18" charset="0"/>
            </a:rPr>
            <a:t>)</a:t>
          </a:r>
          <a:endParaRPr lang="en-US" sz="1600" dirty="0">
            <a:solidFill>
              <a:srgbClr val="C00000"/>
            </a:solidFill>
            <a:latin typeface="Times New Roman" panose="02020603050405020304" pitchFamily="18" charset="0"/>
            <a:cs typeface="Times New Roman" panose="02020603050405020304" pitchFamily="18" charset="0"/>
          </a:endParaRPr>
        </a:p>
      </dgm:t>
    </dgm:pt>
    <dgm:pt modelId="{C786EBFB-B62E-442E-ACE0-6ECED6A7FBDB}" type="parTrans" cxnId="{1BA33059-8A78-44FF-939D-613B555361D6}">
      <dgm:prSet/>
      <dgm:spPr/>
      <dgm:t>
        <a:bodyPr/>
        <a:lstStyle/>
        <a:p>
          <a:endParaRPr lang="en-US"/>
        </a:p>
      </dgm:t>
    </dgm:pt>
    <dgm:pt modelId="{DE44DD10-522C-44C8-B04D-661714FDC672}" type="sibTrans" cxnId="{1BA33059-8A78-44FF-939D-613B555361D6}">
      <dgm:prSet/>
      <dgm:spPr/>
      <dgm:t>
        <a:bodyPr/>
        <a:lstStyle/>
        <a:p>
          <a:endParaRPr lang="en-US"/>
        </a:p>
      </dgm:t>
    </dgm:pt>
    <dgm:pt modelId="{6B2708E2-EAAB-40B6-832F-28B7DCC7471B}">
      <dgm:prSet custT="1"/>
      <dgm:spPr/>
      <dgm:t>
        <a:bodyPr/>
        <a:lstStyle/>
        <a:p>
          <a:pPr algn="just"/>
          <a:r>
            <a:rPr lang="en-US" sz="1600" b="0" i="0" dirty="0">
              <a:latin typeface="Times New Roman" panose="02020603050405020304" pitchFamily="18" charset="0"/>
              <a:cs typeface="Times New Roman" panose="02020603050405020304" pitchFamily="18" charset="0"/>
            </a:rPr>
            <a:t>To remove the discrepancy in the number of emotion tags for IEMOCAP and MELD datasets, the </a:t>
          </a:r>
          <a:r>
            <a:rPr lang="en-US" sz="1600" b="0" i="1" dirty="0">
              <a:latin typeface="Times New Roman" panose="02020603050405020304" pitchFamily="18" charset="0"/>
              <a:cs typeface="Times New Roman" panose="02020603050405020304" pitchFamily="18" charset="0"/>
            </a:rPr>
            <a:t>joy</a:t>
          </a:r>
          <a:r>
            <a:rPr lang="en-US" sz="1600" b="0" i="0" dirty="0">
              <a:latin typeface="Times New Roman" panose="02020603050405020304" pitchFamily="18" charset="0"/>
              <a:cs typeface="Times New Roman" panose="02020603050405020304" pitchFamily="18" charset="0"/>
            </a:rPr>
            <a:t> tag of the MELD dataset was mapped to </a:t>
          </a:r>
          <a:r>
            <a:rPr lang="en-US" sz="1600" b="0" i="1" dirty="0">
              <a:latin typeface="Times New Roman" panose="02020603050405020304" pitchFamily="18" charset="0"/>
              <a:cs typeface="Times New Roman" panose="02020603050405020304" pitchFamily="18" charset="0"/>
            </a:rPr>
            <a:t>happy</a:t>
          </a:r>
          <a:r>
            <a:rPr lang="en-US" sz="1600" b="0" i="0" dirty="0">
              <a:latin typeface="Times New Roman" panose="02020603050405020304" pitchFamily="18" charset="0"/>
              <a:cs typeface="Times New Roman" panose="02020603050405020304" pitchFamily="18" charset="0"/>
            </a:rPr>
            <a:t> tag of IEMOCAP, to finally settle on 10 emotion tags from IEMOCAP for the </a:t>
          </a:r>
          <a:r>
            <a:rPr lang="en-US" sz="1600" b="0" i="0" dirty="0" err="1">
              <a:latin typeface="Times New Roman" panose="02020603050405020304" pitchFamily="18" charset="0"/>
              <a:cs typeface="Times New Roman" panose="02020603050405020304" pitchFamily="18" charset="0"/>
            </a:rPr>
            <a:t>EMOTyDA</a:t>
          </a:r>
          <a:r>
            <a:rPr lang="en-US" sz="1600" b="0" i="0" dirty="0">
              <a:latin typeface="Times New Roman" panose="02020603050405020304" pitchFamily="18" charset="0"/>
              <a:cs typeface="Times New Roman" panose="02020603050405020304" pitchFamily="18" charset="0"/>
            </a:rPr>
            <a:t> dataset</a:t>
          </a:r>
          <a:endParaRPr lang="en-US" sz="1600" dirty="0">
            <a:latin typeface="Times New Roman" panose="02020603050405020304" pitchFamily="18" charset="0"/>
            <a:cs typeface="Times New Roman" panose="02020603050405020304" pitchFamily="18" charset="0"/>
          </a:endParaRPr>
        </a:p>
      </dgm:t>
    </dgm:pt>
    <dgm:pt modelId="{BE9998CB-7F20-41DF-81B5-22C02295D79D}" type="parTrans" cxnId="{5407D903-33AB-4091-BF31-C5D8472DA0FC}">
      <dgm:prSet/>
      <dgm:spPr/>
      <dgm:t>
        <a:bodyPr/>
        <a:lstStyle/>
        <a:p>
          <a:endParaRPr lang="en-US"/>
        </a:p>
      </dgm:t>
    </dgm:pt>
    <dgm:pt modelId="{AFD2F6FF-856B-45B5-85FC-5957C50AB0E1}" type="sibTrans" cxnId="{5407D903-33AB-4091-BF31-C5D8472DA0FC}">
      <dgm:prSet/>
      <dgm:spPr/>
      <dgm:t>
        <a:bodyPr/>
        <a:lstStyle/>
        <a:p>
          <a:endParaRPr lang="en-US"/>
        </a:p>
      </dgm:t>
    </dgm:pt>
    <dgm:pt modelId="{32376E4B-DBC7-4F19-9A51-80C89B3F9A3E}">
      <dgm:prSet custT="1"/>
      <dgm:spPr/>
      <dgm:t>
        <a:bodyPr/>
        <a:lstStyle/>
        <a:p>
          <a:pPr algn="just"/>
          <a:r>
            <a:rPr lang="en-US" sz="1600" b="0" i="0" dirty="0">
              <a:latin typeface="Times New Roman" panose="02020603050405020304" pitchFamily="18" charset="0"/>
              <a:cs typeface="Times New Roman" panose="02020603050405020304" pitchFamily="18" charset="0"/>
            </a:rPr>
            <a:t>Conversations from IEMOCAP and MELD dataset were annotated for its corresponding DA tags</a:t>
          </a:r>
          <a:br>
            <a:rPr lang="en-US" sz="1600" b="0" i="0" dirty="0">
              <a:latin typeface="Times New Roman" panose="02020603050405020304" pitchFamily="18" charset="0"/>
              <a:cs typeface="Times New Roman" panose="02020603050405020304" pitchFamily="18" charset="0"/>
            </a:rPr>
          </a:br>
          <a:endParaRPr lang="en-US" sz="1600" dirty="0">
            <a:latin typeface="Times New Roman" panose="02020603050405020304" pitchFamily="18" charset="0"/>
            <a:cs typeface="Times New Roman" panose="02020603050405020304" pitchFamily="18" charset="0"/>
          </a:endParaRPr>
        </a:p>
      </dgm:t>
    </dgm:pt>
    <dgm:pt modelId="{B0D16C62-E1A9-456C-9ECC-3448A283BDDA}" type="parTrans" cxnId="{3F01DADA-4C44-4B32-87D4-EEADC7C956FD}">
      <dgm:prSet/>
      <dgm:spPr/>
      <dgm:t>
        <a:bodyPr/>
        <a:lstStyle/>
        <a:p>
          <a:endParaRPr lang="en-US"/>
        </a:p>
      </dgm:t>
    </dgm:pt>
    <dgm:pt modelId="{8E6361C5-507A-432C-82CD-E0A4BFDCD865}" type="sibTrans" cxnId="{3F01DADA-4C44-4B32-87D4-EEADC7C956FD}">
      <dgm:prSet/>
      <dgm:spPr/>
      <dgm:t>
        <a:bodyPr/>
        <a:lstStyle/>
        <a:p>
          <a:endParaRPr lang="en-US"/>
        </a:p>
      </dgm:t>
    </dgm:pt>
    <dgm:pt modelId="{84677A9F-E849-A54C-B254-289A2E8AC537}">
      <dgm:prSet custT="1"/>
      <dgm:spPr/>
      <dgm:t>
        <a:bodyPr/>
        <a:lstStyle/>
        <a:p>
          <a:pPr algn="just">
            <a:lnSpc>
              <a:spcPct val="150000"/>
            </a:lnSpc>
          </a:pPr>
          <a:endParaRPr lang="en-US" sz="1200" dirty="0">
            <a:latin typeface="Times New Roman" panose="02020603050405020304" pitchFamily="18" charset="0"/>
            <a:cs typeface="Times New Roman" panose="02020603050405020304" pitchFamily="18" charset="0"/>
          </a:endParaRPr>
        </a:p>
      </dgm:t>
    </dgm:pt>
    <dgm:pt modelId="{A1041F3D-0F5A-A44C-8763-C234F17A7408}" type="parTrans" cxnId="{6E20FC6C-ED6F-4747-BB8A-FEE386C6C9B6}">
      <dgm:prSet/>
      <dgm:spPr/>
      <dgm:t>
        <a:bodyPr/>
        <a:lstStyle/>
        <a:p>
          <a:endParaRPr lang="en-GB"/>
        </a:p>
      </dgm:t>
    </dgm:pt>
    <dgm:pt modelId="{1BA6203A-1B02-A14A-969E-F11116D0EB23}" type="sibTrans" cxnId="{6E20FC6C-ED6F-4747-BB8A-FEE386C6C9B6}">
      <dgm:prSet/>
      <dgm:spPr/>
      <dgm:t>
        <a:bodyPr/>
        <a:lstStyle/>
        <a:p>
          <a:endParaRPr lang="en-GB"/>
        </a:p>
      </dgm:t>
    </dgm:pt>
    <dgm:pt modelId="{33C1607F-22B4-9E40-8829-C6881E1C9914}">
      <dgm:prSet custT="1"/>
      <dgm:spPr/>
      <dgm:t>
        <a:bodyPr/>
        <a:lstStyle/>
        <a:p>
          <a:pPr algn="just"/>
          <a:endParaRPr lang="en-US" sz="1200" dirty="0">
            <a:latin typeface="Times New Roman" panose="02020603050405020304" pitchFamily="18" charset="0"/>
            <a:cs typeface="Times New Roman" panose="02020603050405020304" pitchFamily="18" charset="0"/>
          </a:endParaRPr>
        </a:p>
      </dgm:t>
    </dgm:pt>
    <dgm:pt modelId="{A96E7ABB-5158-A94D-B07C-1F6CC43347D5}" type="parTrans" cxnId="{80DD1348-15A6-DD4F-9B60-270D1FDB6C46}">
      <dgm:prSet/>
      <dgm:spPr/>
      <dgm:t>
        <a:bodyPr/>
        <a:lstStyle/>
        <a:p>
          <a:endParaRPr lang="en-GB"/>
        </a:p>
      </dgm:t>
    </dgm:pt>
    <dgm:pt modelId="{627CBB50-FC87-6346-B13B-6563723DA399}" type="sibTrans" cxnId="{80DD1348-15A6-DD4F-9B60-270D1FDB6C46}">
      <dgm:prSet/>
      <dgm:spPr/>
      <dgm:t>
        <a:bodyPr/>
        <a:lstStyle/>
        <a:p>
          <a:endParaRPr lang="en-GB"/>
        </a:p>
      </dgm:t>
    </dgm:pt>
    <dgm:pt modelId="{AB50CC42-D30A-48B9-9E43-2E657999A94E}">
      <dgm:prSet custT="1"/>
      <dgm:spPr/>
      <dgm:t>
        <a:bodyPr/>
        <a:lstStyle/>
        <a:p>
          <a:pPr algn="just"/>
          <a:endParaRPr lang="en-US" sz="1600" dirty="0">
            <a:latin typeface="Times New Roman" panose="02020603050405020304" pitchFamily="18" charset="0"/>
            <a:cs typeface="Times New Roman" panose="02020603050405020304" pitchFamily="18" charset="0"/>
          </a:endParaRPr>
        </a:p>
      </dgm:t>
    </dgm:pt>
    <dgm:pt modelId="{C0479903-8BC8-4F75-9AE1-26C585EFA545}" type="parTrans" cxnId="{9B37B3A9-2E3B-41D1-BEF3-197ACFD02672}">
      <dgm:prSet/>
      <dgm:spPr/>
      <dgm:t>
        <a:bodyPr/>
        <a:lstStyle/>
        <a:p>
          <a:endParaRPr lang="en-US"/>
        </a:p>
      </dgm:t>
    </dgm:pt>
    <dgm:pt modelId="{BBFB33CA-ADF9-4632-B19F-038A5120D6A5}" type="sibTrans" cxnId="{9B37B3A9-2E3B-41D1-BEF3-197ACFD02672}">
      <dgm:prSet/>
      <dgm:spPr/>
      <dgm:t>
        <a:bodyPr/>
        <a:lstStyle/>
        <a:p>
          <a:endParaRPr lang="en-US"/>
        </a:p>
      </dgm:t>
    </dgm:pt>
    <dgm:pt modelId="{D192FEBB-DF40-4CCE-AE5B-0E2F85552007}">
      <dgm:prSet custT="1"/>
      <dgm:spPr/>
      <dgm:t>
        <a:bodyPr/>
        <a:lstStyle/>
        <a:p>
          <a:pPr algn="just"/>
          <a:endParaRPr lang="en-US" sz="1600" dirty="0">
            <a:latin typeface="Times New Roman" panose="02020603050405020304" pitchFamily="18" charset="0"/>
            <a:cs typeface="Times New Roman" panose="02020603050405020304" pitchFamily="18" charset="0"/>
          </a:endParaRPr>
        </a:p>
      </dgm:t>
    </dgm:pt>
    <dgm:pt modelId="{54BCBD2A-639A-46BD-9F33-DB1165A94975}" type="parTrans" cxnId="{CE22764D-E7EA-43FE-933A-38DE041F8C00}">
      <dgm:prSet/>
      <dgm:spPr/>
      <dgm:t>
        <a:bodyPr/>
        <a:lstStyle/>
        <a:p>
          <a:endParaRPr lang="en-US"/>
        </a:p>
      </dgm:t>
    </dgm:pt>
    <dgm:pt modelId="{551789E6-90B4-4839-98D3-6522C4A1C094}" type="sibTrans" cxnId="{CE22764D-E7EA-43FE-933A-38DE041F8C00}">
      <dgm:prSet/>
      <dgm:spPr/>
      <dgm:t>
        <a:bodyPr/>
        <a:lstStyle/>
        <a:p>
          <a:endParaRPr lang="en-US"/>
        </a:p>
      </dgm:t>
    </dgm:pt>
    <dgm:pt modelId="{2828A814-7A8B-43DE-B2D5-05B5C0A2BE98}">
      <dgm:prSet custT="1"/>
      <dgm:spPr/>
      <dgm:t>
        <a:bodyPr/>
        <a:lstStyle/>
        <a:p>
          <a:pPr algn="just"/>
          <a:endParaRPr lang="en-US" sz="1600" dirty="0">
            <a:solidFill>
              <a:srgbClr val="C00000"/>
            </a:solidFill>
            <a:latin typeface="Times New Roman" panose="02020603050405020304" pitchFamily="18" charset="0"/>
            <a:cs typeface="Times New Roman" panose="02020603050405020304" pitchFamily="18" charset="0"/>
          </a:endParaRPr>
        </a:p>
      </dgm:t>
    </dgm:pt>
    <dgm:pt modelId="{2056E45C-6851-497E-B45E-07AF06FC24DB}" type="parTrans" cxnId="{45D346C6-1C11-4A0B-BACC-1D6A9F82E0D5}">
      <dgm:prSet/>
      <dgm:spPr/>
      <dgm:t>
        <a:bodyPr/>
        <a:lstStyle/>
        <a:p>
          <a:endParaRPr lang="en-US"/>
        </a:p>
      </dgm:t>
    </dgm:pt>
    <dgm:pt modelId="{9FEF1C55-9439-4253-B946-780ACA36CA6E}" type="sibTrans" cxnId="{45D346C6-1C11-4A0B-BACC-1D6A9F82E0D5}">
      <dgm:prSet/>
      <dgm:spPr/>
      <dgm:t>
        <a:bodyPr/>
        <a:lstStyle/>
        <a:p>
          <a:endParaRPr lang="en-US"/>
        </a:p>
      </dgm:t>
    </dgm:pt>
    <dgm:pt modelId="{CBDBBED4-6998-4823-8ACB-1B79432AF7F5}" type="pres">
      <dgm:prSet presAssocID="{77217C6D-C69E-43A8-B42B-3664B0BDCF64}" presName="Name0" presStyleCnt="0">
        <dgm:presLayoutVars>
          <dgm:dir/>
          <dgm:animLvl val="lvl"/>
          <dgm:resizeHandles val="exact"/>
        </dgm:presLayoutVars>
      </dgm:prSet>
      <dgm:spPr/>
      <dgm:t>
        <a:bodyPr/>
        <a:lstStyle/>
        <a:p>
          <a:endParaRPr lang="en-US"/>
        </a:p>
      </dgm:t>
    </dgm:pt>
    <dgm:pt modelId="{F5292DEB-2C8B-4A20-86E4-293372B6CE28}" type="pres">
      <dgm:prSet presAssocID="{7B573D69-C0D9-4770-875B-CD7D50E11AAF}" presName="composite" presStyleCnt="0"/>
      <dgm:spPr/>
    </dgm:pt>
    <dgm:pt modelId="{D13EA289-EA39-4710-B886-6CBF9224D913}" type="pres">
      <dgm:prSet presAssocID="{7B573D69-C0D9-4770-875B-CD7D50E11AAF}" presName="parTx" presStyleLbl="node1" presStyleIdx="0" presStyleCnt="2" custScaleY="72106" custLinFactNeighborY="-9647">
        <dgm:presLayoutVars>
          <dgm:chMax val="0"/>
          <dgm:chPref val="0"/>
          <dgm:bulletEnabled val="1"/>
        </dgm:presLayoutVars>
      </dgm:prSet>
      <dgm:spPr/>
      <dgm:t>
        <a:bodyPr/>
        <a:lstStyle/>
        <a:p>
          <a:endParaRPr lang="en-US"/>
        </a:p>
      </dgm:t>
    </dgm:pt>
    <dgm:pt modelId="{68518005-DCB4-40A2-ADB4-3AF91A04BE1F}" type="pres">
      <dgm:prSet presAssocID="{7B573D69-C0D9-4770-875B-CD7D50E11AAF}" presName="desTx" presStyleLbl="revTx" presStyleIdx="0" presStyleCnt="2" custLinFactNeighborX="5928">
        <dgm:presLayoutVars>
          <dgm:bulletEnabled val="1"/>
        </dgm:presLayoutVars>
      </dgm:prSet>
      <dgm:spPr/>
      <dgm:t>
        <a:bodyPr/>
        <a:lstStyle/>
        <a:p>
          <a:endParaRPr lang="en-US"/>
        </a:p>
      </dgm:t>
    </dgm:pt>
    <dgm:pt modelId="{B55E2577-01C0-471E-B72A-86FE68AA0BC3}" type="pres">
      <dgm:prSet presAssocID="{8FA8FF3E-ACF0-4631-8411-38CE6BBDED0C}" presName="space" presStyleCnt="0"/>
      <dgm:spPr/>
    </dgm:pt>
    <dgm:pt modelId="{F60D1116-9916-440D-9BB1-42FD7294AA4B}" type="pres">
      <dgm:prSet presAssocID="{A6191DE7-9624-42CF-B312-AA9799D08B84}" presName="composite" presStyleCnt="0"/>
      <dgm:spPr/>
    </dgm:pt>
    <dgm:pt modelId="{0436903C-C781-4EDE-A600-C46AFE698008}" type="pres">
      <dgm:prSet presAssocID="{A6191DE7-9624-42CF-B312-AA9799D08B84}" presName="parTx" presStyleLbl="node1" presStyleIdx="1" presStyleCnt="2" custScaleY="71266" custLinFactNeighborY="-9792">
        <dgm:presLayoutVars>
          <dgm:chMax val="0"/>
          <dgm:chPref val="0"/>
          <dgm:bulletEnabled val="1"/>
        </dgm:presLayoutVars>
      </dgm:prSet>
      <dgm:spPr/>
      <dgm:t>
        <a:bodyPr/>
        <a:lstStyle/>
        <a:p>
          <a:endParaRPr lang="en-US"/>
        </a:p>
      </dgm:t>
    </dgm:pt>
    <dgm:pt modelId="{1214F5A0-3C6E-47DA-A9BE-FD1516C2F92D}" type="pres">
      <dgm:prSet presAssocID="{A6191DE7-9624-42CF-B312-AA9799D08B84}" presName="desTx" presStyleLbl="revTx" presStyleIdx="1" presStyleCnt="2" custScaleX="129311" custLinFactNeighborX="5700">
        <dgm:presLayoutVars>
          <dgm:bulletEnabled val="1"/>
        </dgm:presLayoutVars>
      </dgm:prSet>
      <dgm:spPr/>
      <dgm:t>
        <a:bodyPr/>
        <a:lstStyle/>
        <a:p>
          <a:endParaRPr lang="en-US"/>
        </a:p>
      </dgm:t>
    </dgm:pt>
  </dgm:ptLst>
  <dgm:cxnLst>
    <dgm:cxn modelId="{5407D903-33AB-4091-BF31-C5D8472DA0FC}" srcId="{A6191DE7-9624-42CF-B312-AA9799D08B84}" destId="{6B2708E2-EAAB-40B6-832F-28B7DCC7471B}" srcOrd="7" destOrd="0" parTransId="{BE9998CB-7F20-41DF-81B5-22C02295D79D}" sibTransId="{AFD2F6FF-856B-45B5-85FC-5957C50AB0E1}"/>
    <dgm:cxn modelId="{FA47DE0A-AF03-47E6-8382-71FF311D6FBC}" type="presOf" srcId="{7B573D69-C0D9-4770-875B-CD7D50E11AAF}" destId="{D13EA289-EA39-4710-B886-6CBF9224D913}" srcOrd="0" destOrd="0" presId="urn:microsoft.com/office/officeart/2005/8/layout/chevron1"/>
    <dgm:cxn modelId="{BA89EF2C-282A-4273-9653-8D3E32B739E2}" type="presOf" srcId="{77217C6D-C69E-43A8-B42B-3664B0BDCF64}" destId="{CBDBBED4-6998-4823-8ACB-1B79432AF7F5}" srcOrd="0" destOrd="0" presId="urn:microsoft.com/office/officeart/2005/8/layout/chevron1"/>
    <dgm:cxn modelId="{45D346C6-1C11-4A0B-BACC-1D6A9F82E0D5}" srcId="{A6191DE7-9624-42CF-B312-AA9799D08B84}" destId="{2828A814-7A8B-43DE-B2D5-05B5C0A2BE98}" srcOrd="6" destOrd="0" parTransId="{2056E45C-6851-497E-B45E-07AF06FC24DB}" sibTransId="{9FEF1C55-9439-4253-B946-780ACA36CA6E}"/>
    <dgm:cxn modelId="{8AB08E02-7769-4A17-8CBE-466E4737E552}" srcId="{7B573D69-C0D9-4770-875B-CD7D50E11AAF}" destId="{D73283DB-144B-4DB3-8E9F-13E127C06230}" srcOrd="3" destOrd="0" parTransId="{99204ABD-540A-42F3-9E15-658190A7B38F}" sibTransId="{BEBA1EE0-4F13-42AB-AB70-8EF7F7A6F755}"/>
    <dgm:cxn modelId="{BDD01DE4-879C-4204-A5C1-A64F6FC10FFE}" srcId="{A6191DE7-9624-42CF-B312-AA9799D08B84}" destId="{60921F7C-3286-4786-BA59-71A826E53103}" srcOrd="1" destOrd="0" parTransId="{2EEE1266-47EE-49A0-8852-767D6A272C5E}" sibTransId="{48FF1106-75A3-48C2-AAF2-411939AE1351}"/>
    <dgm:cxn modelId="{CE22764D-E7EA-43FE-933A-38DE041F8C00}" srcId="{A6191DE7-9624-42CF-B312-AA9799D08B84}" destId="{D192FEBB-DF40-4CCE-AE5B-0E2F85552007}" srcOrd="2" destOrd="0" parTransId="{54BCBD2A-639A-46BD-9F33-DB1165A94975}" sibTransId="{551789E6-90B4-4839-98D3-6522C4A1C094}"/>
    <dgm:cxn modelId="{7AC172E0-B3F7-49C3-899D-0DDF107073E0}" type="presOf" srcId="{D73283DB-144B-4DB3-8E9F-13E127C06230}" destId="{68518005-DCB4-40A2-ADB4-3AF91A04BE1F}" srcOrd="0" destOrd="3" presId="urn:microsoft.com/office/officeart/2005/8/layout/chevron1"/>
    <dgm:cxn modelId="{C8B57658-2107-4F36-B465-075AD7A9005F}" srcId="{A6191DE7-9624-42CF-B312-AA9799D08B84}" destId="{19054895-907D-4954-85E1-35E43DC35376}" srcOrd="3" destOrd="0" parTransId="{FC5AECF8-9C58-4098-97AE-DE318C51AB1F}" sibTransId="{735B27EE-43E2-475F-B54A-78A53D7EAC20}"/>
    <dgm:cxn modelId="{6196377A-1716-401F-8544-FAEDA3E017D3}" type="presOf" srcId="{19054895-907D-4954-85E1-35E43DC35376}" destId="{1214F5A0-3C6E-47DA-A9BE-FD1516C2F92D}" srcOrd="0" destOrd="3" presId="urn:microsoft.com/office/officeart/2005/8/layout/chevron1"/>
    <dgm:cxn modelId="{569B39ED-3BAA-4669-BCB0-FD2C4A166B6B}" srcId="{7B573D69-C0D9-4770-875B-CD7D50E11AAF}" destId="{5798C728-DE02-4DD1-A538-CD13BE224778}" srcOrd="1" destOrd="0" parTransId="{A5112579-B462-4F56-A7C4-D7A5A289E4CF}" sibTransId="{A2A0529F-6CAB-41B1-8C8E-8E38AC19B89B}"/>
    <dgm:cxn modelId="{3F01DADA-4C44-4B32-87D4-EEADC7C956FD}" srcId="{A6191DE7-9624-42CF-B312-AA9799D08B84}" destId="{32376E4B-DBC7-4F19-9A51-80C89B3F9A3E}" srcOrd="8" destOrd="0" parTransId="{B0D16C62-E1A9-456C-9ECC-3448A283BDDA}" sibTransId="{8E6361C5-507A-432C-82CD-E0A4BFDCD865}"/>
    <dgm:cxn modelId="{6E20FC6C-ED6F-4747-BB8A-FEE386C6C9B6}" srcId="{7B573D69-C0D9-4770-875B-CD7D50E11AAF}" destId="{84677A9F-E849-A54C-B254-289A2E8AC537}" srcOrd="0" destOrd="0" parTransId="{A1041F3D-0F5A-A44C-8763-C234F17A7408}" sibTransId="{1BA6203A-1B02-A14A-969E-F11116D0EB23}"/>
    <dgm:cxn modelId="{061F9CCF-F388-4C66-9D7E-B535F072D4BB}" srcId="{7B573D69-C0D9-4770-875B-CD7D50E11AAF}" destId="{A158275C-3952-4026-8D46-0D94136786A8}" srcOrd="2" destOrd="0" parTransId="{23648634-FD41-4F49-A21C-EEC90E2E803F}" sibTransId="{A0AB8FCD-92AD-4227-9126-9E2BF8C00401}"/>
    <dgm:cxn modelId="{7DF5C75B-BC11-452E-A9A0-63F31CEF12F4}" type="presOf" srcId="{32376E4B-DBC7-4F19-9A51-80C89B3F9A3E}" destId="{1214F5A0-3C6E-47DA-A9BE-FD1516C2F92D}" srcOrd="0" destOrd="8" presId="urn:microsoft.com/office/officeart/2005/8/layout/chevron1"/>
    <dgm:cxn modelId="{68C01F65-BF6D-4B04-B7D2-6F5EC74BD912}" type="presOf" srcId="{2828A814-7A8B-43DE-B2D5-05B5C0A2BE98}" destId="{1214F5A0-3C6E-47DA-A9BE-FD1516C2F92D}" srcOrd="0" destOrd="6" presId="urn:microsoft.com/office/officeart/2005/8/layout/chevron1"/>
    <dgm:cxn modelId="{B16B1716-188C-9C4F-89AE-15B93968BB0C}" type="presOf" srcId="{33C1607F-22B4-9E40-8829-C6881E1C9914}" destId="{1214F5A0-3C6E-47DA-A9BE-FD1516C2F92D}" srcOrd="0" destOrd="0" presId="urn:microsoft.com/office/officeart/2005/8/layout/chevron1"/>
    <dgm:cxn modelId="{08C74F86-D46B-46CE-B6F7-901630DA2CB8}" type="presOf" srcId="{6B2708E2-EAAB-40B6-832F-28B7DCC7471B}" destId="{1214F5A0-3C6E-47DA-A9BE-FD1516C2F92D}" srcOrd="0" destOrd="7" presId="urn:microsoft.com/office/officeart/2005/8/layout/chevron1"/>
    <dgm:cxn modelId="{50A249CC-738E-4B9E-B646-6478700EF5F1}" type="presOf" srcId="{A6191DE7-9624-42CF-B312-AA9799D08B84}" destId="{0436903C-C781-4EDE-A600-C46AFE698008}" srcOrd="0" destOrd="0" presId="urn:microsoft.com/office/officeart/2005/8/layout/chevron1"/>
    <dgm:cxn modelId="{80DD1348-15A6-DD4F-9B60-270D1FDB6C46}" srcId="{A6191DE7-9624-42CF-B312-AA9799D08B84}" destId="{33C1607F-22B4-9E40-8829-C6881E1C9914}" srcOrd="0" destOrd="0" parTransId="{A96E7ABB-5158-A94D-B07C-1F6CC43347D5}" sibTransId="{627CBB50-FC87-6346-B13B-6563723DA399}"/>
    <dgm:cxn modelId="{A58DD2D3-E079-4739-8BCC-9DA4C26B05ED}" type="presOf" srcId="{AB50CC42-D30A-48B9-9E43-2E657999A94E}" destId="{1214F5A0-3C6E-47DA-A9BE-FD1516C2F92D}" srcOrd="0" destOrd="4" presId="urn:microsoft.com/office/officeart/2005/8/layout/chevron1"/>
    <dgm:cxn modelId="{33C0FC80-92CC-4A37-8222-2CB2FA9B4729}" srcId="{77217C6D-C69E-43A8-B42B-3664B0BDCF64}" destId="{7B573D69-C0D9-4770-875B-CD7D50E11AAF}" srcOrd="0" destOrd="0" parTransId="{F8CCC377-7C30-42D6-B214-8D3481064044}" sibTransId="{8FA8FF3E-ACF0-4631-8411-38CE6BBDED0C}"/>
    <dgm:cxn modelId="{8685570B-F86C-4778-9B56-D90374CD9FE9}" type="presOf" srcId="{5798C728-DE02-4DD1-A538-CD13BE224778}" destId="{68518005-DCB4-40A2-ADB4-3AF91A04BE1F}" srcOrd="0" destOrd="1" presId="urn:microsoft.com/office/officeart/2005/8/layout/chevron1"/>
    <dgm:cxn modelId="{D27F0B69-2885-4EFF-B873-E4CFBA28934E}" type="presOf" srcId="{60921F7C-3286-4786-BA59-71A826E53103}" destId="{1214F5A0-3C6E-47DA-A9BE-FD1516C2F92D}" srcOrd="0" destOrd="1" presId="urn:microsoft.com/office/officeart/2005/8/layout/chevron1"/>
    <dgm:cxn modelId="{084EDBDC-E137-42D9-9529-56BA0C161BF2}" type="presOf" srcId="{D192FEBB-DF40-4CCE-AE5B-0E2F85552007}" destId="{1214F5A0-3C6E-47DA-A9BE-FD1516C2F92D}" srcOrd="0" destOrd="2" presId="urn:microsoft.com/office/officeart/2005/8/layout/chevron1"/>
    <dgm:cxn modelId="{F26A715F-3828-4846-A934-8105E9C32DF9}" type="presOf" srcId="{84677A9F-E849-A54C-B254-289A2E8AC537}" destId="{68518005-DCB4-40A2-ADB4-3AF91A04BE1F}" srcOrd="0" destOrd="0" presId="urn:microsoft.com/office/officeart/2005/8/layout/chevron1"/>
    <dgm:cxn modelId="{9B37B3A9-2E3B-41D1-BEF3-197ACFD02672}" srcId="{A6191DE7-9624-42CF-B312-AA9799D08B84}" destId="{AB50CC42-D30A-48B9-9E43-2E657999A94E}" srcOrd="4" destOrd="0" parTransId="{C0479903-8BC8-4F75-9AE1-26C585EFA545}" sibTransId="{BBFB33CA-ADF9-4632-B19F-038A5120D6A5}"/>
    <dgm:cxn modelId="{A893AF9B-9727-46F5-B74A-A2A0803072F6}" srcId="{77217C6D-C69E-43A8-B42B-3664B0BDCF64}" destId="{A6191DE7-9624-42CF-B312-AA9799D08B84}" srcOrd="1" destOrd="0" parTransId="{8AE8D5FE-08D4-490C-AFCA-51B4559F4F19}" sibTransId="{DF28E658-FE76-4747-92DB-41681AF154FB}"/>
    <dgm:cxn modelId="{C098D7EC-63BD-443F-B4A6-0E9F36D45155}" type="presOf" srcId="{137686E4-9307-442B-945B-965D6D2BA4E8}" destId="{1214F5A0-3C6E-47DA-A9BE-FD1516C2F92D}" srcOrd="0" destOrd="5" presId="urn:microsoft.com/office/officeart/2005/8/layout/chevron1"/>
    <dgm:cxn modelId="{168382FE-1A58-4798-91F1-B1373BC565CC}" type="presOf" srcId="{A158275C-3952-4026-8D46-0D94136786A8}" destId="{68518005-DCB4-40A2-ADB4-3AF91A04BE1F}" srcOrd="0" destOrd="2" presId="urn:microsoft.com/office/officeart/2005/8/layout/chevron1"/>
    <dgm:cxn modelId="{1BA33059-8A78-44FF-939D-613B555361D6}" srcId="{A6191DE7-9624-42CF-B312-AA9799D08B84}" destId="{137686E4-9307-442B-945B-965D6D2BA4E8}" srcOrd="5" destOrd="0" parTransId="{C786EBFB-B62E-442E-ACE0-6ECED6A7FBDB}" sibTransId="{DE44DD10-522C-44C8-B04D-661714FDC672}"/>
    <dgm:cxn modelId="{2921F367-D43E-47AB-832B-230221D6C6D7}" type="presParOf" srcId="{CBDBBED4-6998-4823-8ACB-1B79432AF7F5}" destId="{F5292DEB-2C8B-4A20-86E4-293372B6CE28}" srcOrd="0" destOrd="0" presId="urn:microsoft.com/office/officeart/2005/8/layout/chevron1"/>
    <dgm:cxn modelId="{EFACCA6A-A102-4893-B47D-2C6551E82568}" type="presParOf" srcId="{F5292DEB-2C8B-4A20-86E4-293372B6CE28}" destId="{D13EA289-EA39-4710-B886-6CBF9224D913}" srcOrd="0" destOrd="0" presId="urn:microsoft.com/office/officeart/2005/8/layout/chevron1"/>
    <dgm:cxn modelId="{385FCD11-20E1-459C-8377-8C751C6B93EC}" type="presParOf" srcId="{F5292DEB-2C8B-4A20-86E4-293372B6CE28}" destId="{68518005-DCB4-40A2-ADB4-3AF91A04BE1F}" srcOrd="1" destOrd="0" presId="urn:microsoft.com/office/officeart/2005/8/layout/chevron1"/>
    <dgm:cxn modelId="{D9835FD1-7FAF-422F-9AC2-BB1D55374116}" type="presParOf" srcId="{CBDBBED4-6998-4823-8ACB-1B79432AF7F5}" destId="{B55E2577-01C0-471E-B72A-86FE68AA0BC3}" srcOrd="1" destOrd="0" presId="urn:microsoft.com/office/officeart/2005/8/layout/chevron1"/>
    <dgm:cxn modelId="{819F9EEC-6453-4D40-B7D5-4377477011E9}" type="presParOf" srcId="{CBDBBED4-6998-4823-8ACB-1B79432AF7F5}" destId="{F60D1116-9916-440D-9BB1-42FD7294AA4B}" srcOrd="2" destOrd="0" presId="urn:microsoft.com/office/officeart/2005/8/layout/chevron1"/>
    <dgm:cxn modelId="{E78543B8-A060-4BBB-AEED-DD91C5D267D1}" type="presParOf" srcId="{F60D1116-9916-440D-9BB1-42FD7294AA4B}" destId="{0436903C-C781-4EDE-A600-C46AFE698008}" srcOrd="0" destOrd="0" presId="urn:microsoft.com/office/officeart/2005/8/layout/chevron1"/>
    <dgm:cxn modelId="{E5FBC2CE-53E6-4B9B-96E8-1EBB039964E2}" type="presParOf" srcId="{F60D1116-9916-440D-9BB1-42FD7294AA4B}" destId="{1214F5A0-3C6E-47DA-A9BE-FD1516C2F92D}" srcOrd="1"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CA29DF-7C47-41B6-97DB-42A11A55B47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AAC2192-A2A5-4ED9-A7BE-1DA4371977FA}">
      <dgm:prSet custT="1"/>
      <dgm:spPr/>
      <dgm:t>
        <a:bodyPr/>
        <a:lstStyle/>
        <a:p>
          <a:r>
            <a:rPr lang="en-US" sz="1600" b="0" i="0" dirty="0" err="1">
              <a:latin typeface="Times New Roman" panose="02020603050405020304" pitchFamily="18" charset="0"/>
              <a:cs typeface="Times New Roman" panose="02020603050405020304" pitchFamily="18" charset="0"/>
            </a:rPr>
            <a:t>EMOTyDA</a:t>
          </a:r>
          <a:r>
            <a:rPr lang="en-US" sz="1600" b="0" i="0" dirty="0">
              <a:latin typeface="Times New Roman" panose="02020603050405020304" pitchFamily="18" charset="0"/>
              <a:cs typeface="Times New Roman" panose="02020603050405020304" pitchFamily="18" charset="0"/>
            </a:rPr>
            <a:t> comprises of 1341 dyadic and multi-party conversations resulting in a total of 19,365 utterances or annotated videos with emotion and DA tags.</a:t>
          </a:r>
          <a:endParaRPr lang="en-US" sz="1600" dirty="0">
            <a:latin typeface="Times New Roman" panose="02020603050405020304" pitchFamily="18" charset="0"/>
            <a:cs typeface="Times New Roman" panose="02020603050405020304" pitchFamily="18" charset="0"/>
          </a:endParaRPr>
        </a:p>
      </dgm:t>
    </dgm:pt>
    <dgm:pt modelId="{FB23E469-0CBF-4D8D-BAE3-DCE60CDF7AD0}" type="parTrans" cxnId="{E669E8D5-7AF9-4FC4-8864-24DB3777C2A4}">
      <dgm:prSet/>
      <dgm:spPr/>
      <dgm:t>
        <a:bodyPr/>
        <a:lstStyle/>
        <a:p>
          <a:endParaRPr lang="en-US"/>
        </a:p>
      </dgm:t>
    </dgm:pt>
    <dgm:pt modelId="{4194433E-1804-4004-98E4-D7BCA1162E0B}" type="sibTrans" cxnId="{E669E8D5-7AF9-4FC4-8864-24DB3777C2A4}">
      <dgm:prSet/>
      <dgm:spPr/>
      <dgm:t>
        <a:bodyPr/>
        <a:lstStyle/>
        <a:p>
          <a:endParaRPr lang="en-US"/>
        </a:p>
      </dgm:t>
    </dgm:pt>
    <dgm:pt modelId="{312DD368-A5DE-4D17-A6B8-94BB4BF9E12C}">
      <dgm:prSet custT="1"/>
      <dgm:spPr/>
      <dgm:t>
        <a:bodyPr/>
        <a:lstStyle/>
        <a:p>
          <a:r>
            <a:rPr lang="en-US" sz="1600" b="0" i="0" dirty="0">
              <a:latin typeface="Times New Roman" panose="02020603050405020304" pitchFamily="18" charset="0"/>
              <a:cs typeface="Times New Roman" panose="02020603050405020304" pitchFamily="18" charset="0"/>
            </a:rPr>
            <a:t>Each of the utterances contain three modalities: video, audio and text</a:t>
          </a:r>
          <a:r>
            <a:rPr lang="en-US" sz="1400" b="0" i="0" dirty="0">
              <a:latin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dgm:t>
    </dgm:pt>
    <dgm:pt modelId="{47E922B4-2DF3-4A5F-90CA-4F3BB5FBBC7F}" type="parTrans" cxnId="{99CF8617-A64A-4F25-A993-9770EEB8501C}">
      <dgm:prSet/>
      <dgm:spPr/>
      <dgm:t>
        <a:bodyPr/>
        <a:lstStyle/>
        <a:p>
          <a:endParaRPr lang="en-US"/>
        </a:p>
      </dgm:t>
    </dgm:pt>
    <dgm:pt modelId="{D7B52187-5703-48CB-8944-00FDA056FC2E}" type="sibTrans" cxnId="{99CF8617-A64A-4F25-A993-9770EEB8501C}">
      <dgm:prSet/>
      <dgm:spPr/>
      <dgm:t>
        <a:bodyPr/>
        <a:lstStyle/>
        <a:p>
          <a:endParaRPr lang="en-US"/>
        </a:p>
      </dgm:t>
    </dgm:pt>
    <dgm:pt modelId="{5B70BC9F-E1AA-48F0-A104-401686717481}" type="pres">
      <dgm:prSet presAssocID="{77CA29DF-7C47-41B6-97DB-42A11A55B474}" presName="Name0" presStyleCnt="0">
        <dgm:presLayoutVars>
          <dgm:chMax val="7"/>
          <dgm:chPref val="7"/>
          <dgm:dir/>
        </dgm:presLayoutVars>
      </dgm:prSet>
      <dgm:spPr/>
      <dgm:t>
        <a:bodyPr/>
        <a:lstStyle/>
        <a:p>
          <a:endParaRPr lang="en-US"/>
        </a:p>
      </dgm:t>
    </dgm:pt>
    <dgm:pt modelId="{541C280F-2D58-474F-8B27-AC8FBF45AAEB}" type="pres">
      <dgm:prSet presAssocID="{77CA29DF-7C47-41B6-97DB-42A11A55B474}" presName="Name1" presStyleCnt="0"/>
      <dgm:spPr/>
    </dgm:pt>
    <dgm:pt modelId="{A472C0DA-5C55-47BC-B957-5C06163B0385}" type="pres">
      <dgm:prSet presAssocID="{77CA29DF-7C47-41B6-97DB-42A11A55B474}" presName="cycle" presStyleCnt="0"/>
      <dgm:spPr/>
    </dgm:pt>
    <dgm:pt modelId="{78454813-849A-40AD-B159-17F2C76CBCCF}" type="pres">
      <dgm:prSet presAssocID="{77CA29DF-7C47-41B6-97DB-42A11A55B474}" presName="srcNode" presStyleLbl="node1" presStyleIdx="0" presStyleCnt="2"/>
      <dgm:spPr/>
    </dgm:pt>
    <dgm:pt modelId="{1FA4C3F6-64ED-4478-9D0B-12B280F546C2}" type="pres">
      <dgm:prSet presAssocID="{77CA29DF-7C47-41B6-97DB-42A11A55B474}" presName="conn" presStyleLbl="parChTrans1D2" presStyleIdx="0" presStyleCnt="1"/>
      <dgm:spPr/>
      <dgm:t>
        <a:bodyPr/>
        <a:lstStyle/>
        <a:p>
          <a:endParaRPr lang="en-US"/>
        </a:p>
      </dgm:t>
    </dgm:pt>
    <dgm:pt modelId="{20AEE727-8F3B-4DF8-B0C7-96D271CA6486}" type="pres">
      <dgm:prSet presAssocID="{77CA29DF-7C47-41B6-97DB-42A11A55B474}" presName="extraNode" presStyleLbl="node1" presStyleIdx="0" presStyleCnt="2"/>
      <dgm:spPr/>
    </dgm:pt>
    <dgm:pt modelId="{40E44CF0-4EAC-47C2-9909-EE98B71FE126}" type="pres">
      <dgm:prSet presAssocID="{77CA29DF-7C47-41B6-97DB-42A11A55B474}" presName="dstNode" presStyleLbl="node1" presStyleIdx="0" presStyleCnt="2"/>
      <dgm:spPr/>
    </dgm:pt>
    <dgm:pt modelId="{0F74A151-3D48-43CB-AA45-7457357DB799}" type="pres">
      <dgm:prSet presAssocID="{8AAC2192-A2A5-4ED9-A7BE-1DA4371977FA}" presName="text_1" presStyleLbl="node1" presStyleIdx="0" presStyleCnt="2" custScaleY="121559">
        <dgm:presLayoutVars>
          <dgm:bulletEnabled val="1"/>
        </dgm:presLayoutVars>
      </dgm:prSet>
      <dgm:spPr/>
      <dgm:t>
        <a:bodyPr/>
        <a:lstStyle/>
        <a:p>
          <a:endParaRPr lang="en-US"/>
        </a:p>
      </dgm:t>
    </dgm:pt>
    <dgm:pt modelId="{3164F2C0-6CB8-4DCF-8521-FAF7CF5E6F0E}" type="pres">
      <dgm:prSet presAssocID="{8AAC2192-A2A5-4ED9-A7BE-1DA4371977FA}" presName="accent_1" presStyleCnt="0"/>
      <dgm:spPr/>
    </dgm:pt>
    <dgm:pt modelId="{111072D0-78D4-4CF2-BD38-EB67F0A25D0A}" type="pres">
      <dgm:prSet presAssocID="{8AAC2192-A2A5-4ED9-A7BE-1DA4371977FA}" presName="accentRepeatNode" presStyleLbl="solidFgAcc1" presStyleIdx="0" presStyleCnt="2"/>
      <dgm:spPr/>
    </dgm:pt>
    <dgm:pt modelId="{C8880C25-C87B-4F39-B9F7-A34203EEAC78}" type="pres">
      <dgm:prSet presAssocID="{312DD368-A5DE-4D17-A6B8-94BB4BF9E12C}" presName="text_2" presStyleLbl="node1" presStyleIdx="1" presStyleCnt="2" custScaleY="93259">
        <dgm:presLayoutVars>
          <dgm:bulletEnabled val="1"/>
        </dgm:presLayoutVars>
      </dgm:prSet>
      <dgm:spPr/>
      <dgm:t>
        <a:bodyPr/>
        <a:lstStyle/>
        <a:p>
          <a:endParaRPr lang="en-US"/>
        </a:p>
      </dgm:t>
    </dgm:pt>
    <dgm:pt modelId="{2916E54D-027E-4267-B976-071D20903694}" type="pres">
      <dgm:prSet presAssocID="{312DD368-A5DE-4D17-A6B8-94BB4BF9E12C}" presName="accent_2" presStyleCnt="0"/>
      <dgm:spPr/>
    </dgm:pt>
    <dgm:pt modelId="{8FCDE0E2-DE1F-4D87-9551-6A4BB737CDAB}" type="pres">
      <dgm:prSet presAssocID="{312DD368-A5DE-4D17-A6B8-94BB4BF9E12C}" presName="accentRepeatNode" presStyleLbl="solidFgAcc1" presStyleIdx="1" presStyleCnt="2"/>
      <dgm:spPr/>
    </dgm:pt>
  </dgm:ptLst>
  <dgm:cxnLst>
    <dgm:cxn modelId="{5DA16926-51A3-4F05-BAF2-6835AF18A653}" type="presOf" srcId="{8AAC2192-A2A5-4ED9-A7BE-1DA4371977FA}" destId="{0F74A151-3D48-43CB-AA45-7457357DB799}" srcOrd="0" destOrd="0" presId="urn:microsoft.com/office/officeart/2008/layout/VerticalCurvedList"/>
    <dgm:cxn modelId="{E669E8D5-7AF9-4FC4-8864-24DB3777C2A4}" srcId="{77CA29DF-7C47-41B6-97DB-42A11A55B474}" destId="{8AAC2192-A2A5-4ED9-A7BE-1DA4371977FA}" srcOrd="0" destOrd="0" parTransId="{FB23E469-0CBF-4D8D-BAE3-DCE60CDF7AD0}" sibTransId="{4194433E-1804-4004-98E4-D7BCA1162E0B}"/>
    <dgm:cxn modelId="{99CF8617-A64A-4F25-A993-9770EEB8501C}" srcId="{77CA29DF-7C47-41B6-97DB-42A11A55B474}" destId="{312DD368-A5DE-4D17-A6B8-94BB4BF9E12C}" srcOrd="1" destOrd="0" parTransId="{47E922B4-2DF3-4A5F-90CA-4F3BB5FBBC7F}" sibTransId="{D7B52187-5703-48CB-8944-00FDA056FC2E}"/>
    <dgm:cxn modelId="{1175391F-1129-4683-92F7-BDD945C87F71}" type="presOf" srcId="{77CA29DF-7C47-41B6-97DB-42A11A55B474}" destId="{5B70BC9F-E1AA-48F0-A104-401686717481}" srcOrd="0" destOrd="0" presId="urn:microsoft.com/office/officeart/2008/layout/VerticalCurvedList"/>
    <dgm:cxn modelId="{85C22788-9C03-4521-AAE9-A2CAECC630C5}" type="presOf" srcId="{312DD368-A5DE-4D17-A6B8-94BB4BF9E12C}" destId="{C8880C25-C87B-4F39-B9F7-A34203EEAC78}" srcOrd="0" destOrd="0" presId="urn:microsoft.com/office/officeart/2008/layout/VerticalCurvedList"/>
    <dgm:cxn modelId="{A4813208-6BA4-43A4-85DC-F7518E86FECE}" type="presOf" srcId="{4194433E-1804-4004-98E4-D7BCA1162E0B}" destId="{1FA4C3F6-64ED-4478-9D0B-12B280F546C2}" srcOrd="0" destOrd="0" presId="urn:microsoft.com/office/officeart/2008/layout/VerticalCurvedList"/>
    <dgm:cxn modelId="{7CEF9283-FBB0-4FB0-BEBA-3047E8ABA756}" type="presParOf" srcId="{5B70BC9F-E1AA-48F0-A104-401686717481}" destId="{541C280F-2D58-474F-8B27-AC8FBF45AAEB}" srcOrd="0" destOrd="0" presId="urn:microsoft.com/office/officeart/2008/layout/VerticalCurvedList"/>
    <dgm:cxn modelId="{57E4F451-0C50-4F5E-BD70-74F9D31BB53D}" type="presParOf" srcId="{541C280F-2D58-474F-8B27-AC8FBF45AAEB}" destId="{A472C0DA-5C55-47BC-B957-5C06163B0385}" srcOrd="0" destOrd="0" presId="urn:microsoft.com/office/officeart/2008/layout/VerticalCurvedList"/>
    <dgm:cxn modelId="{709E287B-72BC-4F3B-8F62-12CB0C73DCB6}" type="presParOf" srcId="{A472C0DA-5C55-47BC-B957-5C06163B0385}" destId="{78454813-849A-40AD-B159-17F2C76CBCCF}" srcOrd="0" destOrd="0" presId="urn:microsoft.com/office/officeart/2008/layout/VerticalCurvedList"/>
    <dgm:cxn modelId="{F66215FE-2757-4B8F-A4DC-715954CD8E55}" type="presParOf" srcId="{A472C0DA-5C55-47BC-B957-5C06163B0385}" destId="{1FA4C3F6-64ED-4478-9D0B-12B280F546C2}" srcOrd="1" destOrd="0" presId="urn:microsoft.com/office/officeart/2008/layout/VerticalCurvedList"/>
    <dgm:cxn modelId="{EAE24147-6B1D-4B11-9353-018EE48A220D}" type="presParOf" srcId="{A472C0DA-5C55-47BC-B957-5C06163B0385}" destId="{20AEE727-8F3B-4DF8-B0C7-96D271CA6486}" srcOrd="2" destOrd="0" presId="urn:microsoft.com/office/officeart/2008/layout/VerticalCurvedList"/>
    <dgm:cxn modelId="{204A8681-1D97-4EAE-887A-C74CC0B85C71}" type="presParOf" srcId="{A472C0DA-5C55-47BC-B957-5C06163B0385}" destId="{40E44CF0-4EAC-47C2-9909-EE98B71FE126}" srcOrd="3" destOrd="0" presId="urn:microsoft.com/office/officeart/2008/layout/VerticalCurvedList"/>
    <dgm:cxn modelId="{DD9069E7-5999-4A6C-B9C0-84576A219248}" type="presParOf" srcId="{541C280F-2D58-474F-8B27-AC8FBF45AAEB}" destId="{0F74A151-3D48-43CB-AA45-7457357DB799}" srcOrd="1" destOrd="0" presId="urn:microsoft.com/office/officeart/2008/layout/VerticalCurvedList"/>
    <dgm:cxn modelId="{4D9428A8-AB2B-481A-9E16-81497C1CAD10}" type="presParOf" srcId="{541C280F-2D58-474F-8B27-AC8FBF45AAEB}" destId="{3164F2C0-6CB8-4DCF-8521-FAF7CF5E6F0E}" srcOrd="2" destOrd="0" presId="urn:microsoft.com/office/officeart/2008/layout/VerticalCurvedList"/>
    <dgm:cxn modelId="{16DCF18D-D871-4F90-B520-D0B52FD690B9}" type="presParOf" srcId="{3164F2C0-6CB8-4DCF-8521-FAF7CF5E6F0E}" destId="{111072D0-78D4-4CF2-BD38-EB67F0A25D0A}" srcOrd="0" destOrd="0" presId="urn:microsoft.com/office/officeart/2008/layout/VerticalCurvedList"/>
    <dgm:cxn modelId="{4051326D-754C-42E9-96B4-5D3A9DFCA332}" type="presParOf" srcId="{541C280F-2D58-474F-8B27-AC8FBF45AAEB}" destId="{C8880C25-C87B-4F39-B9F7-A34203EEAC78}" srcOrd="3" destOrd="0" presId="urn:microsoft.com/office/officeart/2008/layout/VerticalCurvedList"/>
    <dgm:cxn modelId="{A91693E2-9F22-414E-A133-E51D98882C00}" type="presParOf" srcId="{541C280F-2D58-474F-8B27-AC8FBF45AAEB}" destId="{2916E54D-027E-4267-B976-071D20903694}" srcOrd="4" destOrd="0" presId="urn:microsoft.com/office/officeart/2008/layout/VerticalCurvedList"/>
    <dgm:cxn modelId="{F827B6D2-8525-4688-A92D-21466FE818D8}" type="presParOf" srcId="{2916E54D-027E-4267-B976-071D20903694}" destId="{8FCDE0E2-DE1F-4D87-9551-6A4BB737CDA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C3392A9-172C-46BA-88B7-7670B880C5A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4464BCA-E10D-411A-8E0D-29EC09194BFF}">
      <dgm:prSet custT="1"/>
      <dgm:spPr/>
      <dgm:t>
        <a:bodyPr/>
        <a:lstStyle/>
        <a:p>
          <a:pPr algn="just"/>
          <a:r>
            <a:rPr lang="en-US" sz="1800" b="1" i="0" dirty="0">
              <a:solidFill>
                <a:schemeClr val="bg2"/>
              </a:solidFill>
              <a:latin typeface="Times New Roman" panose="02020603050405020304" pitchFamily="18" charset="0"/>
              <a:cs typeface="Times New Roman" panose="02020603050405020304" pitchFamily="18" charset="0"/>
            </a:rPr>
            <a:t>Role of Emotion</a:t>
          </a:r>
          <a:r>
            <a:rPr lang="en-US" sz="1800" b="0" i="0" dirty="0">
              <a:solidFill>
                <a:schemeClr val="bg2"/>
              </a:solidFill>
              <a:latin typeface="Times New Roman" panose="02020603050405020304" pitchFamily="18" charset="0"/>
              <a:cs typeface="Times New Roman" panose="02020603050405020304" pitchFamily="18" charset="0"/>
            </a:rPr>
            <a:t> :</a:t>
          </a:r>
        </a:p>
        <a:p>
          <a:pPr algn="just"/>
          <a:r>
            <a:rPr lang="en-US" sz="1800" b="0" i="0" dirty="0">
              <a:latin typeface="Times New Roman" panose="02020603050405020304" pitchFamily="18" charset="0"/>
              <a:cs typeface="Times New Roman" panose="02020603050405020304" pitchFamily="18" charset="0"/>
            </a:rPr>
            <a:t>These examples illustrate the importance of having emotional information while deciding the DA of an utterance</a:t>
          </a:r>
          <a:endParaRPr lang="en-US" sz="1800" dirty="0">
            <a:latin typeface="Times New Roman" panose="02020603050405020304" pitchFamily="18" charset="0"/>
            <a:cs typeface="Times New Roman" panose="02020603050405020304" pitchFamily="18" charset="0"/>
          </a:endParaRPr>
        </a:p>
      </dgm:t>
    </dgm:pt>
    <dgm:pt modelId="{9A0D9D75-C7D8-4B57-9F05-A965E42574F6}" type="parTrans" cxnId="{BDCB709A-93F1-4E0D-98DF-6F6CAF663510}">
      <dgm:prSet/>
      <dgm:spPr/>
      <dgm:t>
        <a:bodyPr/>
        <a:lstStyle/>
        <a:p>
          <a:endParaRPr lang="en-US"/>
        </a:p>
      </dgm:t>
    </dgm:pt>
    <dgm:pt modelId="{4430E7B6-CD33-4756-9927-27BEBD2F9C92}" type="sibTrans" cxnId="{BDCB709A-93F1-4E0D-98DF-6F6CAF663510}">
      <dgm:prSet/>
      <dgm:spPr/>
      <dgm:t>
        <a:bodyPr/>
        <a:lstStyle/>
        <a:p>
          <a:endParaRPr lang="en-US"/>
        </a:p>
      </dgm:t>
    </dgm:pt>
    <dgm:pt modelId="{C9E54B72-2A66-4E84-90FC-0549C85E5C35}">
      <dgm:prSet custT="1"/>
      <dgm:spPr/>
      <dgm:t>
        <a:bodyPr/>
        <a:lstStyle/>
        <a:p>
          <a:pPr algn="just"/>
          <a:r>
            <a:rPr lang="en-US" sz="1800" b="0" i="0" dirty="0">
              <a:latin typeface="Times New Roman" panose="02020603050405020304" pitchFamily="18" charset="0"/>
              <a:cs typeface="Times New Roman" panose="02020603050405020304" pitchFamily="18" charset="0"/>
            </a:rPr>
            <a:t>The presence of emotion in the dataset caters the models with the ability to use additional information while reasoning about DA</a:t>
          </a:r>
          <a:endParaRPr lang="en-US" sz="1800" dirty="0">
            <a:latin typeface="Times New Roman" panose="02020603050405020304" pitchFamily="18" charset="0"/>
            <a:cs typeface="Times New Roman" panose="02020603050405020304" pitchFamily="18" charset="0"/>
          </a:endParaRPr>
        </a:p>
      </dgm:t>
    </dgm:pt>
    <dgm:pt modelId="{B05ED59E-99E4-4045-B553-ACECBF04FFF8}" type="parTrans" cxnId="{3E06B0D0-F840-42DA-BB46-88087BD0DFF8}">
      <dgm:prSet/>
      <dgm:spPr/>
      <dgm:t>
        <a:bodyPr/>
        <a:lstStyle/>
        <a:p>
          <a:endParaRPr lang="en-US"/>
        </a:p>
      </dgm:t>
    </dgm:pt>
    <dgm:pt modelId="{3CD0F118-5F68-4E5A-8C1C-98A4E251F842}" type="sibTrans" cxnId="{3E06B0D0-F840-42DA-BB46-88087BD0DFF8}">
      <dgm:prSet/>
      <dgm:spPr/>
      <dgm:t>
        <a:bodyPr/>
        <a:lstStyle/>
        <a:p>
          <a:endParaRPr lang="en-US"/>
        </a:p>
      </dgm:t>
    </dgm:pt>
    <dgm:pt modelId="{8B9EBB88-B42A-46C0-81A0-E9838CDEBC51}" type="pres">
      <dgm:prSet presAssocID="{7C3392A9-172C-46BA-88B7-7670B880C5AA}" presName="diagram" presStyleCnt="0">
        <dgm:presLayoutVars>
          <dgm:chPref val="1"/>
          <dgm:dir/>
          <dgm:animOne val="branch"/>
          <dgm:animLvl val="lvl"/>
          <dgm:resizeHandles/>
        </dgm:presLayoutVars>
      </dgm:prSet>
      <dgm:spPr/>
      <dgm:t>
        <a:bodyPr/>
        <a:lstStyle/>
        <a:p>
          <a:endParaRPr lang="en-US"/>
        </a:p>
      </dgm:t>
    </dgm:pt>
    <dgm:pt modelId="{9D881098-C42C-4B63-B221-FC8EFE6A0F85}" type="pres">
      <dgm:prSet presAssocID="{B4464BCA-E10D-411A-8E0D-29EC09194BFF}" presName="root" presStyleCnt="0"/>
      <dgm:spPr/>
    </dgm:pt>
    <dgm:pt modelId="{1DCE8EFC-96FA-4FC6-B52B-442B2181F8FD}" type="pres">
      <dgm:prSet presAssocID="{B4464BCA-E10D-411A-8E0D-29EC09194BFF}" presName="rootComposite" presStyleCnt="0"/>
      <dgm:spPr/>
    </dgm:pt>
    <dgm:pt modelId="{5721DD71-B482-4046-8803-D4DCE84FFFE4}" type="pres">
      <dgm:prSet presAssocID="{B4464BCA-E10D-411A-8E0D-29EC09194BFF}" presName="rootText" presStyleLbl="node1" presStyleIdx="0" presStyleCnt="1" custScaleX="57585" custScaleY="61596" custLinFactNeighborX="-14363" custLinFactNeighborY="-21552"/>
      <dgm:spPr/>
      <dgm:t>
        <a:bodyPr/>
        <a:lstStyle/>
        <a:p>
          <a:endParaRPr lang="en-US"/>
        </a:p>
      </dgm:t>
    </dgm:pt>
    <dgm:pt modelId="{FD33E11A-3395-4CFC-A4DC-BC5550A7871C}" type="pres">
      <dgm:prSet presAssocID="{B4464BCA-E10D-411A-8E0D-29EC09194BFF}" presName="rootConnector" presStyleLbl="node1" presStyleIdx="0" presStyleCnt="1"/>
      <dgm:spPr/>
      <dgm:t>
        <a:bodyPr/>
        <a:lstStyle/>
        <a:p>
          <a:endParaRPr lang="en-US"/>
        </a:p>
      </dgm:t>
    </dgm:pt>
    <dgm:pt modelId="{36549FDC-E677-4DF9-961A-7F0DD6D20CD6}" type="pres">
      <dgm:prSet presAssocID="{B4464BCA-E10D-411A-8E0D-29EC09194BFF}" presName="childShape" presStyleCnt="0"/>
      <dgm:spPr/>
    </dgm:pt>
    <dgm:pt modelId="{BCCF89A0-EF17-47D2-B34F-9B91A74A6581}" type="pres">
      <dgm:prSet presAssocID="{B05ED59E-99E4-4045-B553-ACECBF04FFF8}" presName="Name13" presStyleLbl="parChTrans1D2" presStyleIdx="0" presStyleCnt="1"/>
      <dgm:spPr/>
      <dgm:t>
        <a:bodyPr/>
        <a:lstStyle/>
        <a:p>
          <a:endParaRPr lang="en-US"/>
        </a:p>
      </dgm:t>
    </dgm:pt>
    <dgm:pt modelId="{EF8FDCCA-453B-4255-B137-7E741D58A8F2}" type="pres">
      <dgm:prSet presAssocID="{C9E54B72-2A66-4E84-90FC-0549C85E5C35}" presName="childText" presStyleLbl="bgAcc1" presStyleIdx="0" presStyleCnt="1" custScaleX="72179" custScaleY="66869" custLinFactNeighborX="-2180" custLinFactNeighborY="-21475">
        <dgm:presLayoutVars>
          <dgm:bulletEnabled val="1"/>
        </dgm:presLayoutVars>
      </dgm:prSet>
      <dgm:spPr/>
      <dgm:t>
        <a:bodyPr/>
        <a:lstStyle/>
        <a:p>
          <a:endParaRPr lang="en-US"/>
        </a:p>
      </dgm:t>
    </dgm:pt>
  </dgm:ptLst>
  <dgm:cxnLst>
    <dgm:cxn modelId="{BDCB709A-93F1-4E0D-98DF-6F6CAF663510}" srcId="{7C3392A9-172C-46BA-88B7-7670B880C5AA}" destId="{B4464BCA-E10D-411A-8E0D-29EC09194BFF}" srcOrd="0" destOrd="0" parTransId="{9A0D9D75-C7D8-4B57-9F05-A965E42574F6}" sibTransId="{4430E7B6-CD33-4756-9927-27BEBD2F9C92}"/>
    <dgm:cxn modelId="{FE0E92A1-2878-40E8-86DB-C8BBEEA49BD2}" type="presOf" srcId="{B4464BCA-E10D-411A-8E0D-29EC09194BFF}" destId="{FD33E11A-3395-4CFC-A4DC-BC5550A7871C}" srcOrd="1" destOrd="0" presId="urn:microsoft.com/office/officeart/2005/8/layout/hierarchy3"/>
    <dgm:cxn modelId="{AAA83A68-52EE-4866-BDCA-898B73325923}" type="presOf" srcId="{C9E54B72-2A66-4E84-90FC-0549C85E5C35}" destId="{EF8FDCCA-453B-4255-B137-7E741D58A8F2}" srcOrd="0" destOrd="0" presId="urn:microsoft.com/office/officeart/2005/8/layout/hierarchy3"/>
    <dgm:cxn modelId="{89419488-199B-49FA-99AD-BF036BDFF081}" type="presOf" srcId="{B4464BCA-E10D-411A-8E0D-29EC09194BFF}" destId="{5721DD71-B482-4046-8803-D4DCE84FFFE4}" srcOrd="0" destOrd="0" presId="urn:microsoft.com/office/officeart/2005/8/layout/hierarchy3"/>
    <dgm:cxn modelId="{3E06B0D0-F840-42DA-BB46-88087BD0DFF8}" srcId="{B4464BCA-E10D-411A-8E0D-29EC09194BFF}" destId="{C9E54B72-2A66-4E84-90FC-0549C85E5C35}" srcOrd="0" destOrd="0" parTransId="{B05ED59E-99E4-4045-B553-ACECBF04FFF8}" sibTransId="{3CD0F118-5F68-4E5A-8C1C-98A4E251F842}"/>
    <dgm:cxn modelId="{B481F39F-B6FB-49E2-8309-FCB6DDB2F280}" type="presOf" srcId="{B05ED59E-99E4-4045-B553-ACECBF04FFF8}" destId="{BCCF89A0-EF17-47D2-B34F-9B91A74A6581}" srcOrd="0" destOrd="0" presId="urn:microsoft.com/office/officeart/2005/8/layout/hierarchy3"/>
    <dgm:cxn modelId="{773642FD-77F9-4F89-A1DB-4154937F4170}" type="presOf" srcId="{7C3392A9-172C-46BA-88B7-7670B880C5AA}" destId="{8B9EBB88-B42A-46C0-81A0-E9838CDEBC51}" srcOrd="0" destOrd="0" presId="urn:microsoft.com/office/officeart/2005/8/layout/hierarchy3"/>
    <dgm:cxn modelId="{8B534812-3D2B-462B-B6F3-FA2155A23CE6}" type="presParOf" srcId="{8B9EBB88-B42A-46C0-81A0-E9838CDEBC51}" destId="{9D881098-C42C-4B63-B221-FC8EFE6A0F85}" srcOrd="0" destOrd="0" presId="urn:microsoft.com/office/officeart/2005/8/layout/hierarchy3"/>
    <dgm:cxn modelId="{532A5C51-D44C-4D4B-8464-BCD4EAAF5039}" type="presParOf" srcId="{9D881098-C42C-4B63-B221-FC8EFE6A0F85}" destId="{1DCE8EFC-96FA-4FC6-B52B-442B2181F8FD}" srcOrd="0" destOrd="0" presId="urn:microsoft.com/office/officeart/2005/8/layout/hierarchy3"/>
    <dgm:cxn modelId="{612533CC-91D5-41E9-A31D-88518270BB7B}" type="presParOf" srcId="{1DCE8EFC-96FA-4FC6-B52B-442B2181F8FD}" destId="{5721DD71-B482-4046-8803-D4DCE84FFFE4}" srcOrd="0" destOrd="0" presId="urn:microsoft.com/office/officeart/2005/8/layout/hierarchy3"/>
    <dgm:cxn modelId="{C460FB6B-7841-474B-B6D3-9AED611FEA5F}" type="presParOf" srcId="{1DCE8EFC-96FA-4FC6-B52B-442B2181F8FD}" destId="{FD33E11A-3395-4CFC-A4DC-BC5550A7871C}" srcOrd="1" destOrd="0" presId="urn:microsoft.com/office/officeart/2005/8/layout/hierarchy3"/>
    <dgm:cxn modelId="{EDE7497B-98C7-4327-9B17-017641F1168E}" type="presParOf" srcId="{9D881098-C42C-4B63-B221-FC8EFE6A0F85}" destId="{36549FDC-E677-4DF9-961A-7F0DD6D20CD6}" srcOrd="1" destOrd="0" presId="urn:microsoft.com/office/officeart/2005/8/layout/hierarchy3"/>
    <dgm:cxn modelId="{CE0C3801-B1F1-4379-829A-16E17B75F186}" type="presParOf" srcId="{36549FDC-E677-4DF9-961A-7F0DD6D20CD6}" destId="{BCCF89A0-EF17-47D2-B34F-9B91A74A6581}" srcOrd="0" destOrd="0" presId="urn:microsoft.com/office/officeart/2005/8/layout/hierarchy3"/>
    <dgm:cxn modelId="{44E7A5B9-6BB1-4684-8FD0-389F98D1AA19}" type="presParOf" srcId="{36549FDC-E677-4DF9-961A-7F0DD6D20CD6}" destId="{EF8FDCCA-453B-4255-B137-7E741D58A8F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C3392A9-172C-46BA-88B7-7670B880C5AA}"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B4464BCA-E10D-411A-8E0D-29EC09194BFF}">
      <dgm:prSet custT="1"/>
      <dgm:spPr/>
      <dgm:t>
        <a:bodyPr/>
        <a:lstStyle/>
        <a:p>
          <a:pPr algn="just"/>
          <a:r>
            <a:rPr lang="en-US" sz="1800" b="1" dirty="0">
              <a:solidFill>
                <a:schemeClr val="bg2"/>
              </a:solidFill>
              <a:latin typeface="Times New Roman" panose="02020603050405020304" pitchFamily="18" charset="0"/>
              <a:ea typeface="Times New Roman"/>
              <a:cs typeface="Times New Roman" panose="02020603050405020304" pitchFamily="18" charset="0"/>
              <a:sym typeface="Times New Roman"/>
            </a:rPr>
            <a:t>Role of Multi-modality</a:t>
          </a:r>
          <a:r>
            <a:rPr lang="en-US" sz="1800" dirty="0">
              <a:solidFill>
                <a:schemeClr val="bg2"/>
              </a:solidFill>
              <a:latin typeface="Times New Roman" panose="02020603050405020304" pitchFamily="18" charset="0"/>
              <a:ea typeface="Times New Roman"/>
              <a:cs typeface="Times New Roman" panose="02020603050405020304" pitchFamily="18" charset="0"/>
              <a:sym typeface="Times New Roman"/>
            </a:rPr>
            <a:t> : </a:t>
          </a:r>
        </a:p>
        <a:p>
          <a:pPr algn="just"/>
          <a:r>
            <a:rPr lang="en-US" sz="1800" dirty="0">
              <a:solidFill>
                <a:schemeClr val="bg1"/>
              </a:solidFill>
              <a:latin typeface="Times New Roman" panose="02020603050405020304" pitchFamily="18" charset="0"/>
              <a:ea typeface="Times New Roman"/>
              <a:cs typeface="Times New Roman" panose="02020603050405020304" pitchFamily="18" charset="0"/>
              <a:sym typeface="Times New Roman"/>
            </a:rPr>
            <a:t>In both the examples, there exists inconsistency between modalities, which acts as a strong indicator that multi-modal information is also important in providing additional cues for identifying DAs</a:t>
          </a:r>
          <a:endParaRPr lang="en-US" sz="1800" dirty="0">
            <a:solidFill>
              <a:schemeClr val="bg1"/>
            </a:solidFill>
            <a:latin typeface="Times New Roman" panose="02020603050405020304" pitchFamily="18" charset="0"/>
            <a:cs typeface="Times New Roman" panose="02020603050405020304" pitchFamily="18" charset="0"/>
          </a:endParaRPr>
        </a:p>
      </dgm:t>
    </dgm:pt>
    <dgm:pt modelId="{9A0D9D75-C7D8-4B57-9F05-A965E42574F6}" type="parTrans" cxnId="{BDCB709A-93F1-4E0D-98DF-6F6CAF663510}">
      <dgm:prSet/>
      <dgm:spPr/>
      <dgm:t>
        <a:bodyPr/>
        <a:lstStyle/>
        <a:p>
          <a:endParaRPr lang="en-US"/>
        </a:p>
      </dgm:t>
    </dgm:pt>
    <dgm:pt modelId="{4430E7B6-CD33-4756-9927-27BEBD2F9C92}" type="sibTrans" cxnId="{BDCB709A-93F1-4E0D-98DF-6F6CAF663510}">
      <dgm:prSet/>
      <dgm:spPr/>
      <dgm:t>
        <a:bodyPr/>
        <a:lstStyle/>
        <a:p>
          <a:endParaRPr lang="en-US"/>
        </a:p>
      </dgm:t>
    </dgm:pt>
    <dgm:pt modelId="{C9E54B72-2A66-4E84-90FC-0549C85E5C35}">
      <dgm:prSet custT="1"/>
      <dgm:spPr/>
      <dgm:t>
        <a:bodyPr/>
        <a:lstStyle/>
        <a:p>
          <a:pPr algn="just"/>
          <a:r>
            <a:rPr lang="en-US" sz="1600" dirty="0">
              <a:solidFill>
                <a:schemeClr val="dk1"/>
              </a:solidFill>
              <a:latin typeface="Times New Roman" panose="02020603050405020304" pitchFamily="18" charset="0"/>
              <a:ea typeface="Times New Roman"/>
              <a:cs typeface="Times New Roman" panose="02020603050405020304" pitchFamily="18" charset="0"/>
              <a:sym typeface="Times New Roman"/>
            </a:rPr>
            <a:t>The availability of complementary information across multiple modalities improves the model’s ability to learn discriminatory patterns that are responsible for this complex process</a:t>
          </a:r>
          <a:endParaRPr lang="en-US" sz="1600" dirty="0">
            <a:latin typeface="Times New Roman" panose="02020603050405020304" pitchFamily="18" charset="0"/>
            <a:cs typeface="Times New Roman" panose="02020603050405020304" pitchFamily="18" charset="0"/>
          </a:endParaRPr>
        </a:p>
      </dgm:t>
    </dgm:pt>
    <dgm:pt modelId="{B05ED59E-99E4-4045-B553-ACECBF04FFF8}" type="parTrans" cxnId="{3E06B0D0-F840-42DA-BB46-88087BD0DFF8}">
      <dgm:prSet/>
      <dgm:spPr/>
      <dgm:t>
        <a:bodyPr/>
        <a:lstStyle/>
        <a:p>
          <a:endParaRPr lang="en-US"/>
        </a:p>
      </dgm:t>
    </dgm:pt>
    <dgm:pt modelId="{3CD0F118-5F68-4E5A-8C1C-98A4E251F842}" type="sibTrans" cxnId="{3E06B0D0-F840-42DA-BB46-88087BD0DFF8}">
      <dgm:prSet/>
      <dgm:spPr/>
      <dgm:t>
        <a:bodyPr/>
        <a:lstStyle/>
        <a:p>
          <a:endParaRPr lang="en-US"/>
        </a:p>
      </dgm:t>
    </dgm:pt>
    <dgm:pt modelId="{8B9EBB88-B42A-46C0-81A0-E9838CDEBC51}" type="pres">
      <dgm:prSet presAssocID="{7C3392A9-172C-46BA-88B7-7670B880C5AA}" presName="diagram" presStyleCnt="0">
        <dgm:presLayoutVars>
          <dgm:chPref val="1"/>
          <dgm:dir/>
          <dgm:animOne val="branch"/>
          <dgm:animLvl val="lvl"/>
          <dgm:resizeHandles/>
        </dgm:presLayoutVars>
      </dgm:prSet>
      <dgm:spPr/>
      <dgm:t>
        <a:bodyPr/>
        <a:lstStyle/>
        <a:p>
          <a:endParaRPr lang="en-US"/>
        </a:p>
      </dgm:t>
    </dgm:pt>
    <dgm:pt modelId="{9D881098-C42C-4B63-B221-FC8EFE6A0F85}" type="pres">
      <dgm:prSet presAssocID="{B4464BCA-E10D-411A-8E0D-29EC09194BFF}" presName="root" presStyleCnt="0"/>
      <dgm:spPr/>
    </dgm:pt>
    <dgm:pt modelId="{1DCE8EFC-96FA-4FC6-B52B-442B2181F8FD}" type="pres">
      <dgm:prSet presAssocID="{B4464BCA-E10D-411A-8E0D-29EC09194BFF}" presName="rootComposite" presStyleCnt="0"/>
      <dgm:spPr/>
    </dgm:pt>
    <dgm:pt modelId="{5721DD71-B482-4046-8803-D4DCE84FFFE4}" type="pres">
      <dgm:prSet presAssocID="{B4464BCA-E10D-411A-8E0D-29EC09194BFF}" presName="rootText" presStyleLbl="node1" presStyleIdx="0" presStyleCnt="1" custScaleX="81852" custScaleY="76662" custLinFactNeighborX="-14363" custLinFactNeighborY="-21552"/>
      <dgm:spPr/>
      <dgm:t>
        <a:bodyPr/>
        <a:lstStyle/>
        <a:p>
          <a:endParaRPr lang="en-US"/>
        </a:p>
      </dgm:t>
    </dgm:pt>
    <dgm:pt modelId="{FD33E11A-3395-4CFC-A4DC-BC5550A7871C}" type="pres">
      <dgm:prSet presAssocID="{B4464BCA-E10D-411A-8E0D-29EC09194BFF}" presName="rootConnector" presStyleLbl="node1" presStyleIdx="0" presStyleCnt="1"/>
      <dgm:spPr/>
      <dgm:t>
        <a:bodyPr/>
        <a:lstStyle/>
        <a:p>
          <a:endParaRPr lang="en-US"/>
        </a:p>
      </dgm:t>
    </dgm:pt>
    <dgm:pt modelId="{36549FDC-E677-4DF9-961A-7F0DD6D20CD6}" type="pres">
      <dgm:prSet presAssocID="{B4464BCA-E10D-411A-8E0D-29EC09194BFF}" presName="childShape" presStyleCnt="0"/>
      <dgm:spPr/>
    </dgm:pt>
    <dgm:pt modelId="{BCCF89A0-EF17-47D2-B34F-9B91A74A6581}" type="pres">
      <dgm:prSet presAssocID="{B05ED59E-99E4-4045-B553-ACECBF04FFF8}" presName="Name13" presStyleLbl="parChTrans1D2" presStyleIdx="0" presStyleCnt="1"/>
      <dgm:spPr/>
      <dgm:t>
        <a:bodyPr/>
        <a:lstStyle/>
        <a:p>
          <a:endParaRPr lang="en-US"/>
        </a:p>
      </dgm:t>
    </dgm:pt>
    <dgm:pt modelId="{EF8FDCCA-453B-4255-B137-7E741D58A8F2}" type="pres">
      <dgm:prSet presAssocID="{C9E54B72-2A66-4E84-90FC-0549C85E5C35}" presName="childText" presStyleLbl="bgAcc1" presStyleIdx="0" presStyleCnt="1" custScaleX="72179" custScaleY="66869" custLinFactNeighborX="-2180" custLinFactNeighborY="-21475">
        <dgm:presLayoutVars>
          <dgm:bulletEnabled val="1"/>
        </dgm:presLayoutVars>
      </dgm:prSet>
      <dgm:spPr/>
      <dgm:t>
        <a:bodyPr/>
        <a:lstStyle/>
        <a:p>
          <a:endParaRPr lang="en-US"/>
        </a:p>
      </dgm:t>
    </dgm:pt>
  </dgm:ptLst>
  <dgm:cxnLst>
    <dgm:cxn modelId="{BDCB709A-93F1-4E0D-98DF-6F6CAF663510}" srcId="{7C3392A9-172C-46BA-88B7-7670B880C5AA}" destId="{B4464BCA-E10D-411A-8E0D-29EC09194BFF}" srcOrd="0" destOrd="0" parTransId="{9A0D9D75-C7D8-4B57-9F05-A965E42574F6}" sibTransId="{4430E7B6-CD33-4756-9927-27BEBD2F9C92}"/>
    <dgm:cxn modelId="{FE0E92A1-2878-40E8-86DB-C8BBEEA49BD2}" type="presOf" srcId="{B4464BCA-E10D-411A-8E0D-29EC09194BFF}" destId="{FD33E11A-3395-4CFC-A4DC-BC5550A7871C}" srcOrd="1" destOrd="0" presId="urn:microsoft.com/office/officeart/2005/8/layout/hierarchy3"/>
    <dgm:cxn modelId="{AAA83A68-52EE-4866-BDCA-898B73325923}" type="presOf" srcId="{C9E54B72-2A66-4E84-90FC-0549C85E5C35}" destId="{EF8FDCCA-453B-4255-B137-7E741D58A8F2}" srcOrd="0" destOrd="0" presId="urn:microsoft.com/office/officeart/2005/8/layout/hierarchy3"/>
    <dgm:cxn modelId="{89419488-199B-49FA-99AD-BF036BDFF081}" type="presOf" srcId="{B4464BCA-E10D-411A-8E0D-29EC09194BFF}" destId="{5721DD71-B482-4046-8803-D4DCE84FFFE4}" srcOrd="0" destOrd="0" presId="urn:microsoft.com/office/officeart/2005/8/layout/hierarchy3"/>
    <dgm:cxn modelId="{3E06B0D0-F840-42DA-BB46-88087BD0DFF8}" srcId="{B4464BCA-E10D-411A-8E0D-29EC09194BFF}" destId="{C9E54B72-2A66-4E84-90FC-0549C85E5C35}" srcOrd="0" destOrd="0" parTransId="{B05ED59E-99E4-4045-B553-ACECBF04FFF8}" sibTransId="{3CD0F118-5F68-4E5A-8C1C-98A4E251F842}"/>
    <dgm:cxn modelId="{B481F39F-B6FB-49E2-8309-FCB6DDB2F280}" type="presOf" srcId="{B05ED59E-99E4-4045-B553-ACECBF04FFF8}" destId="{BCCF89A0-EF17-47D2-B34F-9B91A74A6581}" srcOrd="0" destOrd="0" presId="urn:microsoft.com/office/officeart/2005/8/layout/hierarchy3"/>
    <dgm:cxn modelId="{773642FD-77F9-4F89-A1DB-4154937F4170}" type="presOf" srcId="{7C3392A9-172C-46BA-88B7-7670B880C5AA}" destId="{8B9EBB88-B42A-46C0-81A0-E9838CDEBC51}" srcOrd="0" destOrd="0" presId="urn:microsoft.com/office/officeart/2005/8/layout/hierarchy3"/>
    <dgm:cxn modelId="{8B534812-3D2B-462B-B6F3-FA2155A23CE6}" type="presParOf" srcId="{8B9EBB88-B42A-46C0-81A0-E9838CDEBC51}" destId="{9D881098-C42C-4B63-B221-FC8EFE6A0F85}" srcOrd="0" destOrd="0" presId="urn:microsoft.com/office/officeart/2005/8/layout/hierarchy3"/>
    <dgm:cxn modelId="{532A5C51-D44C-4D4B-8464-BCD4EAAF5039}" type="presParOf" srcId="{9D881098-C42C-4B63-B221-FC8EFE6A0F85}" destId="{1DCE8EFC-96FA-4FC6-B52B-442B2181F8FD}" srcOrd="0" destOrd="0" presId="urn:microsoft.com/office/officeart/2005/8/layout/hierarchy3"/>
    <dgm:cxn modelId="{612533CC-91D5-41E9-A31D-88518270BB7B}" type="presParOf" srcId="{1DCE8EFC-96FA-4FC6-B52B-442B2181F8FD}" destId="{5721DD71-B482-4046-8803-D4DCE84FFFE4}" srcOrd="0" destOrd="0" presId="urn:microsoft.com/office/officeart/2005/8/layout/hierarchy3"/>
    <dgm:cxn modelId="{C460FB6B-7841-474B-B6D3-9AED611FEA5F}" type="presParOf" srcId="{1DCE8EFC-96FA-4FC6-B52B-442B2181F8FD}" destId="{FD33E11A-3395-4CFC-A4DC-BC5550A7871C}" srcOrd="1" destOrd="0" presId="urn:microsoft.com/office/officeart/2005/8/layout/hierarchy3"/>
    <dgm:cxn modelId="{EDE7497B-98C7-4327-9B17-017641F1168E}" type="presParOf" srcId="{9D881098-C42C-4B63-B221-FC8EFE6A0F85}" destId="{36549FDC-E677-4DF9-961A-7F0DD6D20CD6}" srcOrd="1" destOrd="0" presId="urn:microsoft.com/office/officeart/2005/8/layout/hierarchy3"/>
    <dgm:cxn modelId="{CE0C3801-B1F1-4379-829A-16E17B75F186}" type="presParOf" srcId="{36549FDC-E677-4DF9-961A-7F0DD6D20CD6}" destId="{BCCF89A0-EF17-47D2-B34F-9B91A74A6581}" srcOrd="0" destOrd="0" presId="urn:microsoft.com/office/officeart/2005/8/layout/hierarchy3"/>
    <dgm:cxn modelId="{44E7A5B9-6BB1-4684-8FD0-389F98D1AA19}" type="presParOf" srcId="{36549FDC-E677-4DF9-961A-7F0DD6D20CD6}" destId="{EF8FDCCA-453B-4255-B137-7E741D58A8F2}"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330D7A9-5885-4F12-AC51-0681BAEB2B29}"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AF56B787-9655-4C70-B224-763DA8574499}">
      <dgm:prSet/>
      <dgm:spPr/>
      <dgm:t>
        <a:bodyPr/>
        <a:lstStyle/>
        <a:p>
          <a:r>
            <a:rPr lang="en-US" b="1" i="0" dirty="0">
              <a:latin typeface="Times New Roman" panose="02020603050405020304" pitchFamily="18" charset="0"/>
              <a:cs typeface="Times New Roman" panose="02020603050405020304" pitchFamily="18" charset="0"/>
            </a:rPr>
            <a:t>Network Architecture : Classification Layer</a:t>
          </a:r>
          <a:endParaRPr lang="en-US" dirty="0">
            <a:latin typeface="Times New Roman" panose="02020603050405020304" pitchFamily="18" charset="0"/>
            <a:cs typeface="Times New Roman" panose="02020603050405020304" pitchFamily="18" charset="0"/>
          </a:endParaRPr>
        </a:p>
      </dgm:t>
    </dgm:pt>
    <dgm:pt modelId="{C193BF9A-4185-4C29-874E-FA6384596B0F}" type="parTrans" cxnId="{EDBF2610-5554-421D-BBD0-1A2DF71F5B37}">
      <dgm:prSet/>
      <dgm:spPr/>
      <dgm:t>
        <a:bodyPr/>
        <a:lstStyle/>
        <a:p>
          <a:endParaRPr lang="en-US"/>
        </a:p>
      </dgm:t>
    </dgm:pt>
    <dgm:pt modelId="{DBDB162B-5196-49DD-BC6E-A876155B188E}" type="sibTrans" cxnId="{EDBF2610-5554-421D-BBD0-1A2DF71F5B37}">
      <dgm:prSet/>
      <dgm:spPr/>
      <dgm:t>
        <a:bodyPr/>
        <a:lstStyle/>
        <a:p>
          <a:endParaRPr lang="en-US"/>
        </a:p>
      </dgm:t>
    </dgm:pt>
    <dgm:pt modelId="{31B5008C-D45A-4237-A5A4-072A373813F5}">
      <dgm:prSet custT="1"/>
      <dgm:spPr/>
      <dgm:t>
        <a:bodyPr/>
        <a:lstStyle/>
        <a:p>
          <a:r>
            <a:rPr lang="en-US" sz="1600" b="0" i="0" dirty="0">
              <a:latin typeface="Times New Roman" panose="02020603050405020304" pitchFamily="18" charset="0"/>
              <a:cs typeface="Times New Roman" panose="02020603050405020304" pitchFamily="18" charset="0"/>
            </a:rPr>
            <a:t>The sentence representation for each of the tasks (S</a:t>
          </a:r>
          <a:r>
            <a:rPr lang="en-US" sz="1600" b="0" i="0" baseline="-25000" dirty="0">
              <a:latin typeface="Times New Roman" panose="02020603050405020304" pitchFamily="18" charset="0"/>
              <a:cs typeface="Times New Roman" panose="02020603050405020304" pitchFamily="18" charset="0"/>
            </a:rPr>
            <a:t>DA</a:t>
          </a:r>
          <a:r>
            <a:rPr lang="en-US" sz="1600" b="0" i="0" dirty="0">
              <a:latin typeface="Times New Roman" panose="02020603050405020304" pitchFamily="18" charset="0"/>
              <a:cs typeface="Times New Roman" panose="02020603050405020304" pitchFamily="18" charset="0"/>
            </a:rPr>
            <a:t> and S</a:t>
          </a:r>
          <a:r>
            <a:rPr lang="en-US" sz="1600" b="0" i="0" baseline="-25000" dirty="0">
              <a:latin typeface="Times New Roman" panose="02020603050405020304" pitchFamily="18" charset="0"/>
              <a:cs typeface="Times New Roman" panose="02020603050405020304" pitchFamily="18" charset="0"/>
            </a:rPr>
            <a:t>E</a:t>
          </a:r>
          <a:r>
            <a:rPr lang="en-US" sz="1600" b="0" i="0" dirty="0">
              <a:latin typeface="Times New Roman" panose="02020603050405020304" pitchFamily="18" charset="0"/>
              <a:cs typeface="Times New Roman" panose="02020603050405020304" pitchFamily="18" charset="0"/>
            </a:rPr>
            <a:t>) from the TAS are connected to a fully connected layer which in turn consists of output neurons for both the tasks (DAC and ER)</a:t>
          </a:r>
          <a:endParaRPr lang="en-US" sz="1600" dirty="0">
            <a:latin typeface="Times New Roman" panose="02020603050405020304" pitchFamily="18" charset="0"/>
            <a:cs typeface="Times New Roman" panose="02020603050405020304" pitchFamily="18" charset="0"/>
          </a:endParaRPr>
        </a:p>
      </dgm:t>
    </dgm:pt>
    <dgm:pt modelId="{74383C4C-8DA1-49DE-8945-81FCCE5C7B7D}" type="parTrans" cxnId="{D3A8E9A1-F744-47EE-AB32-99BA63688738}">
      <dgm:prSet/>
      <dgm:spPr/>
      <dgm:t>
        <a:bodyPr/>
        <a:lstStyle/>
        <a:p>
          <a:endParaRPr lang="en-US"/>
        </a:p>
      </dgm:t>
    </dgm:pt>
    <dgm:pt modelId="{49AC3169-7836-450A-A450-0EFB78FCB519}" type="sibTrans" cxnId="{D3A8E9A1-F744-47EE-AB32-99BA63688738}">
      <dgm:prSet/>
      <dgm:spPr/>
      <dgm:t>
        <a:bodyPr/>
        <a:lstStyle/>
        <a:p>
          <a:endParaRPr lang="en-US"/>
        </a:p>
      </dgm:t>
    </dgm:pt>
    <dgm:pt modelId="{8D1C1B0C-306D-4FDD-BAB1-D92A0E3E9A10}">
      <dgm:prSet custT="1"/>
      <dgm:spPr/>
      <dgm:t>
        <a:bodyPr/>
        <a:lstStyle/>
        <a:p>
          <a:r>
            <a:rPr lang="en-US" sz="1600" b="0" i="0" dirty="0">
              <a:latin typeface="Times New Roman" panose="02020603050405020304" pitchFamily="18" charset="0"/>
              <a:cs typeface="Times New Roman" panose="02020603050405020304" pitchFamily="18" charset="0"/>
            </a:rPr>
            <a:t>The errors computed from each of these channels are back-propagated jointly to successive prior layers of the model to learn joint features of both the tasks</a:t>
          </a:r>
          <a:endParaRPr lang="en-US" sz="1600" dirty="0">
            <a:latin typeface="Times New Roman" panose="02020603050405020304" pitchFamily="18" charset="0"/>
            <a:cs typeface="Times New Roman" panose="02020603050405020304" pitchFamily="18" charset="0"/>
          </a:endParaRPr>
        </a:p>
      </dgm:t>
    </dgm:pt>
    <dgm:pt modelId="{3541F4D8-F57A-4128-B4E0-B9108C83C8E2}" type="parTrans" cxnId="{A603190F-EF2D-4A86-943B-607E363B9C34}">
      <dgm:prSet/>
      <dgm:spPr/>
      <dgm:t>
        <a:bodyPr/>
        <a:lstStyle/>
        <a:p>
          <a:endParaRPr lang="en-US"/>
        </a:p>
      </dgm:t>
    </dgm:pt>
    <dgm:pt modelId="{626055FB-47FA-4259-8870-7BF1E5F09D9E}" type="sibTrans" cxnId="{A603190F-EF2D-4A86-943B-607E363B9C34}">
      <dgm:prSet/>
      <dgm:spPr/>
      <dgm:t>
        <a:bodyPr/>
        <a:lstStyle/>
        <a:p>
          <a:endParaRPr lang="en-US"/>
        </a:p>
      </dgm:t>
    </dgm:pt>
    <dgm:pt modelId="{5491462E-C7C9-4CC7-BAFD-48DDC7EDAEB9}" type="pres">
      <dgm:prSet presAssocID="{9330D7A9-5885-4F12-AC51-0681BAEB2B29}" presName="linearFlow" presStyleCnt="0">
        <dgm:presLayoutVars>
          <dgm:dir/>
          <dgm:animLvl val="lvl"/>
          <dgm:resizeHandles val="exact"/>
        </dgm:presLayoutVars>
      </dgm:prSet>
      <dgm:spPr/>
      <dgm:t>
        <a:bodyPr/>
        <a:lstStyle/>
        <a:p>
          <a:endParaRPr lang="en-US"/>
        </a:p>
      </dgm:t>
    </dgm:pt>
    <dgm:pt modelId="{553E4BDD-AF16-442F-97A2-4FFA283D8533}" type="pres">
      <dgm:prSet presAssocID="{AF56B787-9655-4C70-B224-763DA8574499}" presName="composite" presStyleCnt="0"/>
      <dgm:spPr/>
    </dgm:pt>
    <dgm:pt modelId="{B9CD12F9-42D9-4E91-8AF5-1C57E557912A}" type="pres">
      <dgm:prSet presAssocID="{AF56B787-9655-4C70-B224-763DA8574499}" presName="parentText" presStyleLbl="alignNode1" presStyleIdx="0" presStyleCnt="1" custLinFactNeighborX="-12799" custLinFactNeighborY="407">
        <dgm:presLayoutVars>
          <dgm:chMax val="1"/>
          <dgm:bulletEnabled val="1"/>
        </dgm:presLayoutVars>
      </dgm:prSet>
      <dgm:spPr/>
      <dgm:t>
        <a:bodyPr/>
        <a:lstStyle/>
        <a:p>
          <a:endParaRPr lang="en-US"/>
        </a:p>
      </dgm:t>
    </dgm:pt>
    <dgm:pt modelId="{116A456E-5375-486E-B85C-542971A2E1B5}" type="pres">
      <dgm:prSet presAssocID="{AF56B787-9655-4C70-B224-763DA8574499}" presName="descendantText" presStyleLbl="alignAcc1" presStyleIdx="0" presStyleCnt="1">
        <dgm:presLayoutVars>
          <dgm:bulletEnabled val="1"/>
        </dgm:presLayoutVars>
      </dgm:prSet>
      <dgm:spPr/>
      <dgm:t>
        <a:bodyPr/>
        <a:lstStyle/>
        <a:p>
          <a:endParaRPr lang="en-US"/>
        </a:p>
      </dgm:t>
    </dgm:pt>
  </dgm:ptLst>
  <dgm:cxnLst>
    <dgm:cxn modelId="{A603190F-EF2D-4A86-943B-607E363B9C34}" srcId="{AF56B787-9655-4C70-B224-763DA8574499}" destId="{8D1C1B0C-306D-4FDD-BAB1-D92A0E3E9A10}" srcOrd="1" destOrd="0" parTransId="{3541F4D8-F57A-4128-B4E0-B9108C83C8E2}" sibTransId="{626055FB-47FA-4259-8870-7BF1E5F09D9E}"/>
    <dgm:cxn modelId="{9FE4C218-AF38-4BA6-9FC2-5A804EFAA398}" type="presOf" srcId="{8D1C1B0C-306D-4FDD-BAB1-D92A0E3E9A10}" destId="{116A456E-5375-486E-B85C-542971A2E1B5}" srcOrd="0" destOrd="1" presId="urn:microsoft.com/office/officeart/2005/8/layout/chevron2"/>
    <dgm:cxn modelId="{69D03BC4-B9F7-4A63-BB3D-C74864492AA2}" type="presOf" srcId="{AF56B787-9655-4C70-B224-763DA8574499}" destId="{B9CD12F9-42D9-4E91-8AF5-1C57E557912A}" srcOrd="0" destOrd="0" presId="urn:microsoft.com/office/officeart/2005/8/layout/chevron2"/>
    <dgm:cxn modelId="{D3A8E9A1-F744-47EE-AB32-99BA63688738}" srcId="{AF56B787-9655-4C70-B224-763DA8574499}" destId="{31B5008C-D45A-4237-A5A4-072A373813F5}" srcOrd="0" destOrd="0" parTransId="{74383C4C-8DA1-49DE-8945-81FCCE5C7B7D}" sibTransId="{49AC3169-7836-450A-A450-0EFB78FCB519}"/>
    <dgm:cxn modelId="{EDBF2610-5554-421D-BBD0-1A2DF71F5B37}" srcId="{9330D7A9-5885-4F12-AC51-0681BAEB2B29}" destId="{AF56B787-9655-4C70-B224-763DA8574499}" srcOrd="0" destOrd="0" parTransId="{C193BF9A-4185-4C29-874E-FA6384596B0F}" sibTransId="{DBDB162B-5196-49DD-BC6E-A876155B188E}"/>
    <dgm:cxn modelId="{99CCCBCD-9B13-4648-B269-24AC5D1A1BDA}" type="presOf" srcId="{9330D7A9-5885-4F12-AC51-0681BAEB2B29}" destId="{5491462E-C7C9-4CC7-BAFD-48DDC7EDAEB9}" srcOrd="0" destOrd="0" presId="urn:microsoft.com/office/officeart/2005/8/layout/chevron2"/>
    <dgm:cxn modelId="{0DD345BD-E28F-49A7-870C-E0741443896B}" type="presOf" srcId="{31B5008C-D45A-4237-A5A4-072A373813F5}" destId="{116A456E-5375-486E-B85C-542971A2E1B5}" srcOrd="0" destOrd="0" presId="urn:microsoft.com/office/officeart/2005/8/layout/chevron2"/>
    <dgm:cxn modelId="{0C2278B5-51B2-470E-BCB6-F43F35E86B85}" type="presParOf" srcId="{5491462E-C7C9-4CC7-BAFD-48DDC7EDAEB9}" destId="{553E4BDD-AF16-442F-97A2-4FFA283D8533}" srcOrd="0" destOrd="0" presId="urn:microsoft.com/office/officeart/2005/8/layout/chevron2"/>
    <dgm:cxn modelId="{1ADDDDE2-930F-4BA3-ABBE-9C5E0593F8F9}" type="presParOf" srcId="{553E4BDD-AF16-442F-97A2-4FFA283D8533}" destId="{B9CD12F9-42D9-4E91-8AF5-1C57E557912A}" srcOrd="0" destOrd="0" presId="urn:microsoft.com/office/officeart/2005/8/layout/chevron2"/>
    <dgm:cxn modelId="{687A22D9-0BE3-425B-8296-805EB6AB3D52}" type="presParOf" srcId="{553E4BDD-AF16-442F-97A2-4FFA283D8533}" destId="{116A456E-5375-486E-B85C-542971A2E1B5}"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6ADC0C5-1E9F-4FC3-8BF3-8E5FF6ED82CB}"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E081214-1516-4102-A372-BF10583E7AC5}">
      <dgm:prSet custT="1"/>
      <dgm:spPr/>
      <dgm:t>
        <a:bodyPr/>
        <a:lstStyle/>
        <a:p>
          <a:r>
            <a:rPr lang="en-US" sz="1800" b="0" i="0" dirty="0">
              <a:latin typeface="Times New Roman" panose="02020603050405020304" pitchFamily="18" charset="0"/>
              <a:cs typeface="Times New Roman" panose="02020603050405020304" pitchFamily="18" charset="0"/>
            </a:rPr>
            <a:t>Experiments were conducted by segregating dyadic and multi-party conversations as well in addition to the whole dataset for the multi-task framework along with different modalities</a:t>
          </a:r>
          <a:endParaRPr lang="en-US" sz="1800" dirty="0">
            <a:latin typeface="Times New Roman" panose="02020603050405020304" pitchFamily="18" charset="0"/>
            <a:cs typeface="Times New Roman" panose="02020603050405020304" pitchFamily="18" charset="0"/>
          </a:endParaRPr>
        </a:p>
      </dgm:t>
    </dgm:pt>
    <dgm:pt modelId="{01026633-DCA1-4346-859C-1DC426A669FF}" type="parTrans" cxnId="{2EC39DA4-E845-4D42-824E-A62E18F1E8AA}">
      <dgm:prSet/>
      <dgm:spPr/>
      <dgm:t>
        <a:bodyPr/>
        <a:lstStyle/>
        <a:p>
          <a:endParaRPr lang="en-US"/>
        </a:p>
      </dgm:t>
    </dgm:pt>
    <dgm:pt modelId="{02E6CF72-0DF4-4453-8D6C-D8AF7DB68FD0}" type="sibTrans" cxnId="{2EC39DA4-E845-4D42-824E-A62E18F1E8AA}">
      <dgm:prSet/>
      <dgm:spPr/>
      <dgm:t>
        <a:bodyPr/>
        <a:lstStyle/>
        <a:p>
          <a:endParaRPr lang="en-US"/>
        </a:p>
      </dgm:t>
    </dgm:pt>
    <dgm:pt modelId="{C621214D-E583-4521-A50D-F51403B2120D}">
      <dgm:prSet custT="1"/>
      <dgm:spPr/>
      <dgm:t>
        <a:bodyPr/>
        <a:lstStyle/>
        <a:p>
          <a:r>
            <a:rPr lang="en-US" sz="1800" b="0" i="0" dirty="0">
              <a:latin typeface="Times New Roman" panose="02020603050405020304" pitchFamily="18" charset="0"/>
              <a:cs typeface="Times New Roman" panose="02020603050405020304" pitchFamily="18" charset="0"/>
            </a:rPr>
            <a:t>Multi-tasking framework performs consistently well compared to its single task DAC variant</a:t>
          </a:r>
          <a:endParaRPr lang="en-US" sz="1800" dirty="0">
            <a:latin typeface="Times New Roman" panose="02020603050405020304" pitchFamily="18" charset="0"/>
            <a:cs typeface="Times New Roman" panose="02020603050405020304" pitchFamily="18" charset="0"/>
          </a:endParaRPr>
        </a:p>
      </dgm:t>
    </dgm:pt>
    <dgm:pt modelId="{EE59C94A-3042-4762-81A0-E78FE760A0D8}" type="parTrans" cxnId="{CEE8094F-AB3A-4C45-8D02-D19F009A13A1}">
      <dgm:prSet/>
      <dgm:spPr/>
      <dgm:t>
        <a:bodyPr/>
        <a:lstStyle/>
        <a:p>
          <a:endParaRPr lang="en-US"/>
        </a:p>
      </dgm:t>
    </dgm:pt>
    <dgm:pt modelId="{F074489E-9FE5-4553-AACA-B44E22721037}" type="sibTrans" cxnId="{CEE8094F-AB3A-4C45-8D02-D19F009A13A1}">
      <dgm:prSet/>
      <dgm:spPr/>
      <dgm:t>
        <a:bodyPr/>
        <a:lstStyle/>
        <a:p>
          <a:endParaRPr lang="en-US"/>
        </a:p>
      </dgm:t>
    </dgm:pt>
    <dgm:pt modelId="{28004DAD-B1DE-4688-8F48-4CACB217F69E}">
      <dgm:prSet custT="1"/>
      <dgm:spPr/>
      <dgm:t>
        <a:bodyPr/>
        <a:lstStyle/>
        <a:p>
          <a:r>
            <a:rPr lang="en-US" sz="1800" b="0" i="0" dirty="0">
              <a:latin typeface="Times New Roman" panose="02020603050405020304" pitchFamily="18" charset="0"/>
              <a:cs typeface="Times New Roman" panose="02020603050405020304" pitchFamily="18" charset="0"/>
            </a:rPr>
            <a:t>Different modalities improve the </a:t>
          </a:r>
          <a:r>
            <a:rPr lang="en-US" sz="1800" b="0" i="0" dirty="0" err="1">
              <a:latin typeface="Times New Roman" panose="02020603050405020304" pitchFamily="18" charset="0"/>
              <a:cs typeface="Times New Roman" panose="02020603050405020304" pitchFamily="18" charset="0"/>
            </a:rPr>
            <a:t>uni</a:t>
          </a:r>
          <a:r>
            <a:rPr lang="en-US" sz="1800" b="0" i="0" dirty="0">
              <a:latin typeface="Times New Roman" panose="02020603050405020304" pitchFamily="18" charset="0"/>
              <a:cs typeface="Times New Roman" panose="02020603050405020304" pitchFamily="18" charset="0"/>
            </a:rPr>
            <a:t>-modal DAC baselines significantly</a:t>
          </a:r>
          <a:endParaRPr lang="en-US" sz="1800" dirty="0">
            <a:latin typeface="Times New Roman" panose="02020603050405020304" pitchFamily="18" charset="0"/>
            <a:cs typeface="Times New Roman" panose="02020603050405020304" pitchFamily="18" charset="0"/>
          </a:endParaRPr>
        </a:p>
      </dgm:t>
    </dgm:pt>
    <dgm:pt modelId="{6909E86B-1399-456A-ADF3-5366E9C605E9}" type="parTrans" cxnId="{387C9A9A-CBF5-4D46-865A-C45305915736}">
      <dgm:prSet/>
      <dgm:spPr/>
      <dgm:t>
        <a:bodyPr/>
        <a:lstStyle/>
        <a:p>
          <a:endParaRPr lang="en-US"/>
        </a:p>
      </dgm:t>
    </dgm:pt>
    <dgm:pt modelId="{B63AAA1E-DB92-4314-A2D6-DCBFAA91C3FF}" type="sibTrans" cxnId="{387C9A9A-CBF5-4D46-865A-C45305915736}">
      <dgm:prSet/>
      <dgm:spPr/>
      <dgm:t>
        <a:bodyPr/>
        <a:lstStyle/>
        <a:p>
          <a:endParaRPr lang="en-US"/>
        </a:p>
      </dgm:t>
    </dgm:pt>
    <dgm:pt modelId="{142A8BA4-1853-49A2-ABDA-F010CAC55D2D}" type="pres">
      <dgm:prSet presAssocID="{76ADC0C5-1E9F-4FC3-8BF3-8E5FF6ED82CB}" presName="Name0" presStyleCnt="0">
        <dgm:presLayoutVars>
          <dgm:chMax val="7"/>
          <dgm:chPref val="7"/>
          <dgm:dir/>
        </dgm:presLayoutVars>
      </dgm:prSet>
      <dgm:spPr/>
      <dgm:t>
        <a:bodyPr/>
        <a:lstStyle/>
        <a:p>
          <a:endParaRPr lang="en-US"/>
        </a:p>
      </dgm:t>
    </dgm:pt>
    <dgm:pt modelId="{38150DDF-AEB1-46DF-90A1-A9948914F709}" type="pres">
      <dgm:prSet presAssocID="{76ADC0C5-1E9F-4FC3-8BF3-8E5FF6ED82CB}" presName="Name1" presStyleCnt="0"/>
      <dgm:spPr/>
    </dgm:pt>
    <dgm:pt modelId="{977F66E2-DFD8-4D6C-9C57-DB18D2F4AB4E}" type="pres">
      <dgm:prSet presAssocID="{76ADC0C5-1E9F-4FC3-8BF3-8E5FF6ED82CB}" presName="cycle" presStyleCnt="0"/>
      <dgm:spPr/>
    </dgm:pt>
    <dgm:pt modelId="{F7613BFC-910E-4F43-A59D-2E63A6C369C4}" type="pres">
      <dgm:prSet presAssocID="{76ADC0C5-1E9F-4FC3-8BF3-8E5FF6ED82CB}" presName="srcNode" presStyleLbl="node1" presStyleIdx="0" presStyleCnt="3"/>
      <dgm:spPr/>
    </dgm:pt>
    <dgm:pt modelId="{DFEEA2B9-D6F7-4674-B5F9-72FD9C5FF585}" type="pres">
      <dgm:prSet presAssocID="{76ADC0C5-1E9F-4FC3-8BF3-8E5FF6ED82CB}" presName="conn" presStyleLbl="parChTrans1D2" presStyleIdx="0" presStyleCnt="1"/>
      <dgm:spPr/>
      <dgm:t>
        <a:bodyPr/>
        <a:lstStyle/>
        <a:p>
          <a:endParaRPr lang="en-US"/>
        </a:p>
      </dgm:t>
    </dgm:pt>
    <dgm:pt modelId="{E76BFC0D-248A-487A-9F39-7B6E71B69D43}" type="pres">
      <dgm:prSet presAssocID="{76ADC0C5-1E9F-4FC3-8BF3-8E5FF6ED82CB}" presName="extraNode" presStyleLbl="node1" presStyleIdx="0" presStyleCnt="3"/>
      <dgm:spPr/>
    </dgm:pt>
    <dgm:pt modelId="{3985A44B-DF0E-412C-B5E9-F0317CE2EA14}" type="pres">
      <dgm:prSet presAssocID="{76ADC0C5-1E9F-4FC3-8BF3-8E5FF6ED82CB}" presName="dstNode" presStyleLbl="node1" presStyleIdx="0" presStyleCnt="3"/>
      <dgm:spPr/>
    </dgm:pt>
    <dgm:pt modelId="{542AAED9-0A19-4AC3-8C91-ECFE50B45503}" type="pres">
      <dgm:prSet presAssocID="{DE081214-1516-4102-A372-BF10583E7AC5}" presName="text_1" presStyleLbl="node1" presStyleIdx="0" presStyleCnt="3">
        <dgm:presLayoutVars>
          <dgm:bulletEnabled val="1"/>
        </dgm:presLayoutVars>
      </dgm:prSet>
      <dgm:spPr/>
      <dgm:t>
        <a:bodyPr/>
        <a:lstStyle/>
        <a:p>
          <a:endParaRPr lang="en-US"/>
        </a:p>
      </dgm:t>
    </dgm:pt>
    <dgm:pt modelId="{F1308B28-046C-44C0-A1FB-F091237DA851}" type="pres">
      <dgm:prSet presAssocID="{DE081214-1516-4102-A372-BF10583E7AC5}" presName="accent_1" presStyleCnt="0"/>
      <dgm:spPr/>
    </dgm:pt>
    <dgm:pt modelId="{EAE1B581-A9A6-4F34-A242-4FD268520A39}" type="pres">
      <dgm:prSet presAssocID="{DE081214-1516-4102-A372-BF10583E7AC5}" presName="accentRepeatNode" presStyleLbl="solidFgAcc1" presStyleIdx="0" presStyleCnt="3"/>
      <dgm:spPr/>
    </dgm:pt>
    <dgm:pt modelId="{0D5C8172-01D0-425D-B134-7609C1B38FBF}" type="pres">
      <dgm:prSet presAssocID="{C621214D-E583-4521-A50D-F51403B2120D}" presName="text_2" presStyleLbl="node1" presStyleIdx="1" presStyleCnt="3">
        <dgm:presLayoutVars>
          <dgm:bulletEnabled val="1"/>
        </dgm:presLayoutVars>
      </dgm:prSet>
      <dgm:spPr/>
      <dgm:t>
        <a:bodyPr/>
        <a:lstStyle/>
        <a:p>
          <a:endParaRPr lang="en-US"/>
        </a:p>
      </dgm:t>
    </dgm:pt>
    <dgm:pt modelId="{1767F82B-76ED-420C-8909-58603E96F76D}" type="pres">
      <dgm:prSet presAssocID="{C621214D-E583-4521-A50D-F51403B2120D}" presName="accent_2" presStyleCnt="0"/>
      <dgm:spPr/>
    </dgm:pt>
    <dgm:pt modelId="{CF42F6D5-49DE-43C6-A98A-FFF0D3EC808C}" type="pres">
      <dgm:prSet presAssocID="{C621214D-E583-4521-A50D-F51403B2120D}" presName="accentRepeatNode" presStyleLbl="solidFgAcc1" presStyleIdx="1" presStyleCnt="3"/>
      <dgm:spPr/>
    </dgm:pt>
    <dgm:pt modelId="{DBDEEA8A-BDF5-41FC-9AF9-13BC15EEA914}" type="pres">
      <dgm:prSet presAssocID="{28004DAD-B1DE-4688-8F48-4CACB217F69E}" presName="text_3" presStyleLbl="node1" presStyleIdx="2" presStyleCnt="3">
        <dgm:presLayoutVars>
          <dgm:bulletEnabled val="1"/>
        </dgm:presLayoutVars>
      </dgm:prSet>
      <dgm:spPr/>
      <dgm:t>
        <a:bodyPr/>
        <a:lstStyle/>
        <a:p>
          <a:endParaRPr lang="en-US"/>
        </a:p>
      </dgm:t>
    </dgm:pt>
    <dgm:pt modelId="{413D2213-4D58-4342-9156-AACA276FB6D8}" type="pres">
      <dgm:prSet presAssocID="{28004DAD-B1DE-4688-8F48-4CACB217F69E}" presName="accent_3" presStyleCnt="0"/>
      <dgm:spPr/>
    </dgm:pt>
    <dgm:pt modelId="{66EDD7CF-7F9A-426A-94AB-66E60D291C3A}" type="pres">
      <dgm:prSet presAssocID="{28004DAD-B1DE-4688-8F48-4CACB217F69E}" presName="accentRepeatNode" presStyleLbl="solidFgAcc1" presStyleIdx="2" presStyleCnt="3"/>
      <dgm:spPr/>
    </dgm:pt>
  </dgm:ptLst>
  <dgm:cxnLst>
    <dgm:cxn modelId="{2EC39DA4-E845-4D42-824E-A62E18F1E8AA}" srcId="{76ADC0C5-1E9F-4FC3-8BF3-8E5FF6ED82CB}" destId="{DE081214-1516-4102-A372-BF10583E7AC5}" srcOrd="0" destOrd="0" parTransId="{01026633-DCA1-4346-859C-1DC426A669FF}" sibTransId="{02E6CF72-0DF4-4453-8D6C-D8AF7DB68FD0}"/>
    <dgm:cxn modelId="{792B22B6-4035-4461-ADDA-CEAC5C876823}" type="presOf" srcId="{76ADC0C5-1E9F-4FC3-8BF3-8E5FF6ED82CB}" destId="{142A8BA4-1853-49A2-ABDA-F010CAC55D2D}" srcOrd="0" destOrd="0" presId="urn:microsoft.com/office/officeart/2008/layout/VerticalCurvedList"/>
    <dgm:cxn modelId="{6F0164C0-5916-4611-948B-91AE4A6D8F19}" type="presOf" srcId="{C621214D-E583-4521-A50D-F51403B2120D}" destId="{0D5C8172-01D0-425D-B134-7609C1B38FBF}" srcOrd="0" destOrd="0" presId="urn:microsoft.com/office/officeart/2008/layout/VerticalCurvedList"/>
    <dgm:cxn modelId="{396D24BE-54EF-4C4D-AF7E-0A3299A8131B}" type="presOf" srcId="{28004DAD-B1DE-4688-8F48-4CACB217F69E}" destId="{DBDEEA8A-BDF5-41FC-9AF9-13BC15EEA914}" srcOrd="0" destOrd="0" presId="urn:microsoft.com/office/officeart/2008/layout/VerticalCurvedList"/>
    <dgm:cxn modelId="{387C9A9A-CBF5-4D46-865A-C45305915736}" srcId="{76ADC0C5-1E9F-4FC3-8BF3-8E5FF6ED82CB}" destId="{28004DAD-B1DE-4688-8F48-4CACB217F69E}" srcOrd="2" destOrd="0" parTransId="{6909E86B-1399-456A-ADF3-5366E9C605E9}" sibTransId="{B63AAA1E-DB92-4314-A2D6-DCBFAA91C3FF}"/>
    <dgm:cxn modelId="{CEE8094F-AB3A-4C45-8D02-D19F009A13A1}" srcId="{76ADC0C5-1E9F-4FC3-8BF3-8E5FF6ED82CB}" destId="{C621214D-E583-4521-A50D-F51403B2120D}" srcOrd="1" destOrd="0" parTransId="{EE59C94A-3042-4762-81A0-E78FE760A0D8}" sibTransId="{F074489E-9FE5-4553-AACA-B44E22721037}"/>
    <dgm:cxn modelId="{252F74F7-1F80-44C8-8780-ABD0AAA4AEFC}" type="presOf" srcId="{02E6CF72-0DF4-4453-8D6C-D8AF7DB68FD0}" destId="{DFEEA2B9-D6F7-4674-B5F9-72FD9C5FF585}" srcOrd="0" destOrd="0" presId="urn:microsoft.com/office/officeart/2008/layout/VerticalCurvedList"/>
    <dgm:cxn modelId="{E74BA872-5EE1-455D-90F7-7DBB4BC0BD52}" type="presOf" srcId="{DE081214-1516-4102-A372-BF10583E7AC5}" destId="{542AAED9-0A19-4AC3-8C91-ECFE50B45503}" srcOrd="0" destOrd="0" presId="urn:microsoft.com/office/officeart/2008/layout/VerticalCurvedList"/>
    <dgm:cxn modelId="{C1AAEF59-FAAB-40CC-A0AD-2A147F4DC66D}" type="presParOf" srcId="{142A8BA4-1853-49A2-ABDA-F010CAC55D2D}" destId="{38150DDF-AEB1-46DF-90A1-A9948914F709}" srcOrd="0" destOrd="0" presId="urn:microsoft.com/office/officeart/2008/layout/VerticalCurvedList"/>
    <dgm:cxn modelId="{826B7FAB-1E7C-4725-9226-F9CF87863513}" type="presParOf" srcId="{38150DDF-AEB1-46DF-90A1-A9948914F709}" destId="{977F66E2-DFD8-4D6C-9C57-DB18D2F4AB4E}" srcOrd="0" destOrd="0" presId="urn:microsoft.com/office/officeart/2008/layout/VerticalCurvedList"/>
    <dgm:cxn modelId="{1688DA24-72B0-48BA-A288-3C4775979929}" type="presParOf" srcId="{977F66E2-DFD8-4D6C-9C57-DB18D2F4AB4E}" destId="{F7613BFC-910E-4F43-A59D-2E63A6C369C4}" srcOrd="0" destOrd="0" presId="urn:microsoft.com/office/officeart/2008/layout/VerticalCurvedList"/>
    <dgm:cxn modelId="{048EC407-AAF0-4CE4-AA42-B50929176EC6}" type="presParOf" srcId="{977F66E2-DFD8-4D6C-9C57-DB18D2F4AB4E}" destId="{DFEEA2B9-D6F7-4674-B5F9-72FD9C5FF585}" srcOrd="1" destOrd="0" presId="urn:microsoft.com/office/officeart/2008/layout/VerticalCurvedList"/>
    <dgm:cxn modelId="{0A894DEB-5F7D-4A70-8FD7-902EDE6DDDFF}" type="presParOf" srcId="{977F66E2-DFD8-4D6C-9C57-DB18D2F4AB4E}" destId="{E76BFC0D-248A-487A-9F39-7B6E71B69D43}" srcOrd="2" destOrd="0" presId="urn:microsoft.com/office/officeart/2008/layout/VerticalCurvedList"/>
    <dgm:cxn modelId="{95779C4E-B766-43D4-AA96-27865C635460}" type="presParOf" srcId="{977F66E2-DFD8-4D6C-9C57-DB18D2F4AB4E}" destId="{3985A44B-DF0E-412C-B5E9-F0317CE2EA14}" srcOrd="3" destOrd="0" presId="urn:microsoft.com/office/officeart/2008/layout/VerticalCurvedList"/>
    <dgm:cxn modelId="{0D062114-6CFF-4A6D-A4F1-ED329D0AA49B}" type="presParOf" srcId="{38150DDF-AEB1-46DF-90A1-A9948914F709}" destId="{542AAED9-0A19-4AC3-8C91-ECFE50B45503}" srcOrd="1" destOrd="0" presId="urn:microsoft.com/office/officeart/2008/layout/VerticalCurvedList"/>
    <dgm:cxn modelId="{F44D7B5B-2626-4EC2-81D5-4EF5128AE3FF}" type="presParOf" srcId="{38150DDF-AEB1-46DF-90A1-A9948914F709}" destId="{F1308B28-046C-44C0-A1FB-F091237DA851}" srcOrd="2" destOrd="0" presId="urn:microsoft.com/office/officeart/2008/layout/VerticalCurvedList"/>
    <dgm:cxn modelId="{FAE8F0E2-14FB-4EFC-B035-303232BF474C}" type="presParOf" srcId="{F1308B28-046C-44C0-A1FB-F091237DA851}" destId="{EAE1B581-A9A6-4F34-A242-4FD268520A39}" srcOrd="0" destOrd="0" presId="urn:microsoft.com/office/officeart/2008/layout/VerticalCurvedList"/>
    <dgm:cxn modelId="{5B05C0FD-419D-4D7A-AB77-5AF3B37FB025}" type="presParOf" srcId="{38150DDF-AEB1-46DF-90A1-A9948914F709}" destId="{0D5C8172-01D0-425D-B134-7609C1B38FBF}" srcOrd="3" destOrd="0" presId="urn:microsoft.com/office/officeart/2008/layout/VerticalCurvedList"/>
    <dgm:cxn modelId="{5F6782DE-8462-437A-845B-45C6A3DFAAF4}" type="presParOf" srcId="{38150DDF-AEB1-46DF-90A1-A9948914F709}" destId="{1767F82B-76ED-420C-8909-58603E96F76D}" srcOrd="4" destOrd="0" presId="urn:microsoft.com/office/officeart/2008/layout/VerticalCurvedList"/>
    <dgm:cxn modelId="{81AFF1AF-6DF6-43E1-BA08-5098C38F7B20}" type="presParOf" srcId="{1767F82B-76ED-420C-8909-58603E96F76D}" destId="{CF42F6D5-49DE-43C6-A98A-FFF0D3EC808C}" srcOrd="0" destOrd="0" presId="urn:microsoft.com/office/officeart/2008/layout/VerticalCurvedList"/>
    <dgm:cxn modelId="{1D4B532B-AFAB-4AA1-B371-5B9D3F88FFBA}" type="presParOf" srcId="{38150DDF-AEB1-46DF-90A1-A9948914F709}" destId="{DBDEEA8A-BDF5-41FC-9AF9-13BC15EEA914}" srcOrd="5" destOrd="0" presId="urn:microsoft.com/office/officeart/2008/layout/VerticalCurvedList"/>
    <dgm:cxn modelId="{608AC3D1-F450-4841-B88A-7ACE372DF8E0}" type="presParOf" srcId="{38150DDF-AEB1-46DF-90A1-A9948914F709}" destId="{413D2213-4D58-4342-9156-AACA276FB6D8}" srcOrd="6" destOrd="0" presId="urn:microsoft.com/office/officeart/2008/layout/VerticalCurvedList"/>
    <dgm:cxn modelId="{C44B97D8-ECD2-467B-92A5-EA72A82C954C}" type="presParOf" srcId="{413D2213-4D58-4342-9156-AACA276FB6D8}" destId="{66EDD7CF-7F9A-426A-94AB-66E60D291C3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CB3CB-245E-4247-A253-A0C9906AD4CB}">
      <dsp:nvSpPr>
        <dsp:cNvPr id="0" name=""/>
        <dsp:cNvSpPr/>
      </dsp:nvSpPr>
      <dsp:spPr>
        <a:xfrm rot="10800000">
          <a:off x="2398180" y="946"/>
          <a:ext cx="7554932" cy="198098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559" tIns="87630" rIns="163576" bIns="87630" numCol="1" spcCol="1270" anchor="ctr" anchorCtr="0">
          <a:noAutofit/>
        </a:bodyPr>
        <a:lstStyle/>
        <a:p>
          <a:pPr lvl="0" algn="just" defTabSz="1022350">
            <a:lnSpc>
              <a:spcPct val="90000"/>
            </a:lnSpc>
            <a:spcBef>
              <a:spcPct val="0"/>
            </a:spcBef>
            <a:spcAft>
              <a:spcPct val="35000"/>
            </a:spcAft>
          </a:pPr>
          <a:r>
            <a:rPr lang="en-US" sz="2300" b="0" i="0" kern="1200" dirty="0">
              <a:latin typeface="Times New Roman" panose="02020603050405020304" pitchFamily="18" charset="0"/>
              <a:cs typeface="Times New Roman" panose="02020603050405020304" pitchFamily="18" charset="0"/>
            </a:rPr>
            <a:t>To identify the communicative intention of a speaker in a dialogue conversation classified into a predefined category</a:t>
          </a:r>
          <a:endParaRPr lang="en-US" sz="2300" kern="1200" dirty="0">
            <a:latin typeface="Times New Roman" panose="02020603050405020304" pitchFamily="18" charset="0"/>
            <a:cs typeface="Times New Roman" panose="02020603050405020304" pitchFamily="18" charset="0"/>
          </a:endParaRPr>
        </a:p>
      </dsp:txBody>
      <dsp:txXfrm rot="10800000">
        <a:off x="2893426" y="946"/>
        <a:ext cx="7059686" cy="1980984"/>
      </dsp:txXfrm>
    </dsp:sp>
    <dsp:sp modelId="{C0C2F849-68C3-455A-B940-7A5CA4BACCA8}">
      <dsp:nvSpPr>
        <dsp:cNvPr id="0" name=""/>
        <dsp:cNvSpPr/>
      </dsp:nvSpPr>
      <dsp:spPr>
        <a:xfrm>
          <a:off x="1407687" y="946"/>
          <a:ext cx="1980984" cy="198098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48FE93-9405-43CE-9584-A9C88ED73618}">
      <dsp:nvSpPr>
        <dsp:cNvPr id="0" name=""/>
        <dsp:cNvSpPr/>
      </dsp:nvSpPr>
      <dsp:spPr>
        <a:xfrm rot="10800000">
          <a:off x="2398180" y="2573269"/>
          <a:ext cx="7554932" cy="1980984"/>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3559" tIns="87630" rIns="163576" bIns="87630" numCol="1" spcCol="1270" anchor="t" anchorCtr="0">
          <a:noAutofit/>
        </a:bodyPr>
        <a:lstStyle/>
        <a:p>
          <a:pPr lvl="0" algn="l" defTabSz="1022350">
            <a:lnSpc>
              <a:spcPct val="90000"/>
            </a:lnSpc>
            <a:spcBef>
              <a:spcPct val="0"/>
            </a:spcBef>
            <a:spcAft>
              <a:spcPct val="35000"/>
            </a:spcAft>
            <a:buNone/>
          </a:pPr>
          <a:r>
            <a:rPr lang="en-US" sz="2300" b="0" i="0" kern="1200" dirty="0">
              <a:latin typeface="Times New Roman" panose="02020603050405020304" pitchFamily="18" charset="0"/>
              <a:cs typeface="Times New Roman" panose="02020603050405020304" pitchFamily="18" charset="0"/>
            </a:rPr>
            <a:t>For e.g.,</a:t>
          </a:r>
          <a:endParaRPr lang="en-US" sz="2300" kern="1200" dirty="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US" sz="1800" b="0" i="0" kern="1200" dirty="0">
              <a:latin typeface="Times New Roman" panose="02020603050405020304" pitchFamily="18" charset="0"/>
              <a:cs typeface="Times New Roman" panose="02020603050405020304" pitchFamily="18" charset="0"/>
            </a:rPr>
            <a:t>What kind of experience do you, do you have, then with    child care?		</a:t>
          </a:r>
          <a:r>
            <a:rPr lang="en-US" sz="1800" b="0" i="0" kern="1200" dirty="0">
              <a:solidFill>
                <a:schemeClr val="tx1"/>
              </a:solidFill>
              <a:latin typeface="Times New Roman" panose="02020603050405020304" pitchFamily="18" charset="0"/>
              <a:cs typeface="Times New Roman" panose="02020603050405020304" pitchFamily="18" charset="0"/>
            </a:rPr>
            <a:t>Question</a:t>
          </a:r>
          <a:endParaRPr lang="en-US"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US" sz="1800" b="0" i="0" kern="1200" dirty="0">
              <a:latin typeface="Times New Roman" panose="02020603050405020304" pitchFamily="18" charset="0"/>
              <a:cs typeface="Times New Roman" panose="02020603050405020304" pitchFamily="18" charset="0"/>
            </a:rPr>
            <a:t>I think it is </a:t>
          </a:r>
          <a:r>
            <a:rPr lang="en-US" sz="1800" b="0" i="0" kern="1200" dirty="0" err="1">
              <a:latin typeface="Times New Roman" panose="02020603050405020304" pitchFamily="18" charset="0"/>
              <a:cs typeface="Times New Roman" panose="02020603050405020304" pitchFamily="18" charset="0"/>
            </a:rPr>
            <a:t>raleigh</a:t>
          </a:r>
          <a:r>
            <a:rPr lang="en-US" sz="1800" b="0" i="0" kern="1200" dirty="0">
              <a:latin typeface="Times New Roman" panose="02020603050405020304" pitchFamily="18" charset="0"/>
              <a:cs typeface="Times New Roman" panose="02020603050405020304" pitchFamily="18" charset="0"/>
            </a:rPr>
            <a:t>.	</a:t>
          </a:r>
          <a:r>
            <a:rPr lang="en-US" sz="1800" b="0" i="0" kern="1200" dirty="0">
              <a:solidFill>
                <a:schemeClr val="tx1"/>
              </a:solidFill>
              <a:latin typeface="Times New Roman" panose="02020603050405020304" pitchFamily="18" charset="0"/>
              <a:cs typeface="Times New Roman" panose="02020603050405020304" pitchFamily="18" charset="0"/>
            </a:rPr>
            <a:t>Statement</a:t>
          </a:r>
          <a:endParaRPr lang="en-US"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US" sz="1800" b="0" i="0" kern="1200" dirty="0">
              <a:latin typeface="Times New Roman" panose="02020603050405020304" pitchFamily="18" charset="0"/>
              <a:cs typeface="Times New Roman" panose="02020603050405020304" pitchFamily="18" charset="0"/>
            </a:rPr>
            <a:t>How about you ?	</a:t>
          </a:r>
          <a:r>
            <a:rPr lang="en-US" sz="1800" b="0" i="0" kern="1200" dirty="0">
              <a:solidFill>
                <a:schemeClr val="tx1"/>
              </a:solidFill>
              <a:latin typeface="Times New Roman" panose="02020603050405020304" pitchFamily="18" charset="0"/>
              <a:cs typeface="Times New Roman" panose="02020603050405020304" pitchFamily="18" charset="0"/>
            </a:rPr>
            <a:t>Open-question</a:t>
          </a:r>
          <a:endParaRPr lang="en-US"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US" sz="1800" b="0" i="0" kern="1200" dirty="0">
              <a:latin typeface="Times New Roman" panose="02020603050405020304" pitchFamily="18" charset="0"/>
              <a:cs typeface="Times New Roman" panose="02020603050405020304" pitchFamily="18" charset="0"/>
            </a:rPr>
            <a:t>That's all right.		</a:t>
          </a:r>
          <a:r>
            <a:rPr lang="en-US" sz="1800" b="0" i="0" kern="1200" dirty="0">
              <a:solidFill>
                <a:schemeClr val="tx1"/>
              </a:solidFill>
              <a:latin typeface="Times New Roman" panose="02020603050405020304" pitchFamily="18" charset="0"/>
              <a:cs typeface="Times New Roman" panose="02020603050405020304" pitchFamily="18" charset="0"/>
            </a:rPr>
            <a:t>Understanding</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rot="10800000">
        <a:off x="2893426" y="2573269"/>
        <a:ext cx="7059686" cy="1980984"/>
      </dsp:txXfrm>
    </dsp:sp>
    <dsp:sp modelId="{F454C1BE-2FB7-4540-92BB-38C71AC8079E}">
      <dsp:nvSpPr>
        <dsp:cNvPr id="0" name=""/>
        <dsp:cNvSpPr/>
      </dsp:nvSpPr>
      <dsp:spPr>
        <a:xfrm>
          <a:off x="1407687" y="2573269"/>
          <a:ext cx="1980984" cy="1980984"/>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6CB3CB-245E-4247-A253-A0C9906AD4CB}">
      <dsp:nvSpPr>
        <dsp:cNvPr id="0" name=""/>
        <dsp:cNvSpPr/>
      </dsp:nvSpPr>
      <dsp:spPr>
        <a:xfrm rot="10800000">
          <a:off x="2350792" y="815"/>
          <a:ext cx="7554932" cy="1791433"/>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9973" tIns="68580" rIns="128016" bIns="68580" numCol="1" spcCol="1270" anchor="ctr" anchorCtr="0">
          <a:noAutofit/>
        </a:bodyPr>
        <a:lstStyle/>
        <a:p>
          <a:pPr lvl="0" algn="just" defTabSz="800100">
            <a:lnSpc>
              <a:spcPct val="90000"/>
            </a:lnSpc>
            <a:spcBef>
              <a:spcPct val="0"/>
            </a:spcBef>
            <a:spcAft>
              <a:spcPct val="35000"/>
            </a:spcAft>
          </a:pPr>
          <a:r>
            <a:rPr lang="en-GB" sz="1800" b="0" i="0" kern="1200" dirty="0">
              <a:latin typeface="Times New Roman" panose="02020603050405020304" pitchFamily="18" charset="0"/>
              <a:cs typeface="Times New Roman" panose="02020603050405020304" pitchFamily="18" charset="0"/>
            </a:rPr>
            <a:t>Speech Act Classification helps in determining the communicative intent of a speaker</a:t>
          </a:r>
        </a:p>
        <a:p>
          <a:pPr lvl="0" algn="just" defTabSz="800100">
            <a:lnSpc>
              <a:spcPct val="90000"/>
            </a:lnSpc>
            <a:spcBef>
              <a:spcPct val="0"/>
            </a:spcBef>
            <a:spcAft>
              <a:spcPct val="35000"/>
            </a:spcAft>
          </a:pPr>
          <a:r>
            <a:rPr lang="en-GB" sz="1800" b="0" i="0" kern="1200" dirty="0">
              <a:latin typeface="Times New Roman" panose="02020603050405020304" pitchFamily="18" charset="0"/>
              <a:cs typeface="Times New Roman" panose="02020603050405020304" pitchFamily="18" charset="0"/>
            </a:rPr>
            <a:t>This holds true for discussion in any fora including social media platform such as Twitter</a:t>
          </a:r>
        </a:p>
        <a:p>
          <a:pPr lvl="0" algn="just" defTabSz="800100">
            <a:lnSpc>
              <a:spcPct val="90000"/>
            </a:lnSpc>
            <a:spcBef>
              <a:spcPct val="0"/>
            </a:spcBef>
            <a:spcAft>
              <a:spcPct val="35000"/>
            </a:spcAft>
          </a:pPr>
          <a:r>
            <a:rPr lang="en-US" sz="1800" kern="1200" dirty="0">
              <a:latin typeface="Times New Roman" panose="02020603050405020304" pitchFamily="18" charset="0"/>
              <a:cs typeface="Times New Roman" panose="02020603050405020304" pitchFamily="18" charset="0"/>
            </a:rPr>
            <a:t>Thus, TAC typically helps in determining the communicative intention of a tweeter (someone who tweets)</a:t>
          </a:r>
        </a:p>
      </dsp:txBody>
      <dsp:txXfrm rot="10800000">
        <a:off x="2798650" y="815"/>
        <a:ext cx="7107074" cy="1791433"/>
      </dsp:txXfrm>
    </dsp:sp>
    <dsp:sp modelId="{C0C2F849-68C3-455A-B940-7A5CA4BACCA8}">
      <dsp:nvSpPr>
        <dsp:cNvPr id="0" name=""/>
        <dsp:cNvSpPr/>
      </dsp:nvSpPr>
      <dsp:spPr>
        <a:xfrm>
          <a:off x="1455075" y="815"/>
          <a:ext cx="1791433" cy="179143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48FE93-9405-43CE-9584-A9C88ED73618}">
      <dsp:nvSpPr>
        <dsp:cNvPr id="0" name=""/>
        <dsp:cNvSpPr/>
      </dsp:nvSpPr>
      <dsp:spPr>
        <a:xfrm rot="10800000">
          <a:off x="1839474" y="2327005"/>
          <a:ext cx="8236689" cy="222737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9973" tIns="68580" rIns="128016" bIns="68580" numCol="1" spcCol="1270" anchor="t" anchorCtr="0">
          <a:noAutofit/>
        </a:bodyPr>
        <a:lstStyle/>
        <a:p>
          <a:pPr lvl="0" algn="l" defTabSz="800100">
            <a:lnSpc>
              <a:spcPct val="90000"/>
            </a:lnSpc>
            <a:spcBef>
              <a:spcPct val="0"/>
            </a:spcBef>
            <a:spcAft>
              <a:spcPct val="35000"/>
            </a:spcAft>
            <a:buNone/>
          </a:pPr>
          <a:r>
            <a:rPr lang="en-US" sz="1800" b="0" i="0" kern="1200" dirty="0">
              <a:latin typeface="Times New Roman" panose="02020603050405020304" pitchFamily="18" charset="0"/>
              <a:cs typeface="Times New Roman" panose="02020603050405020304" pitchFamily="18" charset="0"/>
            </a:rPr>
            <a:t>For e.g.,</a:t>
          </a:r>
          <a:endParaRPr lang="en-US" sz="1800" kern="1200" dirty="0">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IN" sz="1800" b="0" i="0" kern="1200" dirty="0">
              <a:latin typeface="Times New Roman" panose="02020603050405020304" pitchFamily="18" charset="0"/>
              <a:cs typeface="Times New Roman" panose="02020603050405020304" pitchFamily="18" charset="0"/>
            </a:rPr>
            <a:t>My dream is to have my boat returned to me, Rashad said. I have been wishing to die every second after my boat died</a:t>
          </a:r>
          <a:r>
            <a:rPr lang="en-US" sz="1800" b="0" i="0" kern="1200" dirty="0">
              <a:latin typeface="Times New Roman" panose="02020603050405020304" pitchFamily="18" charset="0"/>
              <a:cs typeface="Times New Roman" panose="02020603050405020304" pitchFamily="18" charset="0"/>
            </a:rPr>
            <a:t>		</a:t>
          </a:r>
          <a:r>
            <a:rPr lang="en-US" sz="1800" b="0" i="0" kern="1200" dirty="0">
              <a:solidFill>
                <a:schemeClr val="tx1"/>
              </a:solidFill>
              <a:latin typeface="Times New Roman" panose="02020603050405020304" pitchFamily="18" charset="0"/>
              <a:cs typeface="Times New Roman" panose="02020603050405020304" pitchFamily="18" charset="0"/>
            </a:rPr>
            <a:t>Expression</a:t>
          </a:r>
          <a:endParaRPr lang="en-US"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IN" sz="1800" b="0" i="0" kern="1200" dirty="0">
              <a:latin typeface="Times New Roman" panose="02020603050405020304" pitchFamily="18" charset="0"/>
              <a:cs typeface="Times New Roman" panose="02020603050405020304" pitchFamily="18" charset="0"/>
            </a:rPr>
            <a:t>RT @</a:t>
          </a:r>
          <a:r>
            <a:rPr lang="en-IN" sz="1800" b="0" i="0" kern="1200" dirty="0" err="1">
              <a:latin typeface="Times New Roman" panose="02020603050405020304" pitchFamily="18" charset="0"/>
              <a:cs typeface="Times New Roman" panose="02020603050405020304" pitchFamily="18" charset="0"/>
            </a:rPr>
            <a:t>AsafRonel</a:t>
          </a:r>
          <a:r>
            <a:rPr lang="en-IN" sz="1800" b="0" i="0" kern="1200" dirty="0">
              <a:latin typeface="Times New Roman" panose="02020603050405020304" pitchFamily="18" charset="0"/>
              <a:cs typeface="Times New Roman" panose="02020603050405020304" pitchFamily="18" charset="0"/>
            </a:rPr>
            <a:t>: @</a:t>
          </a:r>
          <a:r>
            <a:rPr lang="en-IN" sz="1800" b="0" i="0" kern="1200" dirty="0" err="1">
              <a:latin typeface="Times New Roman" panose="02020603050405020304" pitchFamily="18" charset="0"/>
              <a:cs typeface="Times New Roman" panose="02020603050405020304" pitchFamily="18" charset="0"/>
            </a:rPr>
            <a:t>LTCPeterLerner</a:t>
          </a:r>
          <a:r>
            <a:rPr lang="en-IN" sz="1800" b="0" i="0" kern="1200" dirty="0">
              <a:latin typeface="Times New Roman" panose="02020603050405020304" pitchFamily="18" charset="0"/>
              <a:cs typeface="Times New Roman" panose="02020603050405020304" pitchFamily="18" charset="0"/>
            </a:rPr>
            <a:t> @</a:t>
          </a:r>
          <a:r>
            <a:rPr lang="en-IN" sz="1800" b="0" i="0" kern="1200" dirty="0" err="1">
              <a:latin typeface="Times New Roman" panose="02020603050405020304" pitchFamily="18" charset="0"/>
              <a:cs typeface="Times New Roman" panose="02020603050405020304" pitchFamily="18" charset="0"/>
            </a:rPr>
            <a:t>AJEnglishPeter</a:t>
          </a:r>
          <a:r>
            <a:rPr lang="en-IN" sz="1800" b="0" i="0" kern="1200" dirty="0">
              <a:latin typeface="Times New Roman" panose="02020603050405020304" pitchFamily="18" charset="0"/>
              <a:cs typeface="Times New Roman" panose="02020603050405020304" pitchFamily="18" charset="0"/>
            </a:rPr>
            <a:t>, you should direct just a little bit of your criticism towards the role the Israelis played</a:t>
          </a:r>
          <a:r>
            <a:rPr lang="en-US" sz="1800" b="0" i="0" kern="1200" dirty="0">
              <a:latin typeface="Times New Roman" panose="02020603050405020304" pitchFamily="18" charset="0"/>
              <a:cs typeface="Times New Roman" panose="02020603050405020304" pitchFamily="18" charset="0"/>
            </a:rPr>
            <a:t>						</a:t>
          </a:r>
          <a:r>
            <a:rPr lang="en-US" sz="1800" b="0" i="0" kern="1200" dirty="0">
              <a:solidFill>
                <a:schemeClr val="tx1"/>
              </a:solidFill>
              <a:latin typeface="Times New Roman" panose="02020603050405020304" pitchFamily="18" charset="0"/>
              <a:cs typeface="Times New Roman" panose="02020603050405020304" pitchFamily="18" charset="0"/>
            </a:rPr>
            <a:t>Suggestion</a:t>
          </a:r>
          <a:endParaRPr lang="en-US" sz="1800" kern="1200" dirty="0">
            <a:solidFill>
              <a:schemeClr val="tx1"/>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Font typeface="Wingdings" panose="05000000000000000000" pitchFamily="2" charset="2"/>
            <a:buChar char="••"/>
          </a:pPr>
          <a:r>
            <a:rPr lang="en-IN" sz="1800" b="0" i="0" kern="1200" dirty="0">
              <a:latin typeface="Times New Roman" panose="02020603050405020304" pitchFamily="18" charset="0"/>
              <a:cs typeface="Times New Roman" panose="02020603050405020304" pitchFamily="18" charset="0"/>
            </a:rPr>
            <a:t>@</a:t>
          </a:r>
          <a:r>
            <a:rPr lang="en-IN" sz="1800" b="0" i="0" kern="1200" dirty="0" err="1">
              <a:latin typeface="Times New Roman" panose="02020603050405020304" pitchFamily="18" charset="0"/>
              <a:cs typeface="Times New Roman" panose="02020603050405020304" pitchFamily="18" charset="0"/>
            </a:rPr>
            <a:t>SFEncyclopedia</a:t>
          </a:r>
          <a:r>
            <a:rPr lang="en-IN" sz="1800" b="0" i="0" kern="1200" dirty="0">
              <a:latin typeface="Times New Roman" panose="02020603050405020304" pitchFamily="18" charset="0"/>
              <a:cs typeface="Times New Roman" panose="02020603050405020304" pitchFamily="18" charset="0"/>
            </a:rPr>
            <a:t> Why the Le </a:t>
          </a:r>
          <a:r>
            <a:rPr lang="en-IN" sz="1800" b="0" i="0" kern="1200" dirty="0" err="1">
              <a:latin typeface="Times New Roman" panose="02020603050405020304" pitchFamily="18" charset="0"/>
              <a:cs typeface="Times New Roman" panose="02020603050405020304" pitchFamily="18" charset="0"/>
            </a:rPr>
            <a:t>Guin</a:t>
          </a:r>
          <a:r>
            <a:rPr lang="en-IN" sz="1800" b="0" i="0" kern="1200" dirty="0">
              <a:latin typeface="Times New Roman" panose="02020603050405020304" pitchFamily="18" charset="0"/>
              <a:cs typeface="Times New Roman" panose="02020603050405020304" pitchFamily="18" charset="0"/>
            </a:rPr>
            <a:t> title in the gallery?</a:t>
          </a:r>
          <a:r>
            <a:rPr lang="en-US" sz="1800" b="0" i="0" kern="1200" dirty="0">
              <a:latin typeface="Times New Roman" panose="02020603050405020304" pitchFamily="18" charset="0"/>
              <a:cs typeface="Times New Roman" panose="02020603050405020304" pitchFamily="18" charset="0"/>
            </a:rPr>
            <a:t>	</a:t>
          </a:r>
          <a:r>
            <a:rPr lang="en-US" sz="1800" b="0" i="0" kern="1200" dirty="0">
              <a:solidFill>
                <a:schemeClr val="tx1"/>
              </a:solidFill>
              <a:latin typeface="Times New Roman" panose="02020603050405020304" pitchFamily="18" charset="0"/>
              <a:cs typeface="Times New Roman" panose="02020603050405020304" pitchFamily="18" charset="0"/>
            </a:rPr>
            <a:t>Question</a:t>
          </a:r>
          <a:endParaRPr lang="en-US" sz="1800" kern="1200" dirty="0">
            <a:solidFill>
              <a:schemeClr val="tx1"/>
            </a:solidFill>
            <a:latin typeface="Times New Roman" panose="02020603050405020304" pitchFamily="18" charset="0"/>
            <a:cs typeface="Times New Roman" panose="02020603050405020304" pitchFamily="18" charset="0"/>
          </a:endParaRPr>
        </a:p>
      </dsp:txBody>
      <dsp:txXfrm rot="10800000">
        <a:off x="2396319" y="2327005"/>
        <a:ext cx="7679844" cy="2227379"/>
      </dsp:txXfrm>
    </dsp:sp>
    <dsp:sp modelId="{F454C1BE-2FB7-4540-92BB-38C71AC8079E}">
      <dsp:nvSpPr>
        <dsp:cNvPr id="0" name=""/>
        <dsp:cNvSpPr/>
      </dsp:nvSpPr>
      <dsp:spPr>
        <a:xfrm>
          <a:off x="1284636" y="2544978"/>
          <a:ext cx="1791433" cy="1791433"/>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80664-86AF-4029-B8C1-72AB50039E32}">
      <dsp:nvSpPr>
        <dsp:cNvPr id="0" name=""/>
        <dsp:cNvSpPr/>
      </dsp:nvSpPr>
      <dsp:spPr>
        <a:xfrm rot="1734480">
          <a:off x="3778271" y="3630705"/>
          <a:ext cx="437718" cy="45966"/>
        </a:xfrm>
        <a:custGeom>
          <a:avLst/>
          <a:gdLst/>
          <a:ahLst/>
          <a:cxnLst/>
          <a:rect l="0" t="0" r="0" b="0"/>
          <a:pathLst>
            <a:path>
              <a:moveTo>
                <a:pt x="0" y="22983"/>
              </a:moveTo>
              <a:lnTo>
                <a:pt x="437718"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71FE05-B1B9-4B53-B3F9-CACD572960E5}">
      <dsp:nvSpPr>
        <dsp:cNvPr id="0" name=""/>
        <dsp:cNvSpPr/>
      </dsp:nvSpPr>
      <dsp:spPr>
        <a:xfrm rot="20967589">
          <a:off x="3778219" y="2479034"/>
          <a:ext cx="3238562" cy="45966"/>
        </a:xfrm>
        <a:custGeom>
          <a:avLst/>
          <a:gdLst/>
          <a:ahLst/>
          <a:cxnLst/>
          <a:rect l="0" t="0" r="0" b="0"/>
          <a:pathLst>
            <a:path>
              <a:moveTo>
                <a:pt x="0" y="22983"/>
              </a:moveTo>
              <a:lnTo>
                <a:pt x="3238562"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C9075C-D805-4452-8A18-689704F8F085}">
      <dsp:nvSpPr>
        <dsp:cNvPr id="0" name=""/>
        <dsp:cNvSpPr/>
      </dsp:nvSpPr>
      <dsp:spPr>
        <a:xfrm rot="19151589">
          <a:off x="3708725" y="1827187"/>
          <a:ext cx="796572" cy="45966"/>
        </a:xfrm>
        <a:custGeom>
          <a:avLst/>
          <a:gdLst/>
          <a:ahLst/>
          <a:cxnLst/>
          <a:rect l="0" t="0" r="0" b="0"/>
          <a:pathLst>
            <a:path>
              <a:moveTo>
                <a:pt x="0" y="22983"/>
              </a:moveTo>
              <a:lnTo>
                <a:pt x="796572"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606DF9-95D5-4F18-A0C1-B2550DB53E6B}">
      <dsp:nvSpPr>
        <dsp:cNvPr id="0" name=""/>
        <dsp:cNvSpPr/>
      </dsp:nvSpPr>
      <dsp:spPr>
        <a:xfrm>
          <a:off x="1254818" y="1515371"/>
          <a:ext cx="2901219" cy="29012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52E59-C96F-4BB5-80F9-3B5B1D270D73}">
      <dsp:nvSpPr>
        <dsp:cNvPr id="0" name=""/>
        <dsp:cNvSpPr/>
      </dsp:nvSpPr>
      <dsp:spPr>
        <a:xfrm>
          <a:off x="4099002" y="-226566"/>
          <a:ext cx="2321770" cy="21627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Primarily all the works in TAC limit themselves to utilizing only the textual modality</a:t>
          </a:r>
          <a:endParaRPr lang="en-US" sz="1800" kern="1200" dirty="0">
            <a:latin typeface="Times New Roman" panose="02020603050405020304" pitchFamily="18" charset="0"/>
            <a:cs typeface="Times New Roman" panose="02020603050405020304" pitchFamily="18" charset="0"/>
          </a:endParaRPr>
        </a:p>
      </dsp:txBody>
      <dsp:txXfrm>
        <a:off x="4439017" y="90157"/>
        <a:ext cx="1641740" cy="1529274"/>
      </dsp:txXfrm>
    </dsp:sp>
    <dsp:sp modelId="{6922BBBB-E2FC-4E5B-A1CF-63E4BCE75D5D}">
      <dsp:nvSpPr>
        <dsp:cNvPr id="0" name=""/>
        <dsp:cNvSpPr/>
      </dsp:nvSpPr>
      <dsp:spPr>
        <a:xfrm>
          <a:off x="6963847" y="584601"/>
          <a:ext cx="2827331" cy="27258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Non-verbal cues such as emoji in tweets can provide useful information to identify TAs, thus, stressing the role of incorporating multi-modal inputs into the task</a:t>
          </a:r>
          <a:endParaRPr lang="en-US" sz="1800" kern="1200" dirty="0">
            <a:latin typeface="Times New Roman" panose="02020603050405020304" pitchFamily="18" charset="0"/>
            <a:cs typeface="Times New Roman" panose="02020603050405020304" pitchFamily="18" charset="0"/>
          </a:endParaRPr>
        </a:p>
      </dsp:txBody>
      <dsp:txXfrm>
        <a:off x="7377900" y="983797"/>
        <a:ext cx="1999225" cy="1927489"/>
      </dsp:txXfrm>
    </dsp:sp>
    <dsp:sp modelId="{2D22F6D3-79A7-46A3-B2A2-C9764DF2334E}">
      <dsp:nvSpPr>
        <dsp:cNvPr id="0" name=""/>
        <dsp:cNvSpPr/>
      </dsp:nvSpPr>
      <dsp:spPr>
        <a:xfrm>
          <a:off x="3913756" y="3282610"/>
          <a:ext cx="2949600" cy="22788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i="0" kern="1200" dirty="0">
              <a:latin typeface="Times New Roman" panose="02020603050405020304" pitchFamily="18" charset="0"/>
              <a:cs typeface="Times New Roman" panose="02020603050405020304" pitchFamily="18" charset="0"/>
            </a:rPr>
            <a:t>The emotional state of the speaker has a substantial effect on its pragmatic content [9]. Sentiment and emotion are also closely related</a:t>
          </a:r>
          <a:endParaRPr lang="en-US" sz="1600" b="1" kern="1200" dirty="0">
            <a:latin typeface="Times New Roman" panose="02020603050405020304" pitchFamily="18" charset="0"/>
            <a:cs typeface="Times New Roman" panose="02020603050405020304" pitchFamily="18" charset="0"/>
          </a:endParaRPr>
        </a:p>
      </dsp:txBody>
      <dsp:txXfrm>
        <a:off x="4345715" y="3616344"/>
        <a:ext cx="2085682" cy="16114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C9690-8284-4260-AA13-6C2DC69BB299}">
      <dsp:nvSpPr>
        <dsp:cNvPr id="0" name=""/>
        <dsp:cNvSpPr/>
      </dsp:nvSpPr>
      <dsp:spPr>
        <a:xfrm rot="1638404">
          <a:off x="3302371" y="3889425"/>
          <a:ext cx="1095244" cy="45966"/>
        </a:xfrm>
        <a:custGeom>
          <a:avLst/>
          <a:gdLst/>
          <a:ahLst/>
          <a:cxnLst/>
          <a:rect l="0" t="0" r="0" b="0"/>
          <a:pathLst>
            <a:path>
              <a:moveTo>
                <a:pt x="0" y="22983"/>
              </a:moveTo>
              <a:lnTo>
                <a:pt x="1095244"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D1560-07AF-4949-BA75-2EDA583EB1A2}">
      <dsp:nvSpPr>
        <dsp:cNvPr id="0" name=""/>
        <dsp:cNvSpPr/>
      </dsp:nvSpPr>
      <dsp:spPr>
        <a:xfrm rot="20155769">
          <a:off x="3323815" y="2474700"/>
          <a:ext cx="910375" cy="45966"/>
        </a:xfrm>
        <a:custGeom>
          <a:avLst/>
          <a:gdLst/>
          <a:ahLst/>
          <a:cxnLst/>
          <a:rect l="0" t="0" r="0" b="0"/>
          <a:pathLst>
            <a:path>
              <a:moveTo>
                <a:pt x="0" y="22983"/>
              </a:moveTo>
              <a:lnTo>
                <a:pt x="910375"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E48D96-5A33-48C6-9AEB-1B1513A0B303}">
      <dsp:nvSpPr>
        <dsp:cNvPr id="0" name=""/>
        <dsp:cNvSpPr/>
      </dsp:nvSpPr>
      <dsp:spPr>
        <a:xfrm rot="147439">
          <a:off x="3361519" y="3245020"/>
          <a:ext cx="4081327" cy="45966"/>
        </a:xfrm>
        <a:custGeom>
          <a:avLst/>
          <a:gdLst/>
          <a:ahLst/>
          <a:cxnLst/>
          <a:rect l="0" t="0" r="0" b="0"/>
          <a:pathLst>
            <a:path>
              <a:moveTo>
                <a:pt x="0" y="22983"/>
              </a:moveTo>
              <a:lnTo>
                <a:pt x="4081327"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AD0C0B-6683-4AB1-A2E8-FD249721502C}">
      <dsp:nvSpPr>
        <dsp:cNvPr id="0" name=""/>
        <dsp:cNvSpPr/>
      </dsp:nvSpPr>
      <dsp:spPr>
        <a:xfrm>
          <a:off x="897359" y="1686322"/>
          <a:ext cx="2901219" cy="29012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7B005-63B3-47E3-AA77-BDA3923AF3BC}">
      <dsp:nvSpPr>
        <dsp:cNvPr id="0" name=""/>
        <dsp:cNvSpPr/>
      </dsp:nvSpPr>
      <dsp:spPr>
        <a:xfrm>
          <a:off x="7438816" y="1910295"/>
          <a:ext cx="3512831" cy="30409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solidFill>
                <a:schemeClr val="bg1"/>
              </a:solidFill>
              <a:latin typeface="Times New Roman" panose="02020603050405020304" pitchFamily="18" charset="0"/>
              <a:cs typeface="Times New Roman" panose="02020603050405020304" pitchFamily="18" charset="0"/>
            </a:rPr>
            <a:t>Curate a new dataset, multi-modal Emotion-TA : </a:t>
          </a:r>
          <a:r>
            <a:rPr lang="en-US" sz="1800" b="0" i="1" kern="1200" dirty="0" err="1">
              <a:solidFill>
                <a:schemeClr val="bg1"/>
              </a:solidFill>
              <a:latin typeface="Times New Roman" panose="02020603050405020304" pitchFamily="18" charset="0"/>
              <a:cs typeface="Times New Roman" panose="02020603050405020304" pitchFamily="18" charset="0"/>
            </a:rPr>
            <a:t>EmoTA</a:t>
          </a:r>
          <a:r>
            <a:rPr lang="en-US" sz="1800" b="0" i="0" kern="1200" dirty="0">
              <a:solidFill>
                <a:schemeClr val="bg1"/>
              </a:solidFill>
              <a:latin typeface="Times New Roman" panose="02020603050405020304" pitchFamily="18" charset="0"/>
              <a:cs typeface="Times New Roman" panose="02020603050405020304" pitchFamily="18" charset="0"/>
            </a:rPr>
            <a:t>, with high quality annotations of TAs, including emotionally aided cues for facilitating research in multi-modal TAC and lead to a novel sub-task: sentiment and emotion aware TAC</a:t>
          </a:r>
          <a:endParaRPr lang="en-US" sz="1800" kern="1200" dirty="0">
            <a:solidFill>
              <a:schemeClr val="bg1"/>
            </a:solidFill>
            <a:latin typeface="Times New Roman" panose="02020603050405020304" pitchFamily="18" charset="0"/>
            <a:cs typeface="Times New Roman" panose="02020603050405020304" pitchFamily="18" charset="0"/>
          </a:endParaRPr>
        </a:p>
      </dsp:txBody>
      <dsp:txXfrm>
        <a:off x="7953258" y="2355635"/>
        <a:ext cx="2483947" cy="2150291"/>
      </dsp:txXfrm>
    </dsp:sp>
    <dsp:sp modelId="{CB0676D9-E14A-4590-8409-9F0D8521EB05}">
      <dsp:nvSpPr>
        <dsp:cNvPr id="0" name=""/>
        <dsp:cNvSpPr/>
      </dsp:nvSpPr>
      <dsp:spPr>
        <a:xfrm>
          <a:off x="3870026" y="0"/>
          <a:ext cx="4242198" cy="301903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Propose an attention based (Intra-modal, inter-modal) multi-task, multi-modal deep neural network for jointly optimizing the TAC, SA (Sentiment Analysis) and Emotion Recognition (ER) tasks. SA and ER have been treated as auxiliary tasks aiding the primary task i.e., TAC</a:t>
          </a:r>
          <a:endParaRPr lang="en-US" sz="1800" kern="1200" dirty="0">
            <a:latin typeface="Times New Roman" panose="02020603050405020304" pitchFamily="18" charset="0"/>
            <a:cs typeface="Times New Roman" panose="02020603050405020304" pitchFamily="18" charset="0"/>
          </a:endParaRPr>
        </a:p>
      </dsp:txBody>
      <dsp:txXfrm>
        <a:off x="4491282" y="442128"/>
        <a:ext cx="2999686" cy="2134782"/>
      </dsp:txXfrm>
    </dsp:sp>
    <dsp:sp modelId="{B22FA0D6-5A5C-4797-BEC9-D35C96D58766}">
      <dsp:nvSpPr>
        <dsp:cNvPr id="0" name=""/>
        <dsp:cNvSpPr/>
      </dsp:nvSpPr>
      <dsp:spPr>
        <a:xfrm>
          <a:off x="4192795" y="3472898"/>
          <a:ext cx="2566500" cy="25580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Establish that multi-tasking and multi-modality boost the identification of TAs compared to its single task and </a:t>
          </a:r>
          <a:r>
            <a:rPr lang="en-US" sz="1800" b="0" i="0" kern="1200" dirty="0" err="1">
              <a:latin typeface="Times New Roman" panose="02020603050405020304" pitchFamily="18" charset="0"/>
              <a:cs typeface="Times New Roman" panose="02020603050405020304" pitchFamily="18" charset="0"/>
            </a:rPr>
            <a:t>uni</a:t>
          </a:r>
          <a:r>
            <a:rPr lang="en-US" sz="1800" b="0" i="0" kern="1200" dirty="0">
              <a:latin typeface="Times New Roman" panose="02020603050405020304" pitchFamily="18" charset="0"/>
              <a:cs typeface="Times New Roman" panose="02020603050405020304" pitchFamily="18" charset="0"/>
            </a:rPr>
            <a:t>-modal TAC variants</a:t>
          </a:r>
          <a:endParaRPr lang="en-US" sz="1800" kern="1200" dirty="0">
            <a:latin typeface="Times New Roman" panose="02020603050405020304" pitchFamily="18" charset="0"/>
            <a:cs typeface="Times New Roman" panose="02020603050405020304" pitchFamily="18" charset="0"/>
          </a:endParaRPr>
        </a:p>
      </dsp:txBody>
      <dsp:txXfrm>
        <a:off x="4568650" y="3847514"/>
        <a:ext cx="1814790" cy="18088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EA289-EA39-4710-B886-6CBF9224D913}">
      <dsp:nvSpPr>
        <dsp:cNvPr id="0" name=""/>
        <dsp:cNvSpPr/>
      </dsp:nvSpPr>
      <dsp:spPr>
        <a:xfrm>
          <a:off x="4140" y="234508"/>
          <a:ext cx="5469603" cy="460200"/>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b="1" i="1" kern="1200" dirty="0"/>
            <a:t>Data Collection</a:t>
          </a:r>
          <a:endParaRPr lang="en-US" sz="3200" kern="1200" dirty="0"/>
        </a:p>
      </dsp:txBody>
      <dsp:txXfrm>
        <a:off x="234240" y="234508"/>
        <a:ext cx="5009403" cy="460200"/>
      </dsp:txXfrm>
    </dsp:sp>
    <dsp:sp modelId="{68518005-DCB4-40A2-ADB4-3AF91A04BE1F}">
      <dsp:nvSpPr>
        <dsp:cNvPr id="0" name=""/>
        <dsp:cNvSpPr/>
      </dsp:nvSpPr>
      <dsp:spPr>
        <a:xfrm>
          <a:off x="263531" y="724790"/>
          <a:ext cx="4375683" cy="496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just" defTabSz="533400">
            <a:lnSpc>
              <a:spcPct val="150000"/>
            </a:lnSpc>
            <a:spcBef>
              <a:spcPct val="0"/>
            </a:spcBef>
            <a:spcAft>
              <a:spcPct val="15000"/>
            </a:spcAft>
            <a:buChar char="••"/>
          </a:pPr>
          <a:endParaRPr lang="en-US" sz="1200" kern="1200" dirty="0">
            <a:latin typeface="Times New Roman" panose="02020603050405020304" pitchFamily="18" charset="0"/>
            <a:cs typeface="Times New Roman" panose="02020603050405020304" pitchFamily="18" charset="0"/>
          </a:endParaRPr>
        </a:p>
        <a:p>
          <a:pPr marL="228600" lvl="1" indent="-228600" algn="just" defTabSz="889000">
            <a:lnSpc>
              <a:spcPct val="150000"/>
            </a:lnSpc>
            <a:spcBef>
              <a:spcPct val="0"/>
            </a:spcBef>
            <a:spcAft>
              <a:spcPct val="15000"/>
            </a:spcAft>
            <a:buChar char="••"/>
          </a:pPr>
          <a:r>
            <a:rPr lang="en-US" sz="2000" b="0" i="0" kern="1200" dirty="0">
              <a:latin typeface="Times New Roman" panose="02020603050405020304" pitchFamily="18" charset="0"/>
              <a:cs typeface="Times New Roman" panose="02020603050405020304" pitchFamily="18" charset="0"/>
            </a:rPr>
            <a:t>Scanned the literature for existing Sentiment Analysis (SA) and Emotion Recognition (ER) dataset for Twitter</a:t>
          </a:r>
          <a:endParaRPr lang="en-US" sz="2000" kern="1200" dirty="0">
            <a:latin typeface="Times New Roman" panose="02020603050405020304" pitchFamily="18" charset="0"/>
            <a:cs typeface="Times New Roman" panose="02020603050405020304" pitchFamily="18" charset="0"/>
          </a:endParaRPr>
        </a:p>
        <a:p>
          <a:pPr marL="228600" lvl="1" indent="-228600" algn="just" defTabSz="889000">
            <a:lnSpc>
              <a:spcPct val="150000"/>
            </a:lnSpc>
            <a:spcBef>
              <a:spcPct val="0"/>
            </a:spcBef>
            <a:spcAft>
              <a:spcPct val="15000"/>
            </a:spcAft>
            <a:buChar char="••"/>
          </a:pPr>
          <a:r>
            <a:rPr lang="en-US" sz="2000" b="0" i="0" kern="1200" dirty="0">
              <a:solidFill>
                <a:schemeClr val="accent5">
                  <a:lumMod val="75000"/>
                </a:schemeClr>
              </a:solidFill>
              <a:latin typeface="Times New Roman" panose="02020603050405020304" pitchFamily="18" charset="0"/>
              <a:cs typeface="Times New Roman" panose="02020603050405020304" pitchFamily="18" charset="0"/>
            </a:rPr>
            <a:t>Zeroed down on SemEval-2018 dataset </a:t>
          </a:r>
          <a:endParaRPr lang="en-US" sz="2000" kern="1200" dirty="0">
            <a:solidFill>
              <a:schemeClr val="accent5">
                <a:lumMod val="75000"/>
              </a:schemeClr>
            </a:solidFill>
            <a:latin typeface="Times New Roman" panose="02020603050405020304" pitchFamily="18" charset="0"/>
            <a:cs typeface="Times New Roman" panose="02020603050405020304" pitchFamily="18" charset="0"/>
          </a:endParaRPr>
        </a:p>
        <a:p>
          <a:pPr marL="228600" lvl="1" indent="-228600" algn="just" defTabSz="889000">
            <a:lnSpc>
              <a:spcPct val="150000"/>
            </a:lnSpc>
            <a:spcBef>
              <a:spcPct val="0"/>
            </a:spcBef>
            <a:spcAft>
              <a:spcPct val="15000"/>
            </a:spcAft>
            <a:buChar char="••"/>
          </a:pPr>
          <a:r>
            <a:rPr lang="en-US" sz="2000" b="0" i="0" kern="1200" dirty="0">
              <a:latin typeface="Times New Roman" panose="02020603050405020304" pitchFamily="18" charset="0"/>
              <a:cs typeface="Times New Roman" panose="02020603050405020304" pitchFamily="18" charset="0"/>
            </a:rPr>
            <a:t>This dataset is not annotated for their corresponding sentiment and TA tags</a:t>
          </a:r>
          <a:endParaRPr lang="en-US" sz="2000" kern="1200" dirty="0">
            <a:latin typeface="Times New Roman" panose="02020603050405020304" pitchFamily="18" charset="0"/>
            <a:cs typeface="Times New Roman" panose="02020603050405020304" pitchFamily="18" charset="0"/>
          </a:endParaRPr>
        </a:p>
      </dsp:txBody>
      <dsp:txXfrm>
        <a:off x="263531" y="724790"/>
        <a:ext cx="4375683" cy="4961531"/>
      </dsp:txXfrm>
    </dsp:sp>
    <dsp:sp modelId="{0436903C-C781-4EDE-A600-C46AFE698008}">
      <dsp:nvSpPr>
        <dsp:cNvPr id="0" name=""/>
        <dsp:cNvSpPr/>
      </dsp:nvSpPr>
      <dsp:spPr>
        <a:xfrm>
          <a:off x="5887055" y="132525"/>
          <a:ext cx="5469603" cy="630792"/>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b="1" i="1" kern="1200" dirty="0"/>
            <a:t>Data Annotation</a:t>
          </a:r>
          <a:endParaRPr lang="en-US" sz="3200" kern="1200" dirty="0"/>
        </a:p>
      </dsp:txBody>
      <dsp:txXfrm>
        <a:off x="6202451" y="132525"/>
        <a:ext cx="4838811" cy="630792"/>
      </dsp:txXfrm>
    </dsp:sp>
    <dsp:sp modelId="{1214F5A0-3C6E-47DA-A9BE-FD1516C2F92D}">
      <dsp:nvSpPr>
        <dsp:cNvPr id="0" name=""/>
        <dsp:cNvSpPr/>
      </dsp:nvSpPr>
      <dsp:spPr>
        <a:xfrm>
          <a:off x="5507158" y="801672"/>
          <a:ext cx="5634304" cy="49615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71450" lvl="1" indent="-171450" algn="just"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Made use of 7 TA categories of [</a:t>
          </a:r>
          <a:r>
            <a:rPr lang="en-IN" sz="1600" b="0" i="0" kern="1200" dirty="0" err="1">
              <a:latin typeface="Times New Roman" panose="02020603050405020304" pitchFamily="18" charset="0"/>
              <a:cs typeface="Times New Roman" panose="02020603050405020304" pitchFamily="18" charset="0"/>
            </a:rPr>
            <a:t>Saha</a:t>
          </a:r>
          <a:r>
            <a:rPr lang="en-IN" sz="1600" b="0" i="0" kern="1200" dirty="0">
              <a:latin typeface="Times New Roman" panose="02020603050405020304" pitchFamily="18" charset="0"/>
              <a:cs typeface="Times New Roman" panose="02020603050405020304" pitchFamily="18" charset="0"/>
            </a:rPr>
            <a:t> et al.,2019</a:t>
          </a:r>
          <a:r>
            <a:rPr lang="en-US" sz="1600" b="0" i="0" kern="1200" dirty="0">
              <a:latin typeface="Times New Roman" panose="02020603050405020304" pitchFamily="18" charset="0"/>
              <a:cs typeface="Times New Roman" panose="02020603050405020304" pitchFamily="18" charset="0"/>
            </a:rPr>
            <a:t>] for annotating </a:t>
          </a:r>
          <a:r>
            <a:rPr lang="en-US" sz="1600" b="0" i="0" kern="1200" dirty="0" err="1">
              <a:latin typeface="Times New Roman" panose="02020603050405020304" pitchFamily="18" charset="0"/>
              <a:cs typeface="Times New Roman" panose="02020603050405020304" pitchFamily="18" charset="0"/>
            </a:rPr>
            <a:t>EmoTA</a:t>
          </a:r>
          <a:r>
            <a:rPr lang="en-US" sz="1600" b="0" i="0" kern="1200" dirty="0">
              <a:latin typeface="Times New Roman" panose="02020603050405020304" pitchFamily="18" charset="0"/>
              <a:cs typeface="Times New Roman" panose="02020603050405020304" pitchFamily="18" charset="0"/>
            </a:rPr>
            <a:t> dataset as opposed to 5 and 6 TA categories of [</a:t>
          </a:r>
          <a:r>
            <a:rPr lang="en-IN" sz="1600" b="0" i="0" kern="1200" dirty="0">
              <a:latin typeface="Times New Roman" panose="02020603050405020304" pitchFamily="18" charset="0"/>
              <a:cs typeface="Times New Roman" panose="02020603050405020304" pitchFamily="18" charset="0"/>
            </a:rPr>
            <a:t>Zhang et al.,2011</a:t>
          </a:r>
          <a:r>
            <a:rPr lang="en-US" sz="1600" b="0" i="0" kern="1200" dirty="0">
              <a:latin typeface="Times New Roman" panose="02020603050405020304" pitchFamily="18" charset="0"/>
              <a:cs typeface="Times New Roman" panose="02020603050405020304" pitchFamily="18" charset="0"/>
            </a:rPr>
            <a:t>] and [</a:t>
          </a:r>
          <a:r>
            <a:rPr lang="en-IN" sz="1600" b="0" i="0" kern="1200" dirty="0" err="1">
              <a:latin typeface="Times New Roman" panose="02020603050405020304" pitchFamily="18" charset="0"/>
              <a:cs typeface="Times New Roman" panose="02020603050405020304" pitchFamily="18" charset="0"/>
            </a:rPr>
            <a:t>Vosoughi</a:t>
          </a:r>
          <a:r>
            <a:rPr lang="en-IN" sz="1600" b="0" i="0" kern="1200" dirty="0">
              <a:latin typeface="Times New Roman" panose="02020603050405020304" pitchFamily="18" charset="0"/>
              <a:cs typeface="Times New Roman" panose="02020603050405020304" pitchFamily="18" charset="0"/>
            </a:rPr>
            <a:t> and Roy, 2016</a:t>
          </a:r>
          <a:r>
            <a:rPr lang="en-US" sz="1600" b="0" i="0" kern="1200" dirty="0">
              <a:latin typeface="Times New Roman" panose="02020603050405020304" pitchFamily="18" charset="0"/>
              <a:cs typeface="Times New Roman" panose="02020603050405020304" pitchFamily="18" charset="0"/>
            </a:rPr>
            <a:t>] respectively</a:t>
          </a: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7 TA tags are namely, </a:t>
          </a:r>
          <a:r>
            <a:rPr lang="en-US" sz="1600" b="0" i="1" kern="1200" dirty="0">
              <a:solidFill>
                <a:srgbClr val="C00000"/>
              </a:solidFill>
              <a:latin typeface="Times New Roman" panose="02020603050405020304" pitchFamily="18" charset="0"/>
              <a:cs typeface="Times New Roman" panose="02020603050405020304" pitchFamily="18" charset="0"/>
            </a:rPr>
            <a:t>Statement</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0" kern="1200" dirty="0" err="1">
              <a:solidFill>
                <a:srgbClr val="C00000"/>
              </a:solidFill>
              <a:latin typeface="Times New Roman" panose="02020603050405020304" pitchFamily="18" charset="0"/>
              <a:cs typeface="Times New Roman" panose="02020603050405020304" pitchFamily="18" charset="0"/>
            </a:rPr>
            <a:t>sta</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1" kern="1200" dirty="0">
              <a:solidFill>
                <a:srgbClr val="C00000"/>
              </a:solidFill>
              <a:latin typeface="Times New Roman" panose="02020603050405020304" pitchFamily="18" charset="0"/>
              <a:cs typeface="Times New Roman" panose="02020603050405020304" pitchFamily="18" charset="0"/>
            </a:rPr>
            <a:t>Expression</a:t>
          </a:r>
          <a:r>
            <a:rPr lang="en-US" sz="1600" b="0" i="0" kern="1200" dirty="0">
              <a:solidFill>
                <a:srgbClr val="C00000"/>
              </a:solidFill>
              <a:latin typeface="Times New Roman" panose="02020603050405020304" pitchFamily="18" charset="0"/>
              <a:cs typeface="Times New Roman" panose="02020603050405020304" pitchFamily="18" charset="0"/>
            </a:rPr>
            <a:t> (exp), </a:t>
          </a:r>
          <a:r>
            <a:rPr lang="en-US" sz="1600" b="0" i="1" kern="1200" dirty="0">
              <a:solidFill>
                <a:srgbClr val="C00000"/>
              </a:solidFill>
              <a:latin typeface="Times New Roman" panose="02020603050405020304" pitchFamily="18" charset="0"/>
              <a:cs typeface="Times New Roman" panose="02020603050405020304" pitchFamily="18" charset="0"/>
            </a:rPr>
            <a:t>Question</a:t>
          </a:r>
          <a:r>
            <a:rPr lang="en-US" sz="1600" b="0" i="0" kern="1200" dirty="0">
              <a:solidFill>
                <a:srgbClr val="C00000"/>
              </a:solidFill>
              <a:latin typeface="Times New Roman" panose="02020603050405020304" pitchFamily="18" charset="0"/>
              <a:cs typeface="Times New Roman" panose="02020603050405020304" pitchFamily="18" charset="0"/>
            </a:rPr>
            <a:t> (que), </a:t>
          </a:r>
          <a:r>
            <a:rPr lang="en-US" sz="1600" b="0" i="1" kern="1200" dirty="0">
              <a:solidFill>
                <a:srgbClr val="C00000"/>
              </a:solidFill>
              <a:latin typeface="Times New Roman" panose="02020603050405020304" pitchFamily="18" charset="0"/>
              <a:cs typeface="Times New Roman" panose="02020603050405020304" pitchFamily="18" charset="0"/>
            </a:rPr>
            <a:t>Request</a:t>
          </a:r>
          <a:r>
            <a:rPr lang="en-US" sz="1600" b="0" i="0" kern="1200" dirty="0">
              <a:solidFill>
                <a:srgbClr val="C00000"/>
              </a:solidFill>
              <a:latin typeface="Times New Roman" panose="02020603050405020304" pitchFamily="18" charset="0"/>
              <a:cs typeface="Times New Roman" panose="02020603050405020304" pitchFamily="18" charset="0"/>
            </a:rPr>
            <a:t> (req), </a:t>
          </a:r>
          <a:r>
            <a:rPr lang="en-US" sz="1600" b="0" i="1" kern="1200" dirty="0">
              <a:solidFill>
                <a:srgbClr val="C00000"/>
              </a:solidFill>
              <a:latin typeface="Times New Roman" panose="02020603050405020304" pitchFamily="18" charset="0"/>
              <a:cs typeface="Times New Roman" panose="02020603050405020304" pitchFamily="18" charset="0"/>
            </a:rPr>
            <a:t>Suggestion</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0" kern="1200" dirty="0" err="1">
              <a:solidFill>
                <a:srgbClr val="C00000"/>
              </a:solidFill>
              <a:latin typeface="Times New Roman" panose="02020603050405020304" pitchFamily="18" charset="0"/>
              <a:cs typeface="Times New Roman" panose="02020603050405020304" pitchFamily="18" charset="0"/>
            </a:rPr>
            <a:t>sug</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1" kern="1200" dirty="0">
              <a:solidFill>
                <a:srgbClr val="C00000"/>
              </a:solidFill>
              <a:latin typeface="Times New Roman" panose="02020603050405020304" pitchFamily="18" charset="0"/>
              <a:cs typeface="Times New Roman" panose="02020603050405020304" pitchFamily="18" charset="0"/>
            </a:rPr>
            <a:t>Threat</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0" kern="1200" dirty="0" err="1">
              <a:solidFill>
                <a:srgbClr val="C00000"/>
              </a:solidFill>
              <a:latin typeface="Times New Roman" panose="02020603050405020304" pitchFamily="18" charset="0"/>
              <a:cs typeface="Times New Roman" panose="02020603050405020304" pitchFamily="18" charset="0"/>
            </a:rPr>
            <a:t>tht</a:t>
          </a:r>
          <a:r>
            <a:rPr lang="en-US" sz="1600" b="0" i="0" kern="1200" dirty="0">
              <a:solidFill>
                <a:srgbClr val="C00000"/>
              </a:solidFill>
              <a:latin typeface="Times New Roman" panose="02020603050405020304" pitchFamily="18" charset="0"/>
              <a:cs typeface="Times New Roman" panose="02020603050405020304" pitchFamily="18" charset="0"/>
            </a:rPr>
            <a:t>) and </a:t>
          </a:r>
          <a:r>
            <a:rPr lang="en-US" sz="1600" b="0" i="1" kern="1200" dirty="0">
              <a:solidFill>
                <a:srgbClr val="C00000"/>
              </a:solidFill>
              <a:latin typeface="Times New Roman" panose="02020603050405020304" pitchFamily="18" charset="0"/>
              <a:cs typeface="Times New Roman" panose="02020603050405020304" pitchFamily="18" charset="0"/>
            </a:rPr>
            <a:t>Others</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0" kern="1200" dirty="0" err="1">
              <a:solidFill>
                <a:srgbClr val="C00000"/>
              </a:solidFill>
              <a:latin typeface="Times New Roman" panose="02020603050405020304" pitchFamily="18" charset="0"/>
              <a:cs typeface="Times New Roman" panose="02020603050405020304" pitchFamily="18" charset="0"/>
            </a:rPr>
            <a:t>oth</a:t>
          </a:r>
          <a:r>
            <a:rPr lang="en-US" sz="1600" b="0" i="0" kern="1200" dirty="0">
              <a:solidFill>
                <a:srgbClr val="C00000"/>
              </a:solidFill>
              <a:latin typeface="Times New Roman" panose="02020603050405020304" pitchFamily="18" charset="0"/>
              <a:cs typeface="Times New Roman" panose="02020603050405020304" pitchFamily="18" charset="0"/>
            </a:rPr>
            <a:t>)</a:t>
          </a:r>
          <a:endParaRPr lang="en-US" sz="1600" kern="1200" dirty="0">
            <a:solidFill>
              <a:srgbClr val="C00000"/>
            </a:solidFill>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IN" sz="1600" b="0" i="0" kern="1200" dirty="0">
              <a:solidFill>
                <a:srgbClr val="00B050"/>
              </a:solidFill>
              <a:latin typeface="Times New Roman" panose="02020603050405020304" pitchFamily="18" charset="0"/>
              <a:cs typeface="Times New Roman" panose="02020603050405020304" pitchFamily="18" charset="0"/>
            </a:rPr>
            <a:t>A subset of SemEval-2018 dataset amounting to 6810 tweets were selected to create </a:t>
          </a:r>
          <a:r>
            <a:rPr lang="en-IN" sz="1600" b="0" i="1" kern="1200" dirty="0" err="1">
              <a:solidFill>
                <a:srgbClr val="00B050"/>
              </a:solidFill>
              <a:latin typeface="Times New Roman" panose="02020603050405020304" pitchFamily="18" charset="0"/>
              <a:cs typeface="Times New Roman" panose="02020603050405020304" pitchFamily="18" charset="0"/>
            </a:rPr>
            <a:t>EmoTA</a:t>
          </a:r>
          <a:r>
            <a:rPr lang="en-IN" sz="1600" b="0" i="0" kern="1200" dirty="0">
              <a:solidFill>
                <a:srgbClr val="00B050"/>
              </a:solidFill>
              <a:latin typeface="Times New Roman" panose="02020603050405020304" pitchFamily="18" charset="0"/>
              <a:cs typeface="Times New Roman" panose="02020603050405020304" pitchFamily="18" charset="0"/>
            </a:rPr>
            <a:t> dataset</a:t>
          </a:r>
          <a:endParaRPr lang="en-US" sz="1600" kern="1200" dirty="0">
            <a:solidFill>
              <a:srgbClr val="00B050"/>
            </a:solidFill>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A semi-supervised approach was adopted to annotate sentiment labels instead of manual annotation which is cost-intensive</a:t>
          </a: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IN" sz="1600" b="0" i="0" kern="1200" dirty="0">
              <a:latin typeface="Times New Roman" panose="02020603050405020304" pitchFamily="18" charset="0"/>
              <a:cs typeface="Times New Roman" panose="02020603050405020304" pitchFamily="18" charset="0"/>
            </a:rPr>
            <a:t>Used the </a:t>
          </a:r>
          <a:r>
            <a:rPr lang="en-IN" sz="1600" b="0" i="1" kern="1200" dirty="0">
              <a:solidFill>
                <a:schemeClr val="accent5">
                  <a:lumMod val="75000"/>
                </a:schemeClr>
              </a:solidFill>
              <a:latin typeface="Times New Roman" panose="02020603050405020304" pitchFamily="18" charset="0"/>
              <a:cs typeface="Times New Roman" panose="02020603050405020304" pitchFamily="18" charset="0"/>
            </a:rPr>
            <a:t>IBM Watson Sentiment Classifier</a:t>
          </a:r>
          <a:r>
            <a:rPr lang="en-IN" sz="1600" b="0" i="0" kern="1200" dirty="0">
              <a:solidFill>
                <a:schemeClr val="accent5">
                  <a:lumMod val="75000"/>
                </a:schemeClr>
              </a:solidFill>
              <a:latin typeface="Times New Roman" panose="02020603050405020304" pitchFamily="18" charset="0"/>
              <a:cs typeface="Times New Roman" panose="02020603050405020304" pitchFamily="18" charset="0"/>
            </a:rPr>
            <a:t>, an open-sourced API readily available for obtaining silver standard sentiment label of the tweets categorized into 3 tags namely, </a:t>
          </a:r>
          <a:r>
            <a:rPr lang="en-IN" sz="1600" b="0" i="1" kern="1200" dirty="0">
              <a:solidFill>
                <a:schemeClr val="accent5">
                  <a:lumMod val="75000"/>
                </a:schemeClr>
              </a:solidFill>
              <a:latin typeface="Times New Roman" panose="02020603050405020304" pitchFamily="18" charset="0"/>
              <a:cs typeface="Times New Roman" panose="02020603050405020304" pitchFamily="18" charset="0"/>
            </a:rPr>
            <a:t>Positive </a:t>
          </a:r>
          <a:r>
            <a:rPr lang="en-IN" sz="1600" b="0" i="0" kern="1200" dirty="0">
              <a:solidFill>
                <a:schemeClr val="accent5">
                  <a:lumMod val="75000"/>
                </a:schemeClr>
              </a:solidFill>
              <a:latin typeface="Times New Roman" panose="02020603050405020304" pitchFamily="18" charset="0"/>
              <a:cs typeface="Times New Roman" panose="02020603050405020304" pitchFamily="18" charset="0"/>
            </a:rPr>
            <a:t>(</a:t>
          </a:r>
          <a:r>
            <a:rPr lang="en-IN" sz="1600" b="0" i="0" kern="1200" dirty="0" err="1">
              <a:solidFill>
                <a:schemeClr val="accent5">
                  <a:lumMod val="75000"/>
                </a:schemeClr>
              </a:solidFill>
              <a:latin typeface="Times New Roman" panose="02020603050405020304" pitchFamily="18" charset="0"/>
              <a:cs typeface="Times New Roman" panose="02020603050405020304" pitchFamily="18" charset="0"/>
            </a:rPr>
            <a:t>pos</a:t>
          </a:r>
          <a:r>
            <a:rPr lang="en-IN" sz="1600" b="0" i="0" kern="1200" dirty="0">
              <a:solidFill>
                <a:schemeClr val="accent5">
                  <a:lumMod val="75000"/>
                </a:schemeClr>
              </a:solidFill>
              <a:latin typeface="Times New Roman" panose="02020603050405020304" pitchFamily="18" charset="0"/>
              <a:cs typeface="Times New Roman" panose="02020603050405020304" pitchFamily="18" charset="0"/>
            </a:rPr>
            <a:t>), </a:t>
          </a:r>
          <a:r>
            <a:rPr lang="en-IN" sz="1600" b="0" i="1" kern="1200" dirty="0">
              <a:solidFill>
                <a:schemeClr val="accent5">
                  <a:lumMod val="75000"/>
                </a:schemeClr>
              </a:solidFill>
              <a:latin typeface="Times New Roman" panose="02020603050405020304" pitchFamily="18" charset="0"/>
              <a:cs typeface="Times New Roman" panose="02020603050405020304" pitchFamily="18" charset="0"/>
            </a:rPr>
            <a:t>Negative </a:t>
          </a:r>
          <a:r>
            <a:rPr lang="en-IN" sz="1600" b="0" i="0" kern="1200" dirty="0">
              <a:solidFill>
                <a:schemeClr val="accent5">
                  <a:lumMod val="75000"/>
                </a:schemeClr>
              </a:solidFill>
              <a:latin typeface="Times New Roman" panose="02020603050405020304" pitchFamily="18" charset="0"/>
              <a:cs typeface="Times New Roman" panose="02020603050405020304" pitchFamily="18" charset="0"/>
            </a:rPr>
            <a:t>(neg) and </a:t>
          </a:r>
          <a:r>
            <a:rPr lang="en-IN" sz="1600" b="0" i="1" kern="1200" dirty="0">
              <a:solidFill>
                <a:schemeClr val="accent5">
                  <a:lumMod val="75000"/>
                </a:schemeClr>
              </a:solidFill>
              <a:latin typeface="Times New Roman" panose="02020603050405020304" pitchFamily="18" charset="0"/>
              <a:cs typeface="Times New Roman" panose="02020603050405020304" pitchFamily="18" charset="0"/>
            </a:rPr>
            <a:t>Neutral </a:t>
          </a:r>
          <a:r>
            <a:rPr lang="en-IN" sz="1600" b="0" i="0" kern="1200" dirty="0">
              <a:solidFill>
                <a:schemeClr val="accent5">
                  <a:lumMod val="75000"/>
                </a:schemeClr>
              </a:solidFill>
              <a:latin typeface="Times New Roman" panose="02020603050405020304" pitchFamily="18" charset="0"/>
              <a:cs typeface="Times New Roman" panose="02020603050405020304" pitchFamily="18" charset="0"/>
            </a:rPr>
            <a:t>(neu)</a:t>
          </a:r>
          <a:endParaRPr lang="en-US" sz="1600" kern="1200" dirty="0">
            <a:solidFill>
              <a:schemeClr val="accent5">
                <a:lumMod val="75000"/>
              </a:schemeClr>
            </a:solidFill>
            <a:latin typeface="Times New Roman" panose="02020603050405020304" pitchFamily="18" charset="0"/>
            <a:cs typeface="Times New Roman" panose="02020603050405020304" pitchFamily="18" charset="0"/>
          </a:endParaRPr>
        </a:p>
        <a:p>
          <a:pPr marL="171450" lvl="1" indent="-171450" algn="just" defTabSz="800100">
            <a:lnSpc>
              <a:spcPct val="90000"/>
            </a:lnSpc>
            <a:spcBef>
              <a:spcPct val="0"/>
            </a:spcBef>
            <a:spcAft>
              <a:spcPct val="15000"/>
            </a:spcAft>
            <a:buChar char="••"/>
          </a:pPr>
          <a:r>
            <a:rPr lang="en-US" sz="1800" b="0" i="0" kern="1200" dirty="0">
              <a:solidFill>
                <a:srgbClr val="C00000"/>
              </a:solidFill>
              <a:latin typeface="Times New Roman" panose="02020603050405020304" pitchFamily="18" charset="0"/>
              <a:cs typeface="Times New Roman" panose="02020603050405020304" pitchFamily="18" charset="0"/>
            </a:rPr>
            <a:t>The SemEval-2018 dataset is pre-annotated for its emotion labels : contain 11 multi-label emotion categories</a:t>
          </a:r>
          <a:br>
            <a:rPr lang="en-US" sz="1800" b="0" i="0" kern="1200" dirty="0">
              <a:solidFill>
                <a:srgbClr val="C00000"/>
              </a:solidFill>
              <a:latin typeface="Times New Roman" panose="02020603050405020304" pitchFamily="18" charset="0"/>
              <a:cs typeface="Times New Roman" panose="02020603050405020304" pitchFamily="18" charset="0"/>
            </a:rPr>
          </a:br>
          <a:endParaRPr lang="en-US" sz="1800" kern="1200" dirty="0">
            <a:solidFill>
              <a:srgbClr val="C00000"/>
            </a:solidFill>
            <a:latin typeface="Times New Roman" panose="02020603050405020304" pitchFamily="18" charset="0"/>
            <a:cs typeface="Times New Roman" panose="02020603050405020304" pitchFamily="18" charset="0"/>
          </a:endParaRPr>
        </a:p>
      </dsp:txBody>
      <dsp:txXfrm>
        <a:off x="5507158" y="801672"/>
        <a:ext cx="5634304" cy="4961531"/>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4C3F6-64ED-4478-9D0B-12B280F546C2}">
      <dsp:nvSpPr>
        <dsp:cNvPr id="0" name=""/>
        <dsp:cNvSpPr/>
      </dsp:nvSpPr>
      <dsp:spPr>
        <a:xfrm>
          <a:off x="-1810998" y="-282474"/>
          <a:ext cx="2175849" cy="2175849"/>
        </a:xfrm>
        <a:prstGeom prst="blockArc">
          <a:avLst>
            <a:gd name="adj1" fmla="val 18900000"/>
            <a:gd name="adj2" fmla="val 2700000"/>
            <a:gd name="adj3" fmla="val 9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74A151-3D48-43CB-AA45-7457357DB799}">
      <dsp:nvSpPr>
        <dsp:cNvPr id="0" name=""/>
        <dsp:cNvSpPr/>
      </dsp:nvSpPr>
      <dsp:spPr>
        <a:xfrm>
          <a:off x="296123" y="180525"/>
          <a:ext cx="10996655" cy="5594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285" tIns="50800" rIns="50800" bIns="50800" numCol="1" spcCol="1270" anchor="ctr" anchorCtr="0">
          <a:noAutofit/>
        </a:bodyPr>
        <a:lstStyle/>
        <a:p>
          <a:pPr lvl="0" algn="l" defTabSz="889000">
            <a:lnSpc>
              <a:spcPct val="90000"/>
            </a:lnSpc>
            <a:spcBef>
              <a:spcPct val="0"/>
            </a:spcBef>
            <a:spcAft>
              <a:spcPct val="35000"/>
            </a:spcAft>
          </a:pPr>
          <a:r>
            <a:rPr lang="en-US" sz="2000" b="0" i="0" kern="1200" dirty="0" err="1">
              <a:latin typeface="Times New Roman" panose="02020603050405020304" pitchFamily="18" charset="0"/>
              <a:cs typeface="Times New Roman" panose="02020603050405020304" pitchFamily="18" charset="0"/>
            </a:rPr>
            <a:t>EmoTA</a:t>
          </a:r>
          <a:r>
            <a:rPr lang="en-US" sz="2000" b="0" i="0" kern="1200" dirty="0">
              <a:latin typeface="Times New Roman" panose="02020603050405020304" pitchFamily="18" charset="0"/>
              <a:cs typeface="Times New Roman" panose="02020603050405020304" pitchFamily="18" charset="0"/>
            </a:rPr>
            <a:t> comprises of </a:t>
          </a:r>
          <a:r>
            <a:rPr lang="en-IN" sz="2000" b="0" i="0" kern="1200" dirty="0">
              <a:latin typeface="Times New Roman" panose="02020603050405020304" pitchFamily="18" charset="0"/>
              <a:cs typeface="Times New Roman" panose="02020603050405020304" pitchFamily="18" charset="0"/>
            </a:rPr>
            <a:t>6810 tweets with the corresponding gold standard TA and multi-label emotion tags </a:t>
          </a:r>
          <a:endParaRPr lang="en-US" sz="2000" kern="1200" dirty="0">
            <a:latin typeface="Times New Roman" panose="02020603050405020304" pitchFamily="18" charset="0"/>
            <a:cs typeface="Times New Roman" panose="02020603050405020304" pitchFamily="18" charset="0"/>
          </a:endParaRPr>
        </a:p>
      </dsp:txBody>
      <dsp:txXfrm>
        <a:off x="296123" y="180525"/>
        <a:ext cx="10996655" cy="559416"/>
      </dsp:txXfrm>
    </dsp:sp>
    <dsp:sp modelId="{111072D0-78D4-4CF2-BD38-EB67F0A25D0A}">
      <dsp:nvSpPr>
        <dsp:cNvPr id="0" name=""/>
        <dsp:cNvSpPr/>
      </dsp:nvSpPr>
      <dsp:spPr>
        <a:xfrm>
          <a:off x="8497" y="172607"/>
          <a:ext cx="575252" cy="5752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80C25-C87B-4F39-B9F7-A34203EEAC78}">
      <dsp:nvSpPr>
        <dsp:cNvPr id="0" name=""/>
        <dsp:cNvSpPr/>
      </dsp:nvSpPr>
      <dsp:spPr>
        <a:xfrm>
          <a:off x="296123" y="936076"/>
          <a:ext cx="10996655" cy="429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285"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Each of the tweets contain two modalities: text and emoji</a:t>
          </a:r>
          <a:endParaRPr lang="en-US" sz="1800" kern="1200" dirty="0">
            <a:latin typeface="Times New Roman" panose="02020603050405020304" pitchFamily="18" charset="0"/>
            <a:cs typeface="Times New Roman" panose="02020603050405020304" pitchFamily="18" charset="0"/>
          </a:endParaRPr>
        </a:p>
      </dsp:txBody>
      <dsp:txXfrm>
        <a:off x="296123" y="936076"/>
        <a:ext cx="10996655" cy="429179"/>
      </dsp:txXfrm>
    </dsp:sp>
    <dsp:sp modelId="{8FCDE0E2-DE1F-4D87-9551-6A4BB737CDAB}">
      <dsp:nvSpPr>
        <dsp:cNvPr id="0" name=""/>
        <dsp:cNvSpPr/>
      </dsp:nvSpPr>
      <dsp:spPr>
        <a:xfrm>
          <a:off x="8497" y="863039"/>
          <a:ext cx="575252" cy="5752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EA2B9-D6F7-4674-B5F9-72FD9C5FF585}">
      <dsp:nvSpPr>
        <dsp:cNvPr id="0" name=""/>
        <dsp:cNvSpPr/>
      </dsp:nvSpPr>
      <dsp:spPr>
        <a:xfrm>
          <a:off x="-3022669" y="-465473"/>
          <a:ext cx="3605790" cy="3605790"/>
        </a:xfrm>
        <a:prstGeom prst="blockArc">
          <a:avLst>
            <a:gd name="adj1" fmla="val 18900000"/>
            <a:gd name="adj2" fmla="val 2700000"/>
            <a:gd name="adj3" fmla="val 59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2AAED9-0A19-4AC3-8C91-ECFE50B45503}">
      <dsp:nvSpPr>
        <dsp:cNvPr id="0" name=""/>
        <dsp:cNvSpPr/>
      </dsp:nvSpPr>
      <dsp:spPr>
        <a:xfrm>
          <a:off x="374934" y="267484"/>
          <a:ext cx="10181215" cy="5349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31"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Experiments were conducted in two different set-up : </a:t>
          </a:r>
          <a:r>
            <a:rPr lang="en-US" sz="1800" b="1" i="0" kern="1200" dirty="0">
              <a:latin typeface="Times New Roman" panose="02020603050405020304" pitchFamily="18" charset="0"/>
              <a:cs typeface="Times New Roman" panose="02020603050405020304" pitchFamily="18" charset="0"/>
            </a:rPr>
            <a:t>Five-class</a:t>
          </a:r>
          <a:r>
            <a:rPr lang="en-US" sz="1800" b="0" i="0" kern="1200" dirty="0">
              <a:latin typeface="Times New Roman" panose="02020603050405020304" pitchFamily="18" charset="0"/>
              <a:cs typeface="Times New Roman" panose="02020603050405020304" pitchFamily="18" charset="0"/>
            </a:rPr>
            <a:t> and </a:t>
          </a:r>
          <a:r>
            <a:rPr lang="en-US" sz="1800" b="1" i="0" kern="1200" dirty="0">
              <a:latin typeface="Times New Roman" panose="02020603050405020304" pitchFamily="18" charset="0"/>
              <a:cs typeface="Times New Roman" panose="02020603050405020304" pitchFamily="18" charset="0"/>
            </a:rPr>
            <a:t>Seven-class</a:t>
          </a:r>
          <a:r>
            <a:rPr lang="en-US" sz="1800" b="0" i="0" kern="1200" dirty="0">
              <a:latin typeface="Times New Roman" panose="02020603050405020304" pitchFamily="18" charset="0"/>
              <a:cs typeface="Times New Roman" panose="02020603050405020304" pitchFamily="18" charset="0"/>
            </a:rPr>
            <a:t> classification for the multi-task framework along with different modalities</a:t>
          </a:r>
          <a:endParaRPr lang="en-US" sz="1800" kern="1200" dirty="0">
            <a:latin typeface="Times New Roman" panose="02020603050405020304" pitchFamily="18" charset="0"/>
            <a:cs typeface="Times New Roman" panose="02020603050405020304" pitchFamily="18" charset="0"/>
          </a:endParaRPr>
        </a:p>
      </dsp:txBody>
      <dsp:txXfrm>
        <a:off x="374934" y="267484"/>
        <a:ext cx="10181215" cy="534968"/>
      </dsp:txXfrm>
    </dsp:sp>
    <dsp:sp modelId="{EAE1B581-A9A6-4F34-A242-4FD268520A39}">
      <dsp:nvSpPr>
        <dsp:cNvPr id="0" name=""/>
        <dsp:cNvSpPr/>
      </dsp:nvSpPr>
      <dsp:spPr>
        <a:xfrm>
          <a:off x="40579" y="200613"/>
          <a:ext cx="668711" cy="6687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C8172-01D0-425D-B134-7609C1B38FBF}">
      <dsp:nvSpPr>
        <dsp:cNvPr id="0" name=""/>
        <dsp:cNvSpPr/>
      </dsp:nvSpPr>
      <dsp:spPr>
        <a:xfrm>
          <a:off x="569396" y="1069937"/>
          <a:ext cx="9986754" cy="5349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31"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Multi-tasking framework performs consistently well compared to its single task TAC variant</a:t>
          </a:r>
          <a:endParaRPr lang="en-US" sz="1800" kern="1200" dirty="0">
            <a:latin typeface="Times New Roman" panose="02020603050405020304" pitchFamily="18" charset="0"/>
            <a:cs typeface="Times New Roman" panose="02020603050405020304" pitchFamily="18" charset="0"/>
          </a:endParaRPr>
        </a:p>
      </dsp:txBody>
      <dsp:txXfrm>
        <a:off x="569396" y="1069937"/>
        <a:ext cx="9986754" cy="534968"/>
      </dsp:txXfrm>
    </dsp:sp>
    <dsp:sp modelId="{CF42F6D5-49DE-43C6-A98A-FFF0D3EC808C}">
      <dsp:nvSpPr>
        <dsp:cNvPr id="0" name=""/>
        <dsp:cNvSpPr/>
      </dsp:nvSpPr>
      <dsp:spPr>
        <a:xfrm>
          <a:off x="235040" y="1003066"/>
          <a:ext cx="668711" cy="6687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DEEA8A-BDF5-41FC-9AF9-13BC15EEA914}">
      <dsp:nvSpPr>
        <dsp:cNvPr id="0" name=""/>
        <dsp:cNvSpPr/>
      </dsp:nvSpPr>
      <dsp:spPr>
        <a:xfrm>
          <a:off x="374934" y="1872390"/>
          <a:ext cx="10181215" cy="5349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31"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Different modalities improves the </a:t>
          </a:r>
          <a:r>
            <a:rPr lang="en-US" sz="1800" b="0" i="0" kern="1200" dirty="0" err="1">
              <a:latin typeface="Times New Roman" panose="02020603050405020304" pitchFamily="18" charset="0"/>
              <a:cs typeface="Times New Roman" panose="02020603050405020304" pitchFamily="18" charset="0"/>
            </a:rPr>
            <a:t>uni</a:t>
          </a:r>
          <a:r>
            <a:rPr lang="en-US" sz="1800" b="0" i="0" kern="1200" dirty="0">
              <a:latin typeface="Times New Roman" panose="02020603050405020304" pitchFamily="18" charset="0"/>
              <a:cs typeface="Times New Roman" panose="02020603050405020304" pitchFamily="18" charset="0"/>
            </a:rPr>
            <a:t>-modal TAC baselines significantly</a:t>
          </a:r>
          <a:endParaRPr lang="en-US" sz="1800" kern="1200" dirty="0">
            <a:latin typeface="Times New Roman" panose="02020603050405020304" pitchFamily="18" charset="0"/>
            <a:cs typeface="Times New Roman" panose="02020603050405020304" pitchFamily="18" charset="0"/>
          </a:endParaRPr>
        </a:p>
      </dsp:txBody>
      <dsp:txXfrm>
        <a:off x="374934" y="1872390"/>
        <a:ext cx="10181215" cy="534968"/>
      </dsp:txXfrm>
    </dsp:sp>
    <dsp:sp modelId="{66EDD7CF-7F9A-426A-94AB-66E60D291C3A}">
      <dsp:nvSpPr>
        <dsp:cNvPr id="0" name=""/>
        <dsp:cNvSpPr/>
      </dsp:nvSpPr>
      <dsp:spPr>
        <a:xfrm>
          <a:off x="40579" y="1805519"/>
          <a:ext cx="668711" cy="6687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180664-86AF-4029-B8C1-72AB50039E32}">
      <dsp:nvSpPr>
        <dsp:cNvPr id="0" name=""/>
        <dsp:cNvSpPr/>
      </dsp:nvSpPr>
      <dsp:spPr>
        <a:xfrm rot="2069450">
          <a:off x="3424913" y="3903586"/>
          <a:ext cx="853878" cy="45966"/>
        </a:xfrm>
        <a:custGeom>
          <a:avLst/>
          <a:gdLst/>
          <a:ahLst/>
          <a:cxnLst/>
          <a:rect l="0" t="0" r="0" b="0"/>
          <a:pathLst>
            <a:path>
              <a:moveTo>
                <a:pt x="0" y="22983"/>
              </a:moveTo>
              <a:lnTo>
                <a:pt x="853878"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71FE05-B1B9-4B53-B3F9-CACD572960E5}">
      <dsp:nvSpPr>
        <dsp:cNvPr id="0" name=""/>
        <dsp:cNvSpPr/>
      </dsp:nvSpPr>
      <dsp:spPr>
        <a:xfrm rot="20953772">
          <a:off x="3476552" y="2522687"/>
          <a:ext cx="2657692" cy="45966"/>
        </a:xfrm>
        <a:custGeom>
          <a:avLst/>
          <a:gdLst/>
          <a:ahLst/>
          <a:cxnLst/>
          <a:rect l="0" t="0" r="0" b="0"/>
          <a:pathLst>
            <a:path>
              <a:moveTo>
                <a:pt x="0" y="22983"/>
              </a:moveTo>
              <a:lnTo>
                <a:pt x="2657692"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C9075C-D805-4452-8A18-689704F8F085}">
      <dsp:nvSpPr>
        <dsp:cNvPr id="0" name=""/>
        <dsp:cNvSpPr/>
      </dsp:nvSpPr>
      <dsp:spPr>
        <a:xfrm rot="19094321">
          <a:off x="3426113" y="1863927"/>
          <a:ext cx="581313" cy="45966"/>
        </a:xfrm>
        <a:custGeom>
          <a:avLst/>
          <a:gdLst/>
          <a:ahLst/>
          <a:cxnLst/>
          <a:rect l="0" t="0" r="0" b="0"/>
          <a:pathLst>
            <a:path>
              <a:moveTo>
                <a:pt x="0" y="22983"/>
              </a:moveTo>
              <a:lnTo>
                <a:pt x="581313"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4606DF9-95D5-4F18-A0C1-B2550DB53E6B}">
      <dsp:nvSpPr>
        <dsp:cNvPr id="0" name=""/>
        <dsp:cNvSpPr/>
      </dsp:nvSpPr>
      <dsp:spPr>
        <a:xfrm>
          <a:off x="949238" y="1515371"/>
          <a:ext cx="2901219" cy="29012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C52E59-C96F-4BB5-80F9-3B5B1D270D73}">
      <dsp:nvSpPr>
        <dsp:cNvPr id="0" name=""/>
        <dsp:cNvSpPr/>
      </dsp:nvSpPr>
      <dsp:spPr>
        <a:xfrm>
          <a:off x="3385384" y="-226566"/>
          <a:ext cx="2974632" cy="21627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Primarily all the works in DAC limit themselves to utilizing only the textual modality</a:t>
          </a:r>
          <a:endParaRPr lang="en-US" sz="1800" kern="1200" dirty="0">
            <a:latin typeface="Times New Roman" panose="02020603050405020304" pitchFamily="18" charset="0"/>
            <a:cs typeface="Times New Roman" panose="02020603050405020304" pitchFamily="18" charset="0"/>
          </a:endParaRPr>
        </a:p>
      </dsp:txBody>
      <dsp:txXfrm>
        <a:off x="3821009" y="90157"/>
        <a:ext cx="2103382" cy="1529274"/>
      </dsp:txXfrm>
    </dsp:sp>
    <dsp:sp modelId="{6922BBBB-E2FC-4E5B-A1CF-63E4BCE75D5D}">
      <dsp:nvSpPr>
        <dsp:cNvPr id="0" name=""/>
        <dsp:cNvSpPr/>
      </dsp:nvSpPr>
      <dsp:spPr>
        <a:xfrm>
          <a:off x="6047106" y="584601"/>
          <a:ext cx="3805187" cy="27258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Non-verbal features (change of tone, facial expression etc.) can provide useful cues to identify DAs, thus, stressing the role of incorporating multi-modal inputs into the task</a:t>
          </a:r>
          <a:endParaRPr lang="en-US" sz="1800" kern="1200" dirty="0">
            <a:latin typeface="Times New Roman" panose="02020603050405020304" pitchFamily="18" charset="0"/>
            <a:cs typeface="Times New Roman" panose="02020603050405020304" pitchFamily="18" charset="0"/>
          </a:endParaRPr>
        </a:p>
      </dsp:txBody>
      <dsp:txXfrm>
        <a:off x="6604363" y="983797"/>
        <a:ext cx="2690673" cy="1927489"/>
      </dsp:txXfrm>
    </dsp:sp>
    <dsp:sp modelId="{2D22F6D3-79A7-46A3-B2A2-C9764DF2334E}">
      <dsp:nvSpPr>
        <dsp:cNvPr id="0" name=""/>
        <dsp:cNvSpPr/>
      </dsp:nvSpPr>
      <dsp:spPr>
        <a:xfrm>
          <a:off x="3990125" y="3685450"/>
          <a:ext cx="2338481" cy="227887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The emotional state of the speaker has a substantial effect on its pragmatic content</a:t>
          </a:r>
          <a:endParaRPr lang="en-US" sz="1800" kern="1200" dirty="0">
            <a:latin typeface="Times New Roman" panose="02020603050405020304" pitchFamily="18" charset="0"/>
            <a:cs typeface="Times New Roman" panose="02020603050405020304" pitchFamily="18" charset="0"/>
          </a:endParaRPr>
        </a:p>
      </dsp:txBody>
      <dsp:txXfrm>
        <a:off x="4332588" y="4019184"/>
        <a:ext cx="1653555" cy="16114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C9690-8284-4260-AA13-6C2DC69BB299}">
      <dsp:nvSpPr>
        <dsp:cNvPr id="0" name=""/>
        <dsp:cNvSpPr/>
      </dsp:nvSpPr>
      <dsp:spPr>
        <a:xfrm rot="1683706">
          <a:off x="3172495" y="3916771"/>
          <a:ext cx="1111786" cy="45966"/>
        </a:xfrm>
        <a:custGeom>
          <a:avLst/>
          <a:gdLst/>
          <a:ahLst/>
          <a:cxnLst/>
          <a:rect l="0" t="0" r="0" b="0"/>
          <a:pathLst>
            <a:path>
              <a:moveTo>
                <a:pt x="0" y="22983"/>
              </a:moveTo>
              <a:lnTo>
                <a:pt x="1111786"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2D1560-07AF-4949-BA75-2EDA583EB1A2}">
      <dsp:nvSpPr>
        <dsp:cNvPr id="0" name=""/>
        <dsp:cNvSpPr/>
      </dsp:nvSpPr>
      <dsp:spPr>
        <a:xfrm rot="20210612">
          <a:off x="3211357" y="2550357"/>
          <a:ext cx="657567" cy="45966"/>
        </a:xfrm>
        <a:custGeom>
          <a:avLst/>
          <a:gdLst/>
          <a:ahLst/>
          <a:cxnLst/>
          <a:rect l="0" t="0" r="0" b="0"/>
          <a:pathLst>
            <a:path>
              <a:moveTo>
                <a:pt x="0" y="22983"/>
              </a:moveTo>
              <a:lnTo>
                <a:pt x="657567"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E48D96-5A33-48C6-9AEB-1B1513A0B303}">
      <dsp:nvSpPr>
        <dsp:cNvPr id="0" name=""/>
        <dsp:cNvSpPr/>
      </dsp:nvSpPr>
      <dsp:spPr>
        <a:xfrm rot="304222">
          <a:off x="3230634" y="3366929"/>
          <a:ext cx="3686051" cy="45966"/>
        </a:xfrm>
        <a:custGeom>
          <a:avLst/>
          <a:gdLst/>
          <a:ahLst/>
          <a:cxnLst/>
          <a:rect l="0" t="0" r="0" b="0"/>
          <a:pathLst>
            <a:path>
              <a:moveTo>
                <a:pt x="0" y="22983"/>
              </a:moveTo>
              <a:lnTo>
                <a:pt x="3686051" y="2298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AAD0C0B-6683-4AB1-A2E8-FD249721502C}">
      <dsp:nvSpPr>
        <dsp:cNvPr id="0" name=""/>
        <dsp:cNvSpPr/>
      </dsp:nvSpPr>
      <dsp:spPr>
        <a:xfrm>
          <a:off x="771809" y="1686322"/>
          <a:ext cx="2901219" cy="2901219"/>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37B005-63B3-47E3-AA77-BDA3923AF3BC}">
      <dsp:nvSpPr>
        <dsp:cNvPr id="0" name=""/>
        <dsp:cNvSpPr/>
      </dsp:nvSpPr>
      <dsp:spPr>
        <a:xfrm>
          <a:off x="6890703" y="2228953"/>
          <a:ext cx="4470095" cy="30409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Curate a new dataset, multi-modal Emotion-DA : </a:t>
          </a:r>
          <a:r>
            <a:rPr lang="en-US" sz="1800" b="0" i="1" kern="1200" dirty="0" err="1">
              <a:latin typeface="Times New Roman" panose="02020603050405020304" pitchFamily="18" charset="0"/>
              <a:cs typeface="Times New Roman" panose="02020603050405020304" pitchFamily="18" charset="0"/>
            </a:rPr>
            <a:t>EMOTyDA</a:t>
          </a:r>
          <a:r>
            <a:rPr lang="en-US" sz="1800" b="0" i="0" kern="1200" dirty="0">
              <a:latin typeface="Times New Roman" panose="02020603050405020304" pitchFamily="18" charset="0"/>
              <a:cs typeface="Times New Roman" panose="02020603050405020304" pitchFamily="18" charset="0"/>
            </a:rPr>
            <a:t>, with high quality annotations of DAs, including emotionally aided cues for facilitating research in multi-modal DAC and lead to a novel sub-task: emotion aware DAC</a:t>
          </a:r>
          <a:endParaRPr lang="en-US" sz="1800" kern="1200" dirty="0">
            <a:latin typeface="Times New Roman" panose="02020603050405020304" pitchFamily="18" charset="0"/>
            <a:cs typeface="Times New Roman" panose="02020603050405020304" pitchFamily="18" charset="0"/>
          </a:endParaRPr>
        </a:p>
      </dsp:txBody>
      <dsp:txXfrm>
        <a:off x="7545333" y="2674293"/>
        <a:ext cx="3160835" cy="2150291"/>
      </dsp:txXfrm>
    </dsp:sp>
    <dsp:sp modelId="{CB0676D9-E14A-4590-8409-9F0D8521EB05}">
      <dsp:nvSpPr>
        <dsp:cNvPr id="0" name=""/>
        <dsp:cNvSpPr/>
      </dsp:nvSpPr>
      <dsp:spPr>
        <a:xfrm>
          <a:off x="3493375" y="0"/>
          <a:ext cx="4643959" cy="320045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Propose an attention based (self, inter-modal, inter-task) multi-task, multi-modal deep neural network for jointly optimizing the DAC and Emotion Recognition (ER) tasks. ER has been treated as an auxiliary task aiding the primary task i.e., DAC</a:t>
          </a:r>
          <a:endParaRPr lang="en-US" sz="1800" kern="1200" dirty="0">
            <a:latin typeface="Times New Roman" panose="02020603050405020304" pitchFamily="18" charset="0"/>
            <a:cs typeface="Times New Roman" panose="02020603050405020304" pitchFamily="18" charset="0"/>
          </a:endParaRPr>
        </a:p>
      </dsp:txBody>
      <dsp:txXfrm>
        <a:off x="4173467" y="468696"/>
        <a:ext cx="3283775" cy="2263065"/>
      </dsp:txXfrm>
    </dsp:sp>
    <dsp:sp modelId="{B22FA0D6-5A5C-4797-BEC9-D35C96D58766}">
      <dsp:nvSpPr>
        <dsp:cNvPr id="0" name=""/>
        <dsp:cNvSpPr/>
      </dsp:nvSpPr>
      <dsp:spPr>
        <a:xfrm>
          <a:off x="4067245" y="3525468"/>
          <a:ext cx="2566500" cy="255804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Establish that multi-tasking and multi-modality boosted the identification of DAs compared to its single task and </a:t>
          </a:r>
          <a:r>
            <a:rPr lang="en-US" sz="1800" b="0" i="0" kern="1200" dirty="0" err="1">
              <a:latin typeface="Times New Roman" panose="02020603050405020304" pitchFamily="18" charset="0"/>
              <a:cs typeface="Times New Roman" panose="02020603050405020304" pitchFamily="18" charset="0"/>
            </a:rPr>
            <a:t>uni</a:t>
          </a:r>
          <a:r>
            <a:rPr lang="en-US" sz="1800" b="0" i="0" kern="1200" dirty="0">
              <a:latin typeface="Times New Roman" panose="02020603050405020304" pitchFamily="18" charset="0"/>
              <a:cs typeface="Times New Roman" panose="02020603050405020304" pitchFamily="18" charset="0"/>
            </a:rPr>
            <a:t>-modal DAC variants</a:t>
          </a:r>
          <a:endParaRPr lang="en-US" sz="1800" kern="1200" dirty="0">
            <a:latin typeface="Times New Roman" panose="02020603050405020304" pitchFamily="18" charset="0"/>
            <a:cs typeface="Times New Roman" panose="02020603050405020304" pitchFamily="18" charset="0"/>
          </a:endParaRPr>
        </a:p>
      </dsp:txBody>
      <dsp:txXfrm>
        <a:off x="4443100" y="3900084"/>
        <a:ext cx="1814790" cy="18088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EA289-EA39-4710-B886-6CBF9224D913}">
      <dsp:nvSpPr>
        <dsp:cNvPr id="0" name=""/>
        <dsp:cNvSpPr/>
      </dsp:nvSpPr>
      <dsp:spPr>
        <a:xfrm>
          <a:off x="4029" y="188909"/>
          <a:ext cx="5464056" cy="3801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b="1" i="1" kern="1200" dirty="0"/>
            <a:t>Data Collection</a:t>
          </a:r>
          <a:endParaRPr lang="en-US" sz="3200" kern="1200" dirty="0"/>
        </a:p>
      </dsp:txBody>
      <dsp:txXfrm>
        <a:off x="194112" y="188909"/>
        <a:ext cx="5083891" cy="380165"/>
      </dsp:txXfrm>
    </dsp:sp>
    <dsp:sp modelId="{68518005-DCB4-40A2-ADB4-3AF91A04BE1F}">
      <dsp:nvSpPr>
        <dsp:cNvPr id="0" name=""/>
        <dsp:cNvSpPr/>
      </dsp:nvSpPr>
      <dsp:spPr>
        <a:xfrm>
          <a:off x="263156" y="593924"/>
          <a:ext cx="4371245" cy="514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just" defTabSz="533400">
            <a:lnSpc>
              <a:spcPct val="150000"/>
            </a:lnSpc>
            <a:spcBef>
              <a:spcPct val="0"/>
            </a:spcBef>
            <a:spcAft>
              <a:spcPct val="15000"/>
            </a:spcAft>
            <a:buChar char="••"/>
          </a:pPr>
          <a:endParaRPr lang="en-US" sz="1200" kern="1200" dirty="0">
            <a:latin typeface="Times New Roman" panose="02020603050405020304" pitchFamily="18" charset="0"/>
            <a:cs typeface="Times New Roman" panose="02020603050405020304" pitchFamily="18" charset="0"/>
          </a:endParaRPr>
        </a:p>
        <a:p>
          <a:pPr marL="228600" lvl="1" indent="-228600" algn="just" defTabSz="889000">
            <a:lnSpc>
              <a:spcPct val="150000"/>
            </a:lnSpc>
            <a:spcBef>
              <a:spcPct val="0"/>
            </a:spcBef>
            <a:spcAft>
              <a:spcPct val="15000"/>
            </a:spcAft>
            <a:buChar char="••"/>
          </a:pPr>
          <a:r>
            <a:rPr lang="en-US" sz="2000" b="0" i="0" kern="1200" dirty="0">
              <a:latin typeface="Times New Roman" panose="02020603050405020304" pitchFamily="18" charset="0"/>
              <a:cs typeface="Times New Roman" panose="02020603050405020304" pitchFamily="18" charset="0"/>
            </a:rPr>
            <a:t>Scanned the literature for existing multi-modal Emotion Recognition (ER) dataset</a:t>
          </a:r>
          <a:endParaRPr lang="en-US" sz="2000" kern="1200" dirty="0">
            <a:latin typeface="Times New Roman" panose="02020603050405020304" pitchFamily="18" charset="0"/>
            <a:cs typeface="Times New Roman" panose="02020603050405020304" pitchFamily="18" charset="0"/>
          </a:endParaRPr>
        </a:p>
        <a:p>
          <a:pPr marL="228600" lvl="1" indent="-228600" algn="just" defTabSz="889000">
            <a:lnSpc>
              <a:spcPct val="150000"/>
            </a:lnSpc>
            <a:spcBef>
              <a:spcPct val="0"/>
            </a:spcBef>
            <a:spcAft>
              <a:spcPct val="15000"/>
            </a:spcAft>
            <a:buChar char="••"/>
          </a:pPr>
          <a:r>
            <a:rPr lang="en-US" sz="2000" b="0" i="0" kern="1200" dirty="0">
              <a:solidFill>
                <a:srgbClr val="C00000"/>
              </a:solidFill>
              <a:latin typeface="Times New Roman" panose="02020603050405020304" pitchFamily="18" charset="0"/>
              <a:cs typeface="Times New Roman" panose="02020603050405020304" pitchFamily="18" charset="0"/>
            </a:rPr>
            <a:t>Zeroed down on IEMOCAP and MELD datasets</a:t>
          </a:r>
          <a:endParaRPr lang="en-US" sz="2000" kern="1200" dirty="0">
            <a:solidFill>
              <a:srgbClr val="C00000"/>
            </a:solidFill>
            <a:latin typeface="Times New Roman" panose="02020603050405020304" pitchFamily="18" charset="0"/>
            <a:cs typeface="Times New Roman" panose="02020603050405020304" pitchFamily="18" charset="0"/>
          </a:endParaRPr>
        </a:p>
        <a:p>
          <a:pPr marL="228600" lvl="1" indent="-228600" algn="just" defTabSz="889000">
            <a:lnSpc>
              <a:spcPct val="150000"/>
            </a:lnSpc>
            <a:spcBef>
              <a:spcPct val="0"/>
            </a:spcBef>
            <a:spcAft>
              <a:spcPct val="15000"/>
            </a:spcAft>
            <a:buChar char="••"/>
          </a:pPr>
          <a:r>
            <a:rPr lang="en-US" sz="2000" b="0" i="0" kern="1200" dirty="0">
              <a:latin typeface="Times New Roman" panose="02020603050405020304" pitchFamily="18" charset="0"/>
              <a:cs typeface="Times New Roman" panose="02020603050405020304" pitchFamily="18" charset="0"/>
            </a:rPr>
            <a:t>These datasets are not annotated for their corresponding DAs</a:t>
          </a:r>
          <a:endParaRPr lang="en-US" sz="2000" kern="1200" dirty="0">
            <a:latin typeface="Times New Roman" panose="02020603050405020304" pitchFamily="18" charset="0"/>
            <a:cs typeface="Times New Roman" panose="02020603050405020304" pitchFamily="18" charset="0"/>
          </a:endParaRPr>
        </a:p>
      </dsp:txBody>
      <dsp:txXfrm>
        <a:off x="263156" y="593924"/>
        <a:ext cx="4371245" cy="5148703"/>
      </dsp:txXfrm>
    </dsp:sp>
    <dsp:sp modelId="{0436903C-C781-4EDE-A600-C46AFE698008}">
      <dsp:nvSpPr>
        <dsp:cNvPr id="0" name=""/>
        <dsp:cNvSpPr/>
      </dsp:nvSpPr>
      <dsp:spPr>
        <a:xfrm>
          <a:off x="5892713" y="104662"/>
          <a:ext cx="5464056" cy="521089"/>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2672" rIns="42672" bIns="42672" numCol="1" spcCol="1270" anchor="ctr" anchorCtr="0">
          <a:noAutofit/>
        </a:bodyPr>
        <a:lstStyle/>
        <a:p>
          <a:pPr lvl="0" algn="ctr" defTabSz="1422400">
            <a:lnSpc>
              <a:spcPct val="90000"/>
            </a:lnSpc>
            <a:spcBef>
              <a:spcPct val="0"/>
            </a:spcBef>
            <a:spcAft>
              <a:spcPct val="35000"/>
            </a:spcAft>
          </a:pPr>
          <a:r>
            <a:rPr lang="en-US" sz="3200" b="1" i="1" kern="1200" dirty="0"/>
            <a:t>Data Annotation</a:t>
          </a:r>
          <a:endParaRPr lang="en-US" sz="3200" kern="1200" dirty="0"/>
        </a:p>
      </dsp:txBody>
      <dsp:txXfrm>
        <a:off x="6153258" y="104662"/>
        <a:ext cx="4942967" cy="521089"/>
      </dsp:txXfrm>
    </dsp:sp>
    <dsp:sp modelId="{1214F5A0-3C6E-47DA-A9BE-FD1516C2F92D}">
      <dsp:nvSpPr>
        <dsp:cNvPr id="0" name=""/>
        <dsp:cNvSpPr/>
      </dsp:nvSpPr>
      <dsp:spPr>
        <a:xfrm>
          <a:off x="5501247" y="657436"/>
          <a:ext cx="5652501" cy="51487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just" defTabSz="533400">
            <a:lnSpc>
              <a:spcPct val="90000"/>
            </a:lnSpc>
            <a:spcBef>
              <a:spcPct val="0"/>
            </a:spcBef>
            <a:spcAft>
              <a:spcPct val="15000"/>
            </a:spcAft>
            <a:buChar char="••"/>
          </a:pPr>
          <a:endParaRPr lang="en-US" sz="12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SWBD-DAMSL tag-set comprising of 42 DAs used as the basis for conceptualizing tag-set for the </a:t>
          </a:r>
          <a:r>
            <a:rPr lang="en-US" sz="1600" b="0" i="0" kern="1200" dirty="0" err="1">
              <a:latin typeface="Times New Roman" panose="02020603050405020304" pitchFamily="18" charset="0"/>
              <a:cs typeface="Times New Roman" panose="02020603050405020304" pitchFamily="18" charset="0"/>
            </a:rPr>
            <a:t>EMOTyDA</a:t>
          </a:r>
          <a:r>
            <a:rPr lang="en-US" sz="1600" b="0" i="0" kern="1200" dirty="0">
              <a:latin typeface="Times New Roman" panose="02020603050405020304" pitchFamily="18" charset="0"/>
              <a:cs typeface="Times New Roman" panose="02020603050405020304" pitchFamily="18" charset="0"/>
            </a:rPr>
            <a:t> dataset</a:t>
          </a: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12 most commonly occurring tags were used to annotate utterances of the </a:t>
          </a:r>
          <a:r>
            <a:rPr lang="en-US" sz="1600" b="0" i="0" kern="1200" dirty="0" err="1">
              <a:latin typeface="Times New Roman" panose="02020603050405020304" pitchFamily="18" charset="0"/>
              <a:cs typeface="Times New Roman" panose="02020603050405020304" pitchFamily="18" charset="0"/>
            </a:rPr>
            <a:t>EMOTyDA</a:t>
          </a:r>
          <a:r>
            <a:rPr lang="en-US" sz="1600" b="0" i="0" kern="1200" dirty="0">
              <a:latin typeface="Times New Roman" panose="02020603050405020304" pitchFamily="18" charset="0"/>
              <a:cs typeface="Times New Roman" panose="02020603050405020304" pitchFamily="18" charset="0"/>
            </a:rPr>
            <a:t> dataset</a:t>
          </a: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solidFill>
                <a:srgbClr val="C00000"/>
              </a:solidFill>
              <a:latin typeface="Times New Roman" panose="02020603050405020304" pitchFamily="18" charset="0"/>
              <a:cs typeface="Times New Roman" panose="02020603050405020304" pitchFamily="18" charset="0"/>
            </a:rPr>
            <a:t>12 chosen tags are namely </a:t>
          </a:r>
          <a:r>
            <a:rPr lang="en-US" sz="1600" b="0" i="1" kern="1200" dirty="0">
              <a:solidFill>
                <a:srgbClr val="C00000"/>
              </a:solidFill>
              <a:latin typeface="Times New Roman" panose="02020603050405020304" pitchFamily="18" charset="0"/>
              <a:cs typeface="Times New Roman" panose="02020603050405020304" pitchFamily="18" charset="0"/>
            </a:rPr>
            <a:t>Greeting</a:t>
          </a:r>
          <a:r>
            <a:rPr lang="en-US" sz="1600" b="0" i="0" kern="1200" dirty="0">
              <a:solidFill>
                <a:srgbClr val="C00000"/>
              </a:solidFill>
              <a:latin typeface="Times New Roman" panose="02020603050405020304" pitchFamily="18" charset="0"/>
              <a:cs typeface="Times New Roman" panose="02020603050405020304" pitchFamily="18" charset="0"/>
            </a:rPr>
            <a:t> (g), </a:t>
          </a:r>
          <a:r>
            <a:rPr lang="en-US" sz="1600" b="0" i="1" kern="1200" dirty="0">
              <a:solidFill>
                <a:srgbClr val="C00000"/>
              </a:solidFill>
              <a:latin typeface="Times New Roman" panose="02020603050405020304" pitchFamily="18" charset="0"/>
              <a:cs typeface="Times New Roman" panose="02020603050405020304" pitchFamily="18" charset="0"/>
            </a:rPr>
            <a:t>Question</a:t>
          </a:r>
          <a:r>
            <a:rPr lang="en-US" sz="1600" b="0" i="0" kern="1200" dirty="0">
              <a:solidFill>
                <a:srgbClr val="C00000"/>
              </a:solidFill>
              <a:latin typeface="Times New Roman" panose="02020603050405020304" pitchFamily="18" charset="0"/>
              <a:cs typeface="Times New Roman" panose="02020603050405020304" pitchFamily="18" charset="0"/>
            </a:rPr>
            <a:t> (q), </a:t>
          </a:r>
          <a:r>
            <a:rPr lang="en-US" sz="1600" b="0" i="1" kern="1200" dirty="0">
              <a:solidFill>
                <a:srgbClr val="C00000"/>
              </a:solidFill>
              <a:latin typeface="Times New Roman" panose="02020603050405020304" pitchFamily="18" charset="0"/>
              <a:cs typeface="Times New Roman" panose="02020603050405020304" pitchFamily="18" charset="0"/>
            </a:rPr>
            <a:t>Answer</a:t>
          </a:r>
          <a:r>
            <a:rPr lang="en-US" sz="1600" b="0" i="0" kern="1200" dirty="0">
              <a:solidFill>
                <a:srgbClr val="C00000"/>
              </a:solidFill>
              <a:latin typeface="Times New Roman" panose="02020603050405020304" pitchFamily="18" charset="0"/>
              <a:cs typeface="Times New Roman" panose="02020603050405020304" pitchFamily="18" charset="0"/>
            </a:rPr>
            <a:t> (a), </a:t>
          </a:r>
          <a:r>
            <a:rPr lang="en-US" sz="1600" b="0" i="1" kern="1200" dirty="0">
              <a:solidFill>
                <a:srgbClr val="C00000"/>
              </a:solidFill>
              <a:latin typeface="Times New Roman" panose="02020603050405020304" pitchFamily="18" charset="0"/>
              <a:cs typeface="Times New Roman" panose="02020603050405020304" pitchFamily="18" charset="0"/>
            </a:rPr>
            <a:t>Statement-Opinion</a:t>
          </a:r>
          <a:r>
            <a:rPr lang="en-US" sz="1600" b="0" i="0" kern="1200" dirty="0">
              <a:solidFill>
                <a:srgbClr val="C00000"/>
              </a:solidFill>
              <a:latin typeface="Times New Roman" panose="02020603050405020304" pitchFamily="18" charset="0"/>
              <a:cs typeface="Times New Roman" panose="02020603050405020304" pitchFamily="18" charset="0"/>
            </a:rPr>
            <a:t> (o), </a:t>
          </a:r>
          <a:r>
            <a:rPr lang="en-US" sz="1600" b="0" i="1" kern="1200" dirty="0">
              <a:solidFill>
                <a:srgbClr val="C00000"/>
              </a:solidFill>
              <a:latin typeface="Times New Roman" panose="02020603050405020304" pitchFamily="18" charset="0"/>
              <a:cs typeface="Times New Roman" panose="02020603050405020304" pitchFamily="18" charset="0"/>
            </a:rPr>
            <a:t>Statement-Non-Opinion</a:t>
          </a:r>
          <a:r>
            <a:rPr lang="en-US" sz="1600" b="0" i="0" kern="1200" dirty="0">
              <a:solidFill>
                <a:srgbClr val="C00000"/>
              </a:solidFill>
              <a:latin typeface="Times New Roman" panose="02020603050405020304" pitchFamily="18" charset="0"/>
              <a:cs typeface="Times New Roman" panose="02020603050405020304" pitchFamily="18" charset="0"/>
            </a:rPr>
            <a:t> (s), </a:t>
          </a:r>
          <a:r>
            <a:rPr lang="en-US" sz="1600" b="0" i="1" kern="1200" dirty="0">
              <a:solidFill>
                <a:srgbClr val="C00000"/>
              </a:solidFill>
              <a:latin typeface="Times New Roman" panose="02020603050405020304" pitchFamily="18" charset="0"/>
              <a:cs typeface="Times New Roman" panose="02020603050405020304" pitchFamily="18" charset="0"/>
            </a:rPr>
            <a:t>Apology</a:t>
          </a:r>
          <a:r>
            <a:rPr lang="en-US" sz="1600" b="0" i="0" kern="1200" dirty="0">
              <a:solidFill>
                <a:srgbClr val="C00000"/>
              </a:solidFill>
              <a:latin typeface="Times New Roman" panose="02020603050405020304" pitchFamily="18" charset="0"/>
              <a:cs typeface="Times New Roman" panose="02020603050405020304" pitchFamily="18" charset="0"/>
            </a:rPr>
            <a:t> (ap), </a:t>
          </a:r>
          <a:r>
            <a:rPr lang="en-US" sz="1600" b="0" i="1" kern="1200" dirty="0">
              <a:solidFill>
                <a:srgbClr val="C00000"/>
              </a:solidFill>
              <a:latin typeface="Times New Roman" panose="02020603050405020304" pitchFamily="18" charset="0"/>
              <a:cs typeface="Times New Roman" panose="02020603050405020304" pitchFamily="18" charset="0"/>
            </a:rPr>
            <a:t>Command</a:t>
          </a:r>
          <a:r>
            <a:rPr lang="en-US" sz="1600" b="0" i="0" kern="1200" dirty="0">
              <a:solidFill>
                <a:srgbClr val="C00000"/>
              </a:solidFill>
              <a:latin typeface="Times New Roman" panose="02020603050405020304" pitchFamily="18" charset="0"/>
              <a:cs typeface="Times New Roman" panose="02020603050405020304" pitchFamily="18" charset="0"/>
            </a:rPr>
            <a:t> ©, </a:t>
          </a:r>
          <a:r>
            <a:rPr lang="en-US" sz="1600" b="0" i="1" kern="1200" dirty="0">
              <a:solidFill>
                <a:srgbClr val="C00000"/>
              </a:solidFill>
              <a:latin typeface="Times New Roman" panose="02020603050405020304" pitchFamily="18" charset="0"/>
              <a:cs typeface="Times New Roman" panose="02020603050405020304" pitchFamily="18" charset="0"/>
            </a:rPr>
            <a:t>Agreement</a:t>
          </a:r>
          <a:r>
            <a:rPr lang="en-US" sz="1600" b="0" i="0" kern="1200" dirty="0">
              <a:solidFill>
                <a:srgbClr val="C00000"/>
              </a:solidFill>
              <a:latin typeface="Times New Roman" panose="02020603050405020304" pitchFamily="18" charset="0"/>
              <a:cs typeface="Times New Roman" panose="02020603050405020304" pitchFamily="18" charset="0"/>
            </a:rPr>
            <a:t> (ag), </a:t>
          </a:r>
          <a:r>
            <a:rPr lang="en-US" sz="1600" b="0" i="1" kern="1200" dirty="0">
              <a:solidFill>
                <a:srgbClr val="C00000"/>
              </a:solidFill>
              <a:latin typeface="Times New Roman" panose="02020603050405020304" pitchFamily="18" charset="0"/>
              <a:cs typeface="Times New Roman" panose="02020603050405020304" pitchFamily="18" charset="0"/>
            </a:rPr>
            <a:t>Disagreement</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0" kern="1200" dirty="0" err="1">
              <a:solidFill>
                <a:srgbClr val="C00000"/>
              </a:solidFill>
              <a:latin typeface="Times New Roman" panose="02020603050405020304" pitchFamily="18" charset="0"/>
              <a:cs typeface="Times New Roman" panose="02020603050405020304" pitchFamily="18" charset="0"/>
            </a:rPr>
            <a:t>dag</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1" kern="1200" dirty="0">
              <a:solidFill>
                <a:srgbClr val="C00000"/>
              </a:solidFill>
              <a:latin typeface="Times New Roman" panose="02020603050405020304" pitchFamily="18" charset="0"/>
              <a:cs typeface="Times New Roman" panose="02020603050405020304" pitchFamily="18" charset="0"/>
            </a:rPr>
            <a:t>Acknowledge </a:t>
          </a:r>
          <a:r>
            <a:rPr lang="en-US" sz="1600" b="0" i="0" kern="1200" dirty="0">
              <a:solidFill>
                <a:srgbClr val="C00000"/>
              </a:solidFill>
              <a:latin typeface="Times New Roman" panose="02020603050405020304" pitchFamily="18" charset="0"/>
              <a:cs typeface="Times New Roman" panose="02020603050405020304" pitchFamily="18" charset="0"/>
            </a:rPr>
            <a:t>(a), </a:t>
          </a:r>
          <a:r>
            <a:rPr lang="en-US" sz="1600" b="0" i="1" kern="1200" dirty="0">
              <a:solidFill>
                <a:srgbClr val="C00000"/>
              </a:solidFill>
              <a:latin typeface="Times New Roman" panose="02020603050405020304" pitchFamily="18" charset="0"/>
              <a:cs typeface="Times New Roman" panose="02020603050405020304" pitchFamily="18" charset="0"/>
            </a:rPr>
            <a:t>Backchannel</a:t>
          </a:r>
          <a:r>
            <a:rPr lang="en-US" sz="1600" b="0" i="0" kern="1200" dirty="0">
              <a:solidFill>
                <a:srgbClr val="C00000"/>
              </a:solidFill>
              <a:latin typeface="Times New Roman" panose="02020603050405020304" pitchFamily="18" charset="0"/>
              <a:cs typeface="Times New Roman" panose="02020603050405020304" pitchFamily="18" charset="0"/>
            </a:rPr>
            <a:t> (b) and </a:t>
          </a:r>
          <a:r>
            <a:rPr lang="en-US" sz="1600" b="0" i="1" kern="1200" dirty="0">
              <a:solidFill>
                <a:srgbClr val="C00000"/>
              </a:solidFill>
              <a:latin typeface="Times New Roman" panose="02020603050405020304" pitchFamily="18" charset="0"/>
              <a:cs typeface="Times New Roman" panose="02020603050405020304" pitchFamily="18" charset="0"/>
            </a:rPr>
            <a:t>Others</a:t>
          </a:r>
          <a:r>
            <a:rPr lang="en-US" sz="1600" b="0" i="0" kern="1200" dirty="0">
              <a:solidFill>
                <a:srgbClr val="C00000"/>
              </a:solidFill>
              <a:latin typeface="Times New Roman" panose="02020603050405020304" pitchFamily="18" charset="0"/>
              <a:cs typeface="Times New Roman" panose="02020603050405020304" pitchFamily="18" charset="0"/>
            </a:rPr>
            <a:t> (</a:t>
          </a:r>
          <a:r>
            <a:rPr lang="en-US" sz="1600" b="0" i="0" kern="1200" dirty="0" err="1">
              <a:solidFill>
                <a:srgbClr val="C00000"/>
              </a:solidFill>
              <a:latin typeface="Times New Roman" panose="02020603050405020304" pitchFamily="18" charset="0"/>
              <a:cs typeface="Times New Roman" panose="02020603050405020304" pitchFamily="18" charset="0"/>
            </a:rPr>
            <a:t>oth</a:t>
          </a:r>
          <a:r>
            <a:rPr lang="en-US" sz="1600" b="0" i="0" kern="1200" dirty="0">
              <a:solidFill>
                <a:srgbClr val="C00000"/>
              </a:solidFill>
              <a:latin typeface="Times New Roman" panose="02020603050405020304" pitchFamily="18" charset="0"/>
              <a:cs typeface="Times New Roman" panose="02020603050405020304" pitchFamily="18" charset="0"/>
            </a:rPr>
            <a:t>)</a:t>
          </a:r>
          <a:endParaRPr lang="en-US" sz="1600" kern="1200" dirty="0">
            <a:solidFill>
              <a:srgbClr val="C00000"/>
            </a:solidFill>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endParaRPr lang="en-US" sz="1600" kern="1200" dirty="0">
            <a:solidFill>
              <a:srgbClr val="C00000"/>
            </a:solidFill>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To remove the discrepancy in the number of emotion tags for IEMOCAP and MELD datasets, the </a:t>
          </a:r>
          <a:r>
            <a:rPr lang="en-US" sz="1600" b="0" i="1" kern="1200" dirty="0">
              <a:latin typeface="Times New Roman" panose="02020603050405020304" pitchFamily="18" charset="0"/>
              <a:cs typeface="Times New Roman" panose="02020603050405020304" pitchFamily="18" charset="0"/>
            </a:rPr>
            <a:t>joy</a:t>
          </a:r>
          <a:r>
            <a:rPr lang="en-US" sz="1600" b="0" i="0" kern="1200" dirty="0">
              <a:latin typeface="Times New Roman" panose="02020603050405020304" pitchFamily="18" charset="0"/>
              <a:cs typeface="Times New Roman" panose="02020603050405020304" pitchFamily="18" charset="0"/>
            </a:rPr>
            <a:t> tag of the MELD dataset was mapped to </a:t>
          </a:r>
          <a:r>
            <a:rPr lang="en-US" sz="1600" b="0" i="1" kern="1200" dirty="0">
              <a:latin typeface="Times New Roman" panose="02020603050405020304" pitchFamily="18" charset="0"/>
              <a:cs typeface="Times New Roman" panose="02020603050405020304" pitchFamily="18" charset="0"/>
            </a:rPr>
            <a:t>happy</a:t>
          </a:r>
          <a:r>
            <a:rPr lang="en-US" sz="1600" b="0" i="0" kern="1200" dirty="0">
              <a:latin typeface="Times New Roman" panose="02020603050405020304" pitchFamily="18" charset="0"/>
              <a:cs typeface="Times New Roman" panose="02020603050405020304" pitchFamily="18" charset="0"/>
            </a:rPr>
            <a:t> tag of IEMOCAP, to finally settle on 10 emotion tags from IEMOCAP for the </a:t>
          </a:r>
          <a:r>
            <a:rPr lang="en-US" sz="1600" b="0" i="0" kern="1200" dirty="0" err="1">
              <a:latin typeface="Times New Roman" panose="02020603050405020304" pitchFamily="18" charset="0"/>
              <a:cs typeface="Times New Roman" panose="02020603050405020304" pitchFamily="18" charset="0"/>
            </a:rPr>
            <a:t>EMOTyDA</a:t>
          </a:r>
          <a:r>
            <a:rPr lang="en-US" sz="1600" b="0" i="0" kern="1200" dirty="0">
              <a:latin typeface="Times New Roman" panose="02020603050405020304" pitchFamily="18" charset="0"/>
              <a:cs typeface="Times New Roman" panose="02020603050405020304" pitchFamily="18" charset="0"/>
            </a:rPr>
            <a:t> dataset</a:t>
          </a:r>
          <a:endParaRPr lang="en-US" sz="1600" kern="1200" dirty="0">
            <a:latin typeface="Times New Roman" panose="02020603050405020304" pitchFamily="18" charset="0"/>
            <a:cs typeface="Times New Roman" panose="02020603050405020304" pitchFamily="18" charset="0"/>
          </a:endParaRPr>
        </a:p>
        <a:p>
          <a:pPr marL="171450" lvl="1" indent="-171450" algn="just"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Conversations from IEMOCAP and MELD dataset were annotated for its corresponding DA tags</a:t>
          </a:r>
          <a:br>
            <a:rPr lang="en-US" sz="1600" b="0" i="0" kern="1200" dirty="0">
              <a:latin typeface="Times New Roman" panose="02020603050405020304" pitchFamily="18" charset="0"/>
              <a:cs typeface="Times New Roman" panose="02020603050405020304" pitchFamily="18" charset="0"/>
            </a:rPr>
          </a:br>
          <a:endParaRPr lang="en-US" sz="1600" kern="1200" dirty="0">
            <a:latin typeface="Times New Roman" panose="02020603050405020304" pitchFamily="18" charset="0"/>
            <a:cs typeface="Times New Roman" panose="02020603050405020304" pitchFamily="18" charset="0"/>
          </a:endParaRPr>
        </a:p>
      </dsp:txBody>
      <dsp:txXfrm>
        <a:off x="5501247" y="657436"/>
        <a:ext cx="5652501" cy="514870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4C3F6-64ED-4478-9D0B-12B280F546C2}">
      <dsp:nvSpPr>
        <dsp:cNvPr id="0" name=""/>
        <dsp:cNvSpPr/>
      </dsp:nvSpPr>
      <dsp:spPr>
        <a:xfrm>
          <a:off x="-1810998" y="-282474"/>
          <a:ext cx="2175849" cy="2175849"/>
        </a:xfrm>
        <a:prstGeom prst="blockArc">
          <a:avLst>
            <a:gd name="adj1" fmla="val 18900000"/>
            <a:gd name="adj2" fmla="val 2700000"/>
            <a:gd name="adj3" fmla="val 993"/>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F74A151-3D48-43CB-AA45-7457357DB799}">
      <dsp:nvSpPr>
        <dsp:cNvPr id="0" name=""/>
        <dsp:cNvSpPr/>
      </dsp:nvSpPr>
      <dsp:spPr>
        <a:xfrm>
          <a:off x="296123" y="180525"/>
          <a:ext cx="8799743" cy="55941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285" tIns="40640" rIns="40640" bIns="40640" numCol="1" spcCol="1270" anchor="ctr" anchorCtr="0">
          <a:noAutofit/>
        </a:bodyPr>
        <a:lstStyle/>
        <a:p>
          <a:pPr lvl="0" algn="l" defTabSz="711200">
            <a:lnSpc>
              <a:spcPct val="90000"/>
            </a:lnSpc>
            <a:spcBef>
              <a:spcPct val="0"/>
            </a:spcBef>
            <a:spcAft>
              <a:spcPct val="35000"/>
            </a:spcAft>
          </a:pPr>
          <a:r>
            <a:rPr lang="en-US" sz="1600" b="0" i="0" kern="1200" dirty="0" err="1">
              <a:latin typeface="Times New Roman" panose="02020603050405020304" pitchFamily="18" charset="0"/>
              <a:cs typeface="Times New Roman" panose="02020603050405020304" pitchFamily="18" charset="0"/>
            </a:rPr>
            <a:t>EMOTyDA</a:t>
          </a:r>
          <a:r>
            <a:rPr lang="en-US" sz="1600" b="0" i="0" kern="1200" dirty="0">
              <a:latin typeface="Times New Roman" panose="02020603050405020304" pitchFamily="18" charset="0"/>
              <a:cs typeface="Times New Roman" panose="02020603050405020304" pitchFamily="18" charset="0"/>
            </a:rPr>
            <a:t> comprises of 1341 dyadic and multi-party conversations resulting in a total of 19,365 utterances or annotated videos with emotion and DA tags.</a:t>
          </a:r>
          <a:endParaRPr lang="en-US" sz="1600" kern="1200" dirty="0">
            <a:latin typeface="Times New Roman" panose="02020603050405020304" pitchFamily="18" charset="0"/>
            <a:cs typeface="Times New Roman" panose="02020603050405020304" pitchFamily="18" charset="0"/>
          </a:endParaRPr>
        </a:p>
      </dsp:txBody>
      <dsp:txXfrm>
        <a:off x="296123" y="180525"/>
        <a:ext cx="8799743" cy="559416"/>
      </dsp:txXfrm>
    </dsp:sp>
    <dsp:sp modelId="{111072D0-78D4-4CF2-BD38-EB67F0A25D0A}">
      <dsp:nvSpPr>
        <dsp:cNvPr id="0" name=""/>
        <dsp:cNvSpPr/>
      </dsp:nvSpPr>
      <dsp:spPr>
        <a:xfrm>
          <a:off x="8497" y="172607"/>
          <a:ext cx="575252" cy="5752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8880C25-C87B-4F39-B9F7-A34203EEAC78}">
      <dsp:nvSpPr>
        <dsp:cNvPr id="0" name=""/>
        <dsp:cNvSpPr/>
      </dsp:nvSpPr>
      <dsp:spPr>
        <a:xfrm>
          <a:off x="296123" y="936076"/>
          <a:ext cx="8799743" cy="4291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5285" tIns="40640" rIns="40640" bIns="40640" numCol="1" spcCol="1270" anchor="ctr" anchorCtr="0">
          <a:noAutofit/>
        </a:bodyPr>
        <a:lstStyle/>
        <a:p>
          <a:pPr lvl="0" algn="l" defTabSz="711200">
            <a:lnSpc>
              <a:spcPct val="90000"/>
            </a:lnSpc>
            <a:spcBef>
              <a:spcPct val="0"/>
            </a:spcBef>
            <a:spcAft>
              <a:spcPct val="35000"/>
            </a:spcAft>
          </a:pPr>
          <a:r>
            <a:rPr lang="en-US" sz="1600" b="0" i="0" kern="1200" dirty="0">
              <a:latin typeface="Times New Roman" panose="02020603050405020304" pitchFamily="18" charset="0"/>
              <a:cs typeface="Times New Roman" panose="02020603050405020304" pitchFamily="18" charset="0"/>
            </a:rPr>
            <a:t>Each of the utterances contain three modalities: video, audio and text</a:t>
          </a:r>
          <a:r>
            <a:rPr lang="en-US" sz="1400" b="0" i="0" kern="1200" dirty="0">
              <a:latin typeface="Times New Roman" panose="02020603050405020304" pitchFamily="18" charset="0"/>
              <a:cs typeface="Times New Roman" panose="02020603050405020304" pitchFamily="18" charset="0"/>
            </a:rPr>
            <a:t>.</a:t>
          </a:r>
          <a:endParaRPr lang="en-US" sz="1400" kern="1200" dirty="0">
            <a:latin typeface="Times New Roman" panose="02020603050405020304" pitchFamily="18" charset="0"/>
            <a:cs typeface="Times New Roman" panose="02020603050405020304" pitchFamily="18" charset="0"/>
          </a:endParaRPr>
        </a:p>
      </dsp:txBody>
      <dsp:txXfrm>
        <a:off x="296123" y="936076"/>
        <a:ext cx="8799743" cy="429179"/>
      </dsp:txXfrm>
    </dsp:sp>
    <dsp:sp modelId="{8FCDE0E2-DE1F-4D87-9551-6A4BB737CDAB}">
      <dsp:nvSpPr>
        <dsp:cNvPr id="0" name=""/>
        <dsp:cNvSpPr/>
      </dsp:nvSpPr>
      <dsp:spPr>
        <a:xfrm>
          <a:off x="8497" y="863039"/>
          <a:ext cx="575252" cy="575252"/>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1DD71-B482-4046-8803-D4DCE84FFFE4}">
      <dsp:nvSpPr>
        <dsp:cNvPr id="0" name=""/>
        <dsp:cNvSpPr/>
      </dsp:nvSpPr>
      <dsp:spPr>
        <a:xfrm>
          <a:off x="55988" y="88655"/>
          <a:ext cx="3202001" cy="17125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n-US" sz="1800" b="1" i="0" kern="1200" dirty="0">
              <a:solidFill>
                <a:schemeClr val="bg2"/>
              </a:solidFill>
              <a:latin typeface="Times New Roman" panose="02020603050405020304" pitchFamily="18" charset="0"/>
              <a:cs typeface="Times New Roman" panose="02020603050405020304" pitchFamily="18" charset="0"/>
            </a:rPr>
            <a:t>Role of Emotion</a:t>
          </a:r>
          <a:r>
            <a:rPr lang="en-US" sz="1800" b="0" i="0" kern="1200" dirty="0">
              <a:solidFill>
                <a:schemeClr val="bg2"/>
              </a:solidFill>
              <a:latin typeface="Times New Roman" panose="02020603050405020304" pitchFamily="18" charset="0"/>
              <a:cs typeface="Times New Roman" panose="02020603050405020304" pitchFamily="18" charset="0"/>
            </a:rPr>
            <a:t> :</a:t>
          </a:r>
        </a:p>
        <a:p>
          <a:pPr lvl="0" algn="just"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These examples illustrate the importance of having emotional information while deciding the DA of an utterance</a:t>
          </a:r>
          <a:endParaRPr lang="en-US" sz="1800" kern="1200" dirty="0">
            <a:latin typeface="Times New Roman" panose="02020603050405020304" pitchFamily="18" charset="0"/>
            <a:cs typeface="Times New Roman" panose="02020603050405020304" pitchFamily="18" charset="0"/>
          </a:endParaRPr>
        </a:p>
      </dsp:txBody>
      <dsp:txXfrm>
        <a:off x="106146" y="138813"/>
        <a:ext cx="3101685" cy="1612200"/>
      </dsp:txXfrm>
    </dsp:sp>
    <dsp:sp modelId="{BCCF89A0-EF17-47D2-B34F-9B91A74A6581}">
      <dsp:nvSpPr>
        <dsp:cNvPr id="0" name=""/>
        <dsp:cNvSpPr/>
      </dsp:nvSpPr>
      <dsp:spPr>
        <a:xfrm>
          <a:off x="376188" y="1801171"/>
          <a:ext cx="1021877" cy="1626759"/>
        </a:xfrm>
        <a:custGeom>
          <a:avLst/>
          <a:gdLst/>
          <a:ahLst/>
          <a:cxnLst/>
          <a:rect l="0" t="0" r="0" b="0"/>
          <a:pathLst>
            <a:path>
              <a:moveTo>
                <a:pt x="0" y="0"/>
              </a:moveTo>
              <a:lnTo>
                <a:pt x="0" y="1626759"/>
              </a:lnTo>
              <a:lnTo>
                <a:pt x="1021877" y="16267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FDCCA-453B-4255-B137-7E741D58A8F2}">
      <dsp:nvSpPr>
        <dsp:cNvPr id="0" name=""/>
        <dsp:cNvSpPr/>
      </dsp:nvSpPr>
      <dsp:spPr>
        <a:xfrm>
          <a:off x="1398065" y="2498372"/>
          <a:ext cx="3210798" cy="18591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The presence of emotion in the dataset caters the models with the ability to use additional information while reasoning about DA</a:t>
          </a:r>
          <a:endParaRPr lang="en-US" sz="1800" kern="1200" dirty="0">
            <a:latin typeface="Times New Roman" panose="02020603050405020304" pitchFamily="18" charset="0"/>
            <a:cs typeface="Times New Roman" panose="02020603050405020304" pitchFamily="18" charset="0"/>
          </a:endParaRPr>
        </a:p>
      </dsp:txBody>
      <dsp:txXfrm>
        <a:off x="1452517" y="2552824"/>
        <a:ext cx="3101894" cy="17502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21DD71-B482-4046-8803-D4DCE84FFFE4}">
      <dsp:nvSpPr>
        <dsp:cNvPr id="0" name=""/>
        <dsp:cNvSpPr/>
      </dsp:nvSpPr>
      <dsp:spPr>
        <a:xfrm>
          <a:off x="0" y="0"/>
          <a:ext cx="4551363" cy="21313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just" defTabSz="800100">
            <a:lnSpc>
              <a:spcPct val="90000"/>
            </a:lnSpc>
            <a:spcBef>
              <a:spcPct val="0"/>
            </a:spcBef>
            <a:spcAft>
              <a:spcPct val="35000"/>
            </a:spcAft>
          </a:pPr>
          <a:r>
            <a:rPr lang="en-US" sz="1800" b="1" kern="1200" dirty="0">
              <a:solidFill>
                <a:schemeClr val="bg2"/>
              </a:solidFill>
              <a:latin typeface="Times New Roman" panose="02020603050405020304" pitchFamily="18" charset="0"/>
              <a:ea typeface="Times New Roman"/>
              <a:cs typeface="Times New Roman" panose="02020603050405020304" pitchFamily="18" charset="0"/>
              <a:sym typeface="Times New Roman"/>
            </a:rPr>
            <a:t>Role of Multi-modality</a:t>
          </a:r>
          <a:r>
            <a:rPr lang="en-US" sz="1800" kern="1200" dirty="0">
              <a:solidFill>
                <a:schemeClr val="bg2"/>
              </a:solidFill>
              <a:latin typeface="Times New Roman" panose="02020603050405020304" pitchFamily="18" charset="0"/>
              <a:ea typeface="Times New Roman"/>
              <a:cs typeface="Times New Roman" panose="02020603050405020304" pitchFamily="18" charset="0"/>
              <a:sym typeface="Times New Roman"/>
            </a:rPr>
            <a:t> : </a:t>
          </a:r>
        </a:p>
        <a:p>
          <a:pPr lvl="0" algn="just" defTabSz="800100">
            <a:lnSpc>
              <a:spcPct val="90000"/>
            </a:lnSpc>
            <a:spcBef>
              <a:spcPct val="0"/>
            </a:spcBef>
            <a:spcAft>
              <a:spcPct val="35000"/>
            </a:spcAft>
          </a:pPr>
          <a:r>
            <a:rPr lang="en-US" sz="1800" kern="1200" dirty="0">
              <a:solidFill>
                <a:schemeClr val="bg1"/>
              </a:solidFill>
              <a:latin typeface="Times New Roman" panose="02020603050405020304" pitchFamily="18" charset="0"/>
              <a:ea typeface="Times New Roman"/>
              <a:cs typeface="Times New Roman" panose="02020603050405020304" pitchFamily="18" charset="0"/>
              <a:sym typeface="Times New Roman"/>
            </a:rPr>
            <a:t>In both the examples, there exists inconsistency between modalities, which acts as a strong indicator that multi-modal information is also important in providing additional cues for identifying DAs</a:t>
          </a:r>
          <a:endParaRPr lang="en-US" sz="1800" kern="1200" dirty="0">
            <a:solidFill>
              <a:schemeClr val="bg1"/>
            </a:solidFill>
            <a:latin typeface="Times New Roman" panose="02020603050405020304" pitchFamily="18" charset="0"/>
            <a:cs typeface="Times New Roman" panose="02020603050405020304" pitchFamily="18" charset="0"/>
          </a:endParaRPr>
        </a:p>
      </dsp:txBody>
      <dsp:txXfrm>
        <a:off x="62426" y="62426"/>
        <a:ext cx="4426511" cy="2006535"/>
      </dsp:txXfrm>
    </dsp:sp>
    <dsp:sp modelId="{BCCF89A0-EF17-47D2-B34F-9B91A74A6581}">
      <dsp:nvSpPr>
        <dsp:cNvPr id="0" name=""/>
        <dsp:cNvSpPr/>
      </dsp:nvSpPr>
      <dsp:spPr>
        <a:xfrm>
          <a:off x="455136" y="2131387"/>
          <a:ext cx="862719" cy="1505979"/>
        </a:xfrm>
        <a:custGeom>
          <a:avLst/>
          <a:gdLst/>
          <a:ahLst/>
          <a:cxnLst/>
          <a:rect l="0" t="0" r="0" b="0"/>
          <a:pathLst>
            <a:path>
              <a:moveTo>
                <a:pt x="0" y="0"/>
              </a:moveTo>
              <a:lnTo>
                <a:pt x="0" y="1505979"/>
              </a:lnTo>
              <a:lnTo>
                <a:pt x="862719" y="150597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FDCCA-453B-4255-B137-7E741D58A8F2}">
      <dsp:nvSpPr>
        <dsp:cNvPr id="0" name=""/>
        <dsp:cNvSpPr/>
      </dsp:nvSpPr>
      <dsp:spPr>
        <a:xfrm>
          <a:off x="1317855" y="2707807"/>
          <a:ext cx="3210798" cy="185911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lvl="0" algn="just" defTabSz="711200">
            <a:lnSpc>
              <a:spcPct val="90000"/>
            </a:lnSpc>
            <a:spcBef>
              <a:spcPct val="0"/>
            </a:spcBef>
            <a:spcAft>
              <a:spcPct val="35000"/>
            </a:spcAft>
          </a:pPr>
          <a:r>
            <a:rPr lang="en-US" sz="1600" kern="1200" dirty="0">
              <a:solidFill>
                <a:schemeClr val="dk1"/>
              </a:solidFill>
              <a:latin typeface="Times New Roman" panose="02020603050405020304" pitchFamily="18" charset="0"/>
              <a:ea typeface="Times New Roman"/>
              <a:cs typeface="Times New Roman" panose="02020603050405020304" pitchFamily="18" charset="0"/>
              <a:sym typeface="Times New Roman"/>
            </a:rPr>
            <a:t>The availability of complementary information across multiple modalities improves the model’s ability to learn discriminatory patterns that are responsible for this complex process</a:t>
          </a:r>
          <a:endParaRPr lang="en-US" sz="1600" kern="1200" dirty="0">
            <a:latin typeface="Times New Roman" panose="02020603050405020304" pitchFamily="18" charset="0"/>
            <a:cs typeface="Times New Roman" panose="02020603050405020304" pitchFamily="18" charset="0"/>
          </a:endParaRPr>
        </a:p>
      </dsp:txBody>
      <dsp:txXfrm>
        <a:off x="1372307" y="2762259"/>
        <a:ext cx="3101894" cy="17502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D12F9-42D9-4E91-8AF5-1C57E557912A}">
      <dsp:nvSpPr>
        <dsp:cNvPr id="0" name=""/>
        <dsp:cNvSpPr/>
      </dsp:nvSpPr>
      <dsp:spPr>
        <a:xfrm rot="5400000">
          <a:off x="-368080" y="368080"/>
          <a:ext cx="2453867" cy="171770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b="1" i="0" kern="1200" dirty="0">
              <a:latin typeface="Times New Roman" panose="02020603050405020304" pitchFamily="18" charset="0"/>
              <a:cs typeface="Times New Roman" panose="02020603050405020304" pitchFamily="18" charset="0"/>
            </a:rPr>
            <a:t>Network Architecture : Classification Layer</a:t>
          </a:r>
          <a:endParaRPr lang="en-US" sz="1500" kern="1200" dirty="0">
            <a:latin typeface="Times New Roman" panose="02020603050405020304" pitchFamily="18" charset="0"/>
            <a:cs typeface="Times New Roman" panose="02020603050405020304" pitchFamily="18" charset="0"/>
          </a:endParaRPr>
        </a:p>
      </dsp:txBody>
      <dsp:txXfrm rot="-5400000">
        <a:off x="1" y="858852"/>
        <a:ext cx="1717706" cy="736161"/>
      </dsp:txXfrm>
    </dsp:sp>
    <dsp:sp modelId="{116A456E-5375-486E-B85C-542971A2E1B5}">
      <dsp:nvSpPr>
        <dsp:cNvPr id="0" name=""/>
        <dsp:cNvSpPr/>
      </dsp:nvSpPr>
      <dsp:spPr>
        <a:xfrm rot="5400000">
          <a:off x="4705363" y="-2987656"/>
          <a:ext cx="1595013" cy="757032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The sentence representation for each of the tasks (S</a:t>
          </a:r>
          <a:r>
            <a:rPr lang="en-US" sz="1600" b="0" i="0" kern="1200" baseline="-25000" dirty="0">
              <a:latin typeface="Times New Roman" panose="02020603050405020304" pitchFamily="18" charset="0"/>
              <a:cs typeface="Times New Roman" panose="02020603050405020304" pitchFamily="18" charset="0"/>
            </a:rPr>
            <a:t>DA</a:t>
          </a:r>
          <a:r>
            <a:rPr lang="en-US" sz="1600" b="0" i="0" kern="1200" dirty="0">
              <a:latin typeface="Times New Roman" panose="02020603050405020304" pitchFamily="18" charset="0"/>
              <a:cs typeface="Times New Roman" panose="02020603050405020304" pitchFamily="18" charset="0"/>
            </a:rPr>
            <a:t> and S</a:t>
          </a:r>
          <a:r>
            <a:rPr lang="en-US" sz="1600" b="0" i="0" kern="1200" baseline="-25000" dirty="0">
              <a:latin typeface="Times New Roman" panose="02020603050405020304" pitchFamily="18" charset="0"/>
              <a:cs typeface="Times New Roman" panose="02020603050405020304" pitchFamily="18" charset="0"/>
            </a:rPr>
            <a:t>E</a:t>
          </a:r>
          <a:r>
            <a:rPr lang="en-US" sz="1600" b="0" i="0" kern="1200" dirty="0">
              <a:latin typeface="Times New Roman" panose="02020603050405020304" pitchFamily="18" charset="0"/>
              <a:cs typeface="Times New Roman" panose="02020603050405020304" pitchFamily="18" charset="0"/>
            </a:rPr>
            <a:t>) from the TAS are connected to a fully connected layer which in turn consists of output neurons for both the tasks (DAC and ER)</a:t>
          </a:r>
          <a:endParaRPr lang="en-US" sz="1600" kern="1200" dirty="0">
            <a:latin typeface="Times New Roman" panose="02020603050405020304" pitchFamily="18" charset="0"/>
            <a:cs typeface="Times New Roman" panose="02020603050405020304" pitchFamily="18" charset="0"/>
          </a:endParaRPr>
        </a:p>
        <a:p>
          <a:pPr marL="171450" lvl="1" indent="-171450" algn="l" defTabSz="711200">
            <a:lnSpc>
              <a:spcPct val="90000"/>
            </a:lnSpc>
            <a:spcBef>
              <a:spcPct val="0"/>
            </a:spcBef>
            <a:spcAft>
              <a:spcPct val="15000"/>
            </a:spcAft>
            <a:buChar char="••"/>
          </a:pPr>
          <a:r>
            <a:rPr lang="en-US" sz="1600" b="0" i="0" kern="1200" dirty="0">
              <a:latin typeface="Times New Roman" panose="02020603050405020304" pitchFamily="18" charset="0"/>
              <a:cs typeface="Times New Roman" panose="02020603050405020304" pitchFamily="18" charset="0"/>
            </a:rPr>
            <a:t>The errors computed from each of these channels are back-propagated jointly to successive prior layers of the model to learn joint features of both the tasks</a:t>
          </a:r>
          <a:endParaRPr lang="en-US" sz="1600" kern="1200" dirty="0">
            <a:latin typeface="Times New Roman" panose="02020603050405020304" pitchFamily="18" charset="0"/>
            <a:cs typeface="Times New Roman" panose="02020603050405020304" pitchFamily="18" charset="0"/>
          </a:endParaRPr>
        </a:p>
      </dsp:txBody>
      <dsp:txXfrm rot="-5400000">
        <a:off x="1717707" y="77862"/>
        <a:ext cx="7492464" cy="143928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EA2B9-D6F7-4674-B5F9-72FD9C5FF585}">
      <dsp:nvSpPr>
        <dsp:cNvPr id="0" name=""/>
        <dsp:cNvSpPr/>
      </dsp:nvSpPr>
      <dsp:spPr>
        <a:xfrm>
          <a:off x="-3022669" y="-465473"/>
          <a:ext cx="3605790" cy="3605790"/>
        </a:xfrm>
        <a:prstGeom prst="blockArc">
          <a:avLst>
            <a:gd name="adj1" fmla="val 18900000"/>
            <a:gd name="adj2" fmla="val 2700000"/>
            <a:gd name="adj3" fmla="val 59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42AAED9-0A19-4AC3-8C91-ECFE50B45503}">
      <dsp:nvSpPr>
        <dsp:cNvPr id="0" name=""/>
        <dsp:cNvSpPr/>
      </dsp:nvSpPr>
      <dsp:spPr>
        <a:xfrm>
          <a:off x="374934" y="267484"/>
          <a:ext cx="10181215" cy="5349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31"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Experiments were conducted by segregating dyadic and multi-party conversations as well in addition to the whole dataset for the multi-task framework along with different modalities</a:t>
          </a:r>
          <a:endParaRPr lang="en-US" sz="1800" kern="1200" dirty="0">
            <a:latin typeface="Times New Roman" panose="02020603050405020304" pitchFamily="18" charset="0"/>
            <a:cs typeface="Times New Roman" panose="02020603050405020304" pitchFamily="18" charset="0"/>
          </a:endParaRPr>
        </a:p>
      </dsp:txBody>
      <dsp:txXfrm>
        <a:off x="374934" y="267484"/>
        <a:ext cx="10181215" cy="534968"/>
      </dsp:txXfrm>
    </dsp:sp>
    <dsp:sp modelId="{EAE1B581-A9A6-4F34-A242-4FD268520A39}">
      <dsp:nvSpPr>
        <dsp:cNvPr id="0" name=""/>
        <dsp:cNvSpPr/>
      </dsp:nvSpPr>
      <dsp:spPr>
        <a:xfrm>
          <a:off x="40579" y="200613"/>
          <a:ext cx="668711" cy="6687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D5C8172-01D0-425D-B134-7609C1B38FBF}">
      <dsp:nvSpPr>
        <dsp:cNvPr id="0" name=""/>
        <dsp:cNvSpPr/>
      </dsp:nvSpPr>
      <dsp:spPr>
        <a:xfrm>
          <a:off x="569396" y="1069937"/>
          <a:ext cx="9986754" cy="5349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31"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Multi-tasking framework performs consistently well compared to its single task DAC variant</a:t>
          </a:r>
          <a:endParaRPr lang="en-US" sz="1800" kern="1200" dirty="0">
            <a:latin typeface="Times New Roman" panose="02020603050405020304" pitchFamily="18" charset="0"/>
            <a:cs typeface="Times New Roman" panose="02020603050405020304" pitchFamily="18" charset="0"/>
          </a:endParaRPr>
        </a:p>
      </dsp:txBody>
      <dsp:txXfrm>
        <a:off x="569396" y="1069937"/>
        <a:ext cx="9986754" cy="534968"/>
      </dsp:txXfrm>
    </dsp:sp>
    <dsp:sp modelId="{CF42F6D5-49DE-43C6-A98A-FFF0D3EC808C}">
      <dsp:nvSpPr>
        <dsp:cNvPr id="0" name=""/>
        <dsp:cNvSpPr/>
      </dsp:nvSpPr>
      <dsp:spPr>
        <a:xfrm>
          <a:off x="235040" y="1003066"/>
          <a:ext cx="668711" cy="6687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DEEA8A-BDF5-41FC-9AF9-13BC15EEA914}">
      <dsp:nvSpPr>
        <dsp:cNvPr id="0" name=""/>
        <dsp:cNvSpPr/>
      </dsp:nvSpPr>
      <dsp:spPr>
        <a:xfrm>
          <a:off x="374934" y="1872390"/>
          <a:ext cx="10181215" cy="53496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4631" tIns="45720" rIns="45720" bIns="45720" numCol="1" spcCol="1270" anchor="ctr" anchorCtr="0">
          <a:noAutofit/>
        </a:bodyPr>
        <a:lstStyle/>
        <a:p>
          <a:pPr lvl="0" algn="l" defTabSz="800100">
            <a:lnSpc>
              <a:spcPct val="90000"/>
            </a:lnSpc>
            <a:spcBef>
              <a:spcPct val="0"/>
            </a:spcBef>
            <a:spcAft>
              <a:spcPct val="35000"/>
            </a:spcAft>
          </a:pPr>
          <a:r>
            <a:rPr lang="en-US" sz="1800" b="0" i="0" kern="1200" dirty="0">
              <a:latin typeface="Times New Roman" panose="02020603050405020304" pitchFamily="18" charset="0"/>
              <a:cs typeface="Times New Roman" panose="02020603050405020304" pitchFamily="18" charset="0"/>
            </a:rPr>
            <a:t>Different modalities improve the </a:t>
          </a:r>
          <a:r>
            <a:rPr lang="en-US" sz="1800" b="0" i="0" kern="1200" dirty="0" err="1">
              <a:latin typeface="Times New Roman" panose="02020603050405020304" pitchFamily="18" charset="0"/>
              <a:cs typeface="Times New Roman" panose="02020603050405020304" pitchFamily="18" charset="0"/>
            </a:rPr>
            <a:t>uni</a:t>
          </a:r>
          <a:r>
            <a:rPr lang="en-US" sz="1800" b="0" i="0" kern="1200" dirty="0">
              <a:latin typeface="Times New Roman" panose="02020603050405020304" pitchFamily="18" charset="0"/>
              <a:cs typeface="Times New Roman" panose="02020603050405020304" pitchFamily="18" charset="0"/>
            </a:rPr>
            <a:t>-modal DAC baselines significantly</a:t>
          </a:r>
          <a:endParaRPr lang="en-US" sz="1800" kern="1200" dirty="0">
            <a:latin typeface="Times New Roman" panose="02020603050405020304" pitchFamily="18" charset="0"/>
            <a:cs typeface="Times New Roman" panose="02020603050405020304" pitchFamily="18" charset="0"/>
          </a:endParaRPr>
        </a:p>
      </dsp:txBody>
      <dsp:txXfrm>
        <a:off x="374934" y="1872390"/>
        <a:ext cx="10181215" cy="534968"/>
      </dsp:txXfrm>
    </dsp:sp>
    <dsp:sp modelId="{66EDD7CF-7F9A-426A-94AB-66E60D291C3A}">
      <dsp:nvSpPr>
        <dsp:cNvPr id="0" name=""/>
        <dsp:cNvSpPr/>
      </dsp:nvSpPr>
      <dsp:spPr>
        <a:xfrm>
          <a:off x="40579" y="1805519"/>
          <a:ext cx="668711" cy="66871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B1A955-AEA3-4C4D-8C40-0ED88128F8C2}" type="datetimeFigureOut">
              <a:rPr lang="en-US" smtClean="0"/>
              <a:pPr/>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963010-5294-CF49-9E3C-F45785399EC0}" type="slidenum">
              <a:rPr lang="en-US" smtClean="0"/>
              <a:pPr/>
              <a:t>‹#›</a:t>
            </a:fld>
            <a:endParaRPr lang="en-US"/>
          </a:p>
        </p:txBody>
      </p:sp>
    </p:spTree>
    <p:extLst>
      <p:ext uri="{BB962C8B-B14F-4D97-AF65-F5344CB8AC3E}">
        <p14:creationId xmlns:p14="http://schemas.microsoft.com/office/powerpoint/2010/main" val="275482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7c12b6f943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7c12b6f943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63129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8dad859d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8dad859d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09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88dad859d4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88dad859d4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515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pPr/>
              <a:t>26</a:t>
            </a:fld>
            <a:endParaRPr lang="en-US" dirty="0"/>
          </a:p>
        </p:txBody>
      </p:sp>
    </p:spTree>
    <p:extLst>
      <p:ext uri="{BB962C8B-B14F-4D97-AF65-F5344CB8AC3E}">
        <p14:creationId xmlns:p14="http://schemas.microsoft.com/office/powerpoint/2010/main" val="2946144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9baf82b5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9baf82b5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9baf82b5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9baf82b5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357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8dad859d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8dad859d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8dad859d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8dad859d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8dad859d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8dad859d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88dad859d4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88dad859d4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85090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1e4cdaf9dc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1e4cdaf9dcc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212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849E9A-41F7-4779-A581-48A7C374A227}" type="slidenum">
              <a:rPr lang="en-US" smtClean="0"/>
              <a:pPr/>
              <a:t>15</a:t>
            </a:fld>
            <a:endParaRPr lang="en-US" dirty="0"/>
          </a:p>
        </p:txBody>
      </p:sp>
    </p:spTree>
    <p:extLst>
      <p:ext uri="{BB962C8B-B14F-4D97-AF65-F5344CB8AC3E}">
        <p14:creationId xmlns:p14="http://schemas.microsoft.com/office/powerpoint/2010/main" val="2946144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e4cdaf9dc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e4cdaf9dcc_0_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387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1e4cdaf9dc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1e4cdaf9dcc_0_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99712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1e4cdaf9dc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1e4cdaf9dcc_0_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2659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1e4cdaf9dc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1e4cdaf9dcc_0_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016368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e4cdaf9dcc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1e4cdaf9dcc_0_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2378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1e4cdaf9dc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1e4cdaf9dcc_0_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40559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e4cdaf9dcc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g1e4cdaf9dcc_0_4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507001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1e4cdaf9dc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1e4cdaf9dcc_0_1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2638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1e4cdaf9dcc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1e4cdaf9dcc_0_2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0628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1e4cdaf9dcc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1e4cdaf9dcc_0_2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515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9baf82b5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9baf82b5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1e4cdaf9dcc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9" name="Google Shape;629;g1e4cdaf9dcc_0_2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8428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1e4cdaf9dcc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1e4cdaf9dcc_0_3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9335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e4cdaf9dcc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8" name="Google Shape;768;g1e4cdaf9dcc_0_3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6956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1e4cdaf9dcc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1e4cdaf9dcc_0_37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1682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3869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3964e3d14972bcd6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3964e3d14972bcd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852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964e3d14972bcd6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3964e3d14972bcd6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dk1"/>
                </a:solidFill>
              </a:rPr>
              <a:t>Customer advocacy is the act of building and nurturing relationships with loyal customers, who then act as spokespeople and champions for your brand, products, or services.</a:t>
            </a:r>
            <a:endParaRPr sz="1300" b="1">
              <a:solidFill>
                <a:schemeClr val="dk1"/>
              </a:solidFill>
            </a:endParaRPr>
          </a:p>
        </p:txBody>
      </p:sp>
    </p:spTree>
    <p:extLst>
      <p:ext uri="{BB962C8B-B14F-4D97-AF65-F5344CB8AC3E}">
        <p14:creationId xmlns:p14="http://schemas.microsoft.com/office/powerpoint/2010/main" val="2557090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964e3d14972bcd6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3964e3d14972bcd6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dk1"/>
                </a:solidFill>
              </a:rPr>
              <a:t>Customer advocacy is the act of building and nurturing relationships with loyal customers, who then act as spokespeople and champions for your brand, products, or services.</a:t>
            </a:r>
            <a:endParaRPr sz="1300" b="1">
              <a:solidFill>
                <a:schemeClr val="dk1"/>
              </a:solidFill>
            </a:endParaRPr>
          </a:p>
        </p:txBody>
      </p:sp>
    </p:spTree>
    <p:extLst>
      <p:ext uri="{BB962C8B-B14F-4D97-AF65-F5344CB8AC3E}">
        <p14:creationId xmlns:p14="http://schemas.microsoft.com/office/powerpoint/2010/main" val="42237111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964e3d14972bcd6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964e3d14972bcd6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300" b="1">
                <a:solidFill>
                  <a:schemeClr val="dk1"/>
                </a:solidFill>
              </a:rPr>
              <a:t>Customer advocacy is the act of building and nurturing relationships with loyal customers, who then act as spokespeople and champions for your brand, products, or services.</a:t>
            </a:r>
            <a:endParaRPr sz="1300" b="1">
              <a:solidFill>
                <a:schemeClr val="dk1"/>
              </a:solidFill>
            </a:endParaRPr>
          </a:p>
        </p:txBody>
      </p:sp>
    </p:spTree>
    <p:extLst>
      <p:ext uri="{BB962C8B-B14F-4D97-AF65-F5344CB8AC3E}">
        <p14:creationId xmlns:p14="http://schemas.microsoft.com/office/powerpoint/2010/main" val="32060556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3964e3d14972bcd6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3964e3d14972bcd6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9213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89baf82b54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89baf82b54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3571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964e3d14972bcd6_8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3964e3d14972bcd6_8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1358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964e3d14972bcd6_1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3964e3d14972bcd6_1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05408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964e3d14972bcd6_1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964e3d14972bcd6_1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66453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f3585592d6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f3585592d6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6045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964e3d14972bcd6_1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964e3d14972bcd6_1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0002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964e3d14972bcd6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964e3d14972bcd6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4987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964e3d14972bcd6_1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964e3d14972bcd6_1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01643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3122e59394_0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23122e59394_0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70495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f3585592d6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f3585592d6_0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2243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20e96c6e93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20e96c6e9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214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88dad859d4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88dad859d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20e96c6e93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20e96c6e93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17725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3f81d73b5a_1_8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23f81d73b5a_1_8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27674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3122e59394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3122e59394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11387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0e96c6e93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20e96c6e93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65094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0e96c6e930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20e96c6e930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112581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3122e59394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3122e59394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94544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f0bdb917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2f0bdb917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06923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2f0bdb917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2f0bdb917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749688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2f0bdb917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2f0bdb917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471111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22f0bdb917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22f0bdb917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975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88dad859d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88dad859d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2f0bdb917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2f0bdb9174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95389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23122e59394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23122e59394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34072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ad3c2b40c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ad3c2b40c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ad3c2b40cd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ad3c2b40cd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a7504ca374_0_17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7" name="Google Shape;757;ga7504ca374_0_17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8dad859d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8dad859d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8dad859d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88dad859d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174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88dad859d4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88dad859d4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9979B-2643-E644-B515-BADFC0413AE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7A0FABA-6A3F-3F4C-8AF8-05B480CEE3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132FE06-EBEF-B149-ADD1-511E485AB13B}"/>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5" name="Footer Placeholder 4">
            <a:extLst>
              <a:ext uri="{FF2B5EF4-FFF2-40B4-BE49-F238E27FC236}">
                <a16:creationId xmlns:a16="http://schemas.microsoft.com/office/drawing/2014/main" id="{0AB3AF39-4847-9447-80F6-7FAC6BACAB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0AA3F-21A0-6E49-B28D-AE80C8AD90AA}"/>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12333562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0A46D-AE66-2B4E-817B-AA615347A13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33E0E5D-15C1-4745-8DEF-985ECBC75CD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91A9EBD-B05D-F740-A1AA-D0941612E062}"/>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5" name="Footer Placeholder 4">
            <a:extLst>
              <a:ext uri="{FF2B5EF4-FFF2-40B4-BE49-F238E27FC236}">
                <a16:creationId xmlns:a16="http://schemas.microsoft.com/office/drawing/2014/main" id="{65B76BA2-28FB-894A-9AFB-63DACB467E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E5F32-9801-0547-A219-B8EDD71E12EB}"/>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444965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03E16-AB73-FC4D-82F6-97172FD84AB9}"/>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424DB7B-9A96-CB4F-8382-11FBF4EC36E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922F9D-07C2-864E-A01A-DB2886417D58}"/>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5" name="Footer Placeholder 4">
            <a:extLst>
              <a:ext uri="{FF2B5EF4-FFF2-40B4-BE49-F238E27FC236}">
                <a16:creationId xmlns:a16="http://schemas.microsoft.com/office/drawing/2014/main" id="{3E1FFE1D-0D2D-F242-80AD-CF0A3F0D20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6443D-4D91-1B43-BA81-294B804C6D30}"/>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10573912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554743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1107190" y="1588342"/>
            <a:ext cx="994351" cy="61101"/>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972600" y="1763267"/>
            <a:ext cx="10251200" cy="2024800"/>
          </a:xfrm>
          <a:prstGeom prst="rect">
            <a:avLst/>
          </a:prstGeom>
        </p:spPr>
        <p:txBody>
          <a:bodyPr spcFirstLastPara="1" wrap="square" lIns="121897" tIns="121897" rIns="121897" bIns="121897" anchor="t" anchorCtr="0">
            <a:noAutofit/>
          </a:bodyPr>
          <a:lstStyle>
            <a:lvl1pPr lvl="0">
              <a:spcBef>
                <a:spcPts val="0"/>
              </a:spcBef>
              <a:spcAft>
                <a:spcPts val="0"/>
              </a:spcAft>
              <a:buClr>
                <a:schemeClr val="lt1"/>
              </a:buClr>
              <a:buSzPts val="3600"/>
              <a:buNone/>
              <a:defRPr sz="4800">
                <a:solidFill>
                  <a:schemeClr val="lt1"/>
                </a:solidFill>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endParaRPr/>
          </a:p>
        </p:txBody>
      </p:sp>
      <p:sp>
        <p:nvSpPr>
          <p:cNvPr id="22" name="Google Shape;22;p3"/>
          <p:cNvSpPr txBox="1">
            <a:spLocks noGrp="1"/>
          </p:cNvSpPr>
          <p:nvPr>
            <p:ph type="sldNum" idx="12"/>
          </p:nvPr>
        </p:nvSpPr>
        <p:spPr>
          <a:xfrm>
            <a:off x="11381736" y="6333135"/>
            <a:ext cx="731600" cy="524800"/>
          </a:xfrm>
          <a:prstGeom prst="rect">
            <a:avLst/>
          </a:prstGeom>
        </p:spPr>
        <p:txBody>
          <a:bodyPr spcFirstLastPara="1" wrap="square" lIns="121897" tIns="121897" rIns="121897" bIns="121897"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54441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8EC0B-6F15-7A4A-B47F-A16577F9F6A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0273DCF-1E9B-F84C-9042-89526482196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51B597F-2552-CF44-A02F-2AB7B3736560}"/>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5" name="Footer Placeholder 4">
            <a:extLst>
              <a:ext uri="{FF2B5EF4-FFF2-40B4-BE49-F238E27FC236}">
                <a16:creationId xmlns:a16="http://schemas.microsoft.com/office/drawing/2014/main" id="{0C8F04CF-9BFE-AF43-91B1-7425646A45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D9058-081A-DF43-A1D9-7E9B5A6F22EE}"/>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91680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167E9-7067-F84B-89F5-BB0531EE0D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9EF691E-C56A-8444-B2B4-BE243FD2EB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F6F9933F-C365-1947-B376-ACDBB82E07C3}"/>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5" name="Footer Placeholder 4">
            <a:extLst>
              <a:ext uri="{FF2B5EF4-FFF2-40B4-BE49-F238E27FC236}">
                <a16:creationId xmlns:a16="http://schemas.microsoft.com/office/drawing/2014/main" id="{1A9665D1-5ACB-B74F-AD1F-17A24A4510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13083D-E182-1243-AF01-676B229F8853}"/>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2959426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339A-659E-634F-80AD-E693CFBD9E1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5421D56-8E9D-B941-BB06-E695EDE93E0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2A93513-E2CA-FE41-9481-30B3F7442E4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2EC3EAE-4941-3649-9A4A-ECC0163598F9}"/>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6" name="Footer Placeholder 5">
            <a:extLst>
              <a:ext uri="{FF2B5EF4-FFF2-40B4-BE49-F238E27FC236}">
                <a16:creationId xmlns:a16="http://schemas.microsoft.com/office/drawing/2014/main" id="{FFE743B8-2830-8A4F-9D83-BA1098CC60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40646A-2EAB-7548-9B48-F057E452DFA4}"/>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20575225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0F787-45EC-C545-8AB3-507295A034F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C7488335-94E0-5F4D-BF3E-AAF34EBE1AB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C905B58-8B18-2449-B10D-BAAA0DCC673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E9726F7-9673-1B4B-9B6C-B915AB5373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F7EA6E1-2EEB-0E42-952C-EA05CF71212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275F11B-6D63-5F4B-B9B0-22D60400014A}"/>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8" name="Footer Placeholder 7">
            <a:extLst>
              <a:ext uri="{FF2B5EF4-FFF2-40B4-BE49-F238E27FC236}">
                <a16:creationId xmlns:a16="http://schemas.microsoft.com/office/drawing/2014/main" id="{728C9CE4-18A4-0047-B2A9-BA41C63248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15AEFF7-1262-9E40-A1CA-0389EB707D7A}"/>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1664915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52BC9-3910-A640-806B-6EB57907659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AFFA301-DC94-F441-9D37-946FD684393D}"/>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4" name="Footer Placeholder 3">
            <a:extLst>
              <a:ext uri="{FF2B5EF4-FFF2-40B4-BE49-F238E27FC236}">
                <a16:creationId xmlns:a16="http://schemas.microsoft.com/office/drawing/2014/main" id="{48C7016F-0FFA-1249-AE5A-7CF3503BDD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DF207B-CFD6-8B46-853C-FBA019889D4E}"/>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2651741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149336-27A4-3047-B747-BCE85B27CDF2}"/>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3" name="Footer Placeholder 2">
            <a:extLst>
              <a:ext uri="{FF2B5EF4-FFF2-40B4-BE49-F238E27FC236}">
                <a16:creationId xmlns:a16="http://schemas.microsoft.com/office/drawing/2014/main" id="{10735643-EDEB-E740-BB74-E06B7707A7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CA0590-CF0E-5648-A57B-B316D14D0DF5}"/>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2452679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02840-35B9-614B-96B4-83C599F7F81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E79831F1-D2A8-5345-A8B5-97E7530AE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2B4138E-2B44-964A-8E54-05EE6B831E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CF11EB-4ADD-B04A-893F-A9234369CEEB}"/>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6" name="Footer Placeholder 5">
            <a:extLst>
              <a:ext uri="{FF2B5EF4-FFF2-40B4-BE49-F238E27FC236}">
                <a16:creationId xmlns:a16="http://schemas.microsoft.com/office/drawing/2014/main" id="{C8885A30-CA35-0F43-AD6A-402513AA9C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3EEF3-2757-2045-81A7-3BF3616F971E}"/>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36344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D94A3-5E09-694C-ABEC-E41B12918D9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E89363-F58F-554D-B609-1F7DE49E9B7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4629F7-0D28-A042-BFC4-35C885FDB8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1DC2AD6-5329-3D4C-9F3E-9C66B956EE12}"/>
              </a:ext>
            </a:extLst>
          </p:cNvPr>
          <p:cNvSpPr>
            <a:spLocks noGrp="1"/>
          </p:cNvSpPr>
          <p:nvPr>
            <p:ph type="dt" sz="half" idx="10"/>
          </p:nvPr>
        </p:nvSpPr>
        <p:spPr/>
        <p:txBody>
          <a:bodyPr/>
          <a:lstStyle/>
          <a:p>
            <a:fld id="{599A7F63-5AFD-C24F-894A-6E2293D6BB83}" type="datetimeFigureOut">
              <a:rPr lang="en-US" smtClean="0"/>
              <a:pPr/>
              <a:t>9/26/2023</a:t>
            </a:fld>
            <a:endParaRPr lang="en-US"/>
          </a:p>
        </p:txBody>
      </p:sp>
      <p:sp>
        <p:nvSpPr>
          <p:cNvPr id="6" name="Footer Placeholder 5">
            <a:extLst>
              <a:ext uri="{FF2B5EF4-FFF2-40B4-BE49-F238E27FC236}">
                <a16:creationId xmlns:a16="http://schemas.microsoft.com/office/drawing/2014/main" id="{BE4B59E6-DE7D-F348-A376-C54FC25334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AAE38C-62B1-A740-81C0-B6ADB02F78A6}"/>
              </a:ext>
            </a:extLst>
          </p:cNvPr>
          <p:cNvSpPr>
            <a:spLocks noGrp="1"/>
          </p:cNvSpPr>
          <p:nvPr>
            <p:ph type="sldNum" sz="quarter" idx="12"/>
          </p:nvPr>
        </p:nvSpPr>
        <p:spPr/>
        <p:txBody>
          <a:bodyPr/>
          <a:lstStyle/>
          <a:p>
            <a:fld id="{228EE133-B5AA-434F-A708-8B79FF26F532}" type="slidenum">
              <a:rPr lang="en-US" smtClean="0"/>
              <a:pPr/>
              <a:t>‹#›</a:t>
            </a:fld>
            <a:endParaRPr lang="en-US"/>
          </a:p>
        </p:txBody>
      </p:sp>
    </p:spTree>
    <p:extLst>
      <p:ext uri="{BB962C8B-B14F-4D97-AF65-F5344CB8AC3E}">
        <p14:creationId xmlns:p14="http://schemas.microsoft.com/office/powerpoint/2010/main" val="3637789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B2029F-917B-A24D-B843-99B6D38612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CEBCCCA-A8AC-6C4A-A9FD-D4A89F6BD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1D5D7E1-E550-2141-9CC0-3F7270D86B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9A7F63-5AFD-C24F-894A-6E2293D6BB83}" type="datetimeFigureOut">
              <a:rPr lang="en-US" smtClean="0"/>
              <a:pPr/>
              <a:t>9/26/2023</a:t>
            </a:fld>
            <a:endParaRPr lang="en-US"/>
          </a:p>
        </p:txBody>
      </p:sp>
      <p:sp>
        <p:nvSpPr>
          <p:cNvPr id="5" name="Footer Placeholder 4">
            <a:extLst>
              <a:ext uri="{FF2B5EF4-FFF2-40B4-BE49-F238E27FC236}">
                <a16:creationId xmlns:a16="http://schemas.microsoft.com/office/drawing/2014/main" id="{EED0C948-7FA6-0B4A-828D-F7E98FE195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5E55925-BEA7-D24F-BE74-D49231AF4A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EE133-B5AA-434F-A708-8B79FF26F532}" type="slidenum">
              <a:rPr lang="en-US" smtClean="0"/>
              <a:pPr/>
              <a:t>‹#›</a:t>
            </a:fld>
            <a:endParaRPr lang="en-US"/>
          </a:p>
        </p:txBody>
      </p:sp>
    </p:spTree>
    <p:extLst>
      <p:ext uri="{BB962C8B-B14F-4D97-AF65-F5344CB8AC3E}">
        <p14:creationId xmlns:p14="http://schemas.microsoft.com/office/powerpoint/2010/main" val="839938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itp.ac.in/~sriparna" TargetMode="External"/><Relationship Id="rId2" Type="http://schemas.openxmlformats.org/officeDocument/2006/relationships/hyperlink" Target="mailto:sriparna.saha@gmail.com/sriparna@iitp.ac.in"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19.png"/><Relationship Id="rId4" Type="http://schemas.openxmlformats.org/officeDocument/2006/relationships/diagramLayout" Target="../diagrams/layout5.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 Id="rId9"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1.jpg"/><Relationship Id="rId11" Type="http://schemas.openxmlformats.org/officeDocument/2006/relationships/image" Target="../media/image56.png"/><Relationship Id="rId5" Type="http://schemas.openxmlformats.org/officeDocument/2006/relationships/image" Target="../media/image50.jpg"/><Relationship Id="rId10" Type="http://schemas.openxmlformats.org/officeDocument/2006/relationships/image" Target="../media/image55.jpg"/><Relationship Id="rId4" Type="http://schemas.openxmlformats.org/officeDocument/2006/relationships/image" Target="../media/image49.jpg"/><Relationship Id="rId9" Type="http://schemas.openxmlformats.org/officeDocument/2006/relationships/image" Target="../media/image54.jpg"/></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66.png"/><Relationship Id="rId4" Type="http://schemas.openxmlformats.org/officeDocument/2006/relationships/image" Target="../media/image65.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hyperlink" Target="https://www.amazon.in/" TargetMode="External"/><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s://www.iitp.ac.in/~ai-nlp-ml/resources.html#Complaints-ESS" TargetMode="External"/><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2.xml"/><Relationship Id="rId5" Type="http://schemas.openxmlformats.org/officeDocument/2006/relationships/image" Target="../media/image75.png"/><Relationship Id="rId4" Type="http://schemas.openxmlformats.org/officeDocument/2006/relationships/image" Target="../media/image74.png"/></Relationships>
</file>

<file path=ppt/slides/_rels/slide6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12.xml"/><Relationship Id="rId4" Type="http://schemas.openxmlformats.org/officeDocument/2006/relationships/image" Target="../media/image8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D8818-4D78-5944-914B-5F043AB37808}"/>
              </a:ext>
            </a:extLst>
          </p:cNvPr>
          <p:cNvSpPr>
            <a:spLocks noGrp="1"/>
          </p:cNvSpPr>
          <p:nvPr>
            <p:ph type="ctrTitle"/>
          </p:nvPr>
        </p:nvSpPr>
        <p:spPr>
          <a:xfrm>
            <a:off x="0" y="166400"/>
            <a:ext cx="11993217" cy="1496145"/>
          </a:xfrm>
        </p:spPr>
        <p:txBody>
          <a:bodyPr>
            <a:normAutofit/>
          </a:bodyPr>
          <a:lstStyle/>
          <a:p>
            <a:r>
              <a:rPr lang="en-IN" sz="4400" b="1" dirty="0">
                <a:solidFill>
                  <a:srgbClr val="C00000"/>
                </a:solidFill>
                <a:latin typeface="Times New Roman" panose="02020603050405020304" pitchFamily="18" charset="0"/>
                <a:cs typeface="Times New Roman" panose="02020603050405020304" pitchFamily="18" charset="0"/>
              </a:rPr>
              <a:t>Multimodal Information Processing: Some recent NLP applications</a:t>
            </a:r>
            <a:endParaRPr lang="en-US" sz="4400" b="1" dirty="0">
              <a:solidFill>
                <a:srgbClr val="C00000"/>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03DCF1EF-FDB8-3C41-9C73-CDB99D23770A}"/>
              </a:ext>
            </a:extLst>
          </p:cNvPr>
          <p:cNvSpPr>
            <a:spLocks noGrp="1"/>
          </p:cNvSpPr>
          <p:nvPr>
            <p:ph type="subTitle" idx="1"/>
          </p:nvPr>
        </p:nvSpPr>
        <p:spPr>
          <a:xfrm>
            <a:off x="581891" y="2341418"/>
            <a:ext cx="10086109" cy="2916382"/>
          </a:xfrm>
        </p:spPr>
        <p:txBody>
          <a:bodyPr>
            <a:noAutofit/>
          </a:bodyPr>
          <a:lstStyle/>
          <a:p>
            <a:r>
              <a:rPr lang="en-US" sz="2800" dirty="0"/>
              <a:t>Dr. Sriparna </a:t>
            </a:r>
            <a:r>
              <a:rPr lang="en-US" sz="2800" dirty="0" err="1"/>
              <a:t>Saha</a:t>
            </a:r>
            <a:endParaRPr lang="en-US" sz="2800" dirty="0"/>
          </a:p>
          <a:p>
            <a:r>
              <a:rPr lang="en-US" sz="2800" dirty="0"/>
              <a:t>Associate Professor </a:t>
            </a:r>
            <a:endParaRPr lang="en-US" sz="2800" dirty="0" smtClean="0"/>
          </a:p>
          <a:p>
            <a:r>
              <a:rPr lang="en-US" sz="2800" dirty="0" smtClean="0"/>
              <a:t>Department </a:t>
            </a:r>
            <a:r>
              <a:rPr lang="en-US" sz="2800" dirty="0"/>
              <a:t>of Computer Science and Engineering</a:t>
            </a:r>
          </a:p>
          <a:p>
            <a:r>
              <a:rPr lang="en-US" sz="2800" dirty="0"/>
              <a:t>Indian Institute of Technology Patna</a:t>
            </a:r>
          </a:p>
          <a:p>
            <a:r>
              <a:rPr lang="en-US" sz="2800" dirty="0"/>
              <a:t>Bihar, </a:t>
            </a:r>
            <a:r>
              <a:rPr lang="en-US" sz="2800" dirty="0" smtClean="0"/>
              <a:t>India</a:t>
            </a:r>
          </a:p>
          <a:p>
            <a:r>
              <a:rPr lang="en-US" sz="2800" dirty="0" smtClean="0"/>
              <a:t>H5-index:38, total citations: 7608 (as per Google scholar)</a:t>
            </a:r>
            <a:endParaRPr lang="en-US" sz="2800" dirty="0"/>
          </a:p>
          <a:p>
            <a:r>
              <a:rPr lang="en-US" sz="2800" dirty="0"/>
              <a:t>Email: </a:t>
            </a:r>
            <a:r>
              <a:rPr lang="en-US" sz="2800" dirty="0">
                <a:hlinkClick r:id="rId2"/>
              </a:rPr>
              <a:t>sriparna.saha@gmail.com/sriparna@iitp.ac.in</a:t>
            </a:r>
            <a:endParaRPr lang="en-US" sz="2800" dirty="0"/>
          </a:p>
          <a:p>
            <a:r>
              <a:rPr lang="en-US" sz="2800" dirty="0"/>
              <a:t>Webpage: </a:t>
            </a:r>
            <a:r>
              <a:rPr lang="en-US" sz="2800" dirty="0">
                <a:hlinkClick r:id="rId3"/>
              </a:rPr>
              <a:t>www.iitp.ac.in/~</a:t>
            </a:r>
            <a:r>
              <a:rPr lang="en-US" sz="2800" dirty="0" smtClean="0">
                <a:hlinkClick r:id="rId3"/>
              </a:rPr>
              <a:t>sriparna</a:t>
            </a:r>
            <a:endParaRPr lang="en-US" sz="2800" dirty="0"/>
          </a:p>
        </p:txBody>
      </p:sp>
    </p:spTree>
    <p:extLst>
      <p:ext uri="{BB962C8B-B14F-4D97-AF65-F5344CB8AC3E}">
        <p14:creationId xmlns:p14="http://schemas.microsoft.com/office/powerpoint/2010/main" val="22047840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D04A-BC77-B24B-968B-6056359ABAB0}"/>
              </a:ext>
            </a:extLst>
          </p:cNvPr>
          <p:cNvSpPr>
            <a:spLocks noGrp="1"/>
          </p:cNvSpPr>
          <p:nvPr>
            <p:ph type="title"/>
          </p:nvPr>
        </p:nvSpPr>
        <p:spPr>
          <a:xfrm>
            <a:off x="838200" y="255184"/>
            <a:ext cx="10515600" cy="645030"/>
          </a:xfrm>
        </p:spPr>
        <p:txBody>
          <a:bodyPr>
            <a:normAutofit fontScale="90000"/>
          </a:bodyPr>
          <a:lstStyle/>
          <a:p>
            <a:pPr algn="ctr"/>
            <a:r>
              <a:rPr lang="en-US" b="1" dirty="0">
                <a:solidFill>
                  <a:srgbClr val="C00000"/>
                </a:solidFill>
              </a:rPr>
              <a:t>Late fusion or Decision-level fusion</a:t>
            </a:r>
          </a:p>
        </p:txBody>
      </p:sp>
      <p:sp>
        <p:nvSpPr>
          <p:cNvPr id="4" name="Content Placeholder 3">
            <a:extLst>
              <a:ext uri="{FF2B5EF4-FFF2-40B4-BE49-F238E27FC236}">
                <a16:creationId xmlns:a16="http://schemas.microsoft.com/office/drawing/2014/main" id="{70B20B86-05AC-AC4B-AED0-B55893C51DA3}"/>
              </a:ext>
            </a:extLst>
          </p:cNvPr>
          <p:cNvSpPr>
            <a:spLocks noGrp="1"/>
          </p:cNvSpPr>
          <p:nvPr>
            <p:ph idx="1"/>
          </p:nvPr>
        </p:nvSpPr>
        <p:spPr>
          <a:xfrm>
            <a:off x="85060" y="893138"/>
            <a:ext cx="12032509" cy="5709677"/>
          </a:xfrm>
        </p:spPr>
        <p:txBody>
          <a:bodyPr>
            <a:normAutofit/>
          </a:bodyPr>
          <a:lstStyle/>
          <a:p>
            <a:r>
              <a:rPr lang="en-IN" sz="2000" dirty="0">
                <a:solidFill>
                  <a:srgbClr val="0070C0"/>
                </a:solidFill>
              </a:rPr>
              <a:t>Late fusion process modalities independently followed by fusion at a decision-making stage</a:t>
            </a:r>
          </a:p>
          <a:p>
            <a:r>
              <a:rPr lang="en-IN" sz="2000" dirty="0"/>
              <a:t>This is beneficial when the modalities are significantly varied from each other in terms of sampling rate, data dimensionality and unit of measurement</a:t>
            </a:r>
          </a:p>
          <a:p>
            <a:r>
              <a:rPr lang="en-IN" sz="2000" dirty="0"/>
              <a:t>Late fusion often gives better performance </a:t>
            </a:r>
          </a:p>
          <a:p>
            <a:pPr lvl="1"/>
            <a:r>
              <a:rPr lang="en-IN" sz="1600" dirty="0"/>
              <a:t>because errors from multiple models are dealt </a:t>
            </a:r>
          </a:p>
          <a:p>
            <a:pPr marL="457200" lvl="1" indent="0">
              <a:buNone/>
            </a:pPr>
            <a:r>
              <a:rPr lang="en-IN" sz="1600" dirty="0"/>
              <a:t>with independently — thus error are uncorrelated</a:t>
            </a:r>
            <a:endParaRPr lang="en-US" sz="1600" dirty="0"/>
          </a:p>
        </p:txBody>
      </p:sp>
      <p:sp>
        <p:nvSpPr>
          <p:cNvPr id="6" name="TextBox 5">
            <a:extLst>
              <a:ext uri="{FF2B5EF4-FFF2-40B4-BE49-F238E27FC236}">
                <a16:creationId xmlns:a16="http://schemas.microsoft.com/office/drawing/2014/main" id="{64C76436-D552-834B-AF8D-12BA600F88E2}"/>
              </a:ext>
            </a:extLst>
          </p:cNvPr>
          <p:cNvSpPr txBox="1"/>
          <p:nvPr/>
        </p:nvSpPr>
        <p:spPr>
          <a:xfrm>
            <a:off x="6088616" y="6488668"/>
            <a:ext cx="5245988"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Fig 5: Visual representation of late data fusion</a:t>
            </a:r>
          </a:p>
        </p:txBody>
      </p:sp>
      <p:pic>
        <p:nvPicPr>
          <p:cNvPr id="7" name="Picture 6">
            <a:extLst>
              <a:ext uri="{FF2B5EF4-FFF2-40B4-BE49-F238E27FC236}">
                <a16:creationId xmlns:a16="http://schemas.microsoft.com/office/drawing/2014/main" id="{66F03F08-624E-4141-AE86-57FB83916CA5}"/>
              </a:ext>
            </a:extLst>
          </p:cNvPr>
          <p:cNvPicPr>
            <a:picLocks noChangeAspect="1"/>
          </p:cNvPicPr>
          <p:nvPr/>
        </p:nvPicPr>
        <p:blipFill>
          <a:blip r:embed="rId2"/>
          <a:stretch>
            <a:fillRect/>
          </a:stretch>
        </p:blipFill>
        <p:spPr>
          <a:xfrm>
            <a:off x="5612810" y="2015217"/>
            <a:ext cx="6197600" cy="4368800"/>
          </a:xfrm>
          <a:prstGeom prst="rect">
            <a:avLst/>
          </a:prstGeom>
        </p:spPr>
      </p:pic>
      <p:sp>
        <p:nvSpPr>
          <p:cNvPr id="3" name="Rectangle 2"/>
          <p:cNvSpPr/>
          <p:nvPr/>
        </p:nvSpPr>
        <p:spPr>
          <a:xfrm>
            <a:off x="85060" y="6211669"/>
            <a:ext cx="6096000" cy="646331"/>
          </a:xfrm>
          <a:prstGeom prst="rect">
            <a:avLst/>
          </a:prstGeom>
        </p:spPr>
        <p:txBody>
          <a:bodyPr>
            <a:spAutoFit/>
          </a:bodyPr>
          <a:lstStyle/>
          <a:p>
            <a:r>
              <a:rPr lang="en-US" dirty="0" smtClean="0"/>
              <a:t>Source: https</a:t>
            </a:r>
            <a:r>
              <a:rPr lang="en-US" dirty="0"/>
              <a:t>://medium.com/haileleol-tibebu/data-fusion-78e68e65b2d1</a:t>
            </a:r>
          </a:p>
        </p:txBody>
      </p:sp>
    </p:spTree>
    <p:extLst>
      <p:ext uri="{BB962C8B-B14F-4D97-AF65-F5344CB8AC3E}">
        <p14:creationId xmlns:p14="http://schemas.microsoft.com/office/powerpoint/2010/main" val="21232253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D04A-BC77-B24B-968B-6056359ABAB0}"/>
              </a:ext>
            </a:extLst>
          </p:cNvPr>
          <p:cNvSpPr>
            <a:spLocks noGrp="1"/>
          </p:cNvSpPr>
          <p:nvPr>
            <p:ph type="title"/>
          </p:nvPr>
        </p:nvSpPr>
        <p:spPr>
          <a:xfrm>
            <a:off x="838200" y="255184"/>
            <a:ext cx="10515600" cy="645030"/>
          </a:xfrm>
        </p:spPr>
        <p:txBody>
          <a:bodyPr>
            <a:normAutofit fontScale="90000"/>
          </a:bodyPr>
          <a:lstStyle/>
          <a:p>
            <a:pPr algn="ctr"/>
            <a:r>
              <a:rPr lang="en-US" b="1" dirty="0">
                <a:solidFill>
                  <a:srgbClr val="C00000"/>
                </a:solidFill>
              </a:rPr>
              <a:t>Intermediate fusion</a:t>
            </a:r>
          </a:p>
        </p:txBody>
      </p:sp>
      <p:sp>
        <p:nvSpPr>
          <p:cNvPr id="4" name="Content Placeholder 3">
            <a:extLst>
              <a:ext uri="{FF2B5EF4-FFF2-40B4-BE49-F238E27FC236}">
                <a16:creationId xmlns:a16="http://schemas.microsoft.com/office/drawing/2014/main" id="{70B20B86-05AC-AC4B-AED0-B55893C51DA3}"/>
              </a:ext>
            </a:extLst>
          </p:cNvPr>
          <p:cNvSpPr>
            <a:spLocks noGrp="1"/>
          </p:cNvSpPr>
          <p:nvPr>
            <p:ph idx="1"/>
          </p:nvPr>
        </p:nvSpPr>
        <p:spPr>
          <a:xfrm>
            <a:off x="85060" y="893138"/>
            <a:ext cx="12032509" cy="5964862"/>
          </a:xfrm>
        </p:spPr>
        <p:txBody>
          <a:bodyPr>
            <a:normAutofit/>
          </a:bodyPr>
          <a:lstStyle/>
          <a:p>
            <a:r>
              <a:rPr lang="en-IN" sz="2000" dirty="0"/>
              <a:t>Intermediate fusion in a deep learning multimodal context is a fusion of different modalities representations into a single hidden layer </a:t>
            </a:r>
          </a:p>
          <a:p>
            <a:pPr lvl="1"/>
            <a:r>
              <a:rPr lang="en-IN" sz="1600" dirty="0"/>
              <a:t>so that the model learns a joint representation of each of the modalities</a:t>
            </a:r>
          </a:p>
          <a:p>
            <a:r>
              <a:rPr lang="en-IN" sz="2000" dirty="0"/>
              <a:t>Different modalities can be fused simultaneously into a single shared representation layer or this can be performed gradually using one or multiple modalities at a time</a:t>
            </a:r>
          </a:p>
          <a:p>
            <a:pPr>
              <a:lnSpc>
                <a:spcPts val="2400"/>
              </a:lnSpc>
              <a:spcBef>
                <a:spcPts val="600"/>
              </a:spcBef>
            </a:pPr>
            <a:r>
              <a:rPr lang="en-IN" sz="2000" dirty="0"/>
              <a:t>The layer where different modalities are fused is called a </a:t>
            </a:r>
            <a:r>
              <a:rPr lang="en-IN" sz="2000" dirty="0">
                <a:solidFill>
                  <a:srgbClr val="0070C0"/>
                </a:solidFill>
              </a:rPr>
              <a:t>fusion layer or a shared representation layer</a:t>
            </a:r>
          </a:p>
        </p:txBody>
      </p:sp>
      <p:sp>
        <p:nvSpPr>
          <p:cNvPr id="6" name="TextBox 5">
            <a:extLst>
              <a:ext uri="{FF2B5EF4-FFF2-40B4-BE49-F238E27FC236}">
                <a16:creationId xmlns:a16="http://schemas.microsoft.com/office/drawing/2014/main" id="{64C76436-D552-834B-AF8D-12BA600F88E2}"/>
              </a:ext>
            </a:extLst>
          </p:cNvPr>
          <p:cNvSpPr txBox="1"/>
          <p:nvPr/>
        </p:nvSpPr>
        <p:spPr>
          <a:xfrm>
            <a:off x="5811701" y="6457890"/>
            <a:ext cx="6285888" cy="400110"/>
          </a:xfrm>
          <a:prstGeom prst="rect">
            <a:avLst/>
          </a:prstGeom>
          <a:noFill/>
        </p:spPr>
        <p:txBody>
          <a:bodyPr wrap="none" rtlCol="0">
            <a:spAutoFit/>
          </a:bodyPr>
          <a:lstStyle/>
          <a:p>
            <a:r>
              <a:rPr lang="en-US" sz="2000" b="1" dirty="0">
                <a:latin typeface="Arial" panose="020B0604020202020204" pitchFamily="34" charset="0"/>
                <a:cs typeface="Arial" panose="020B0604020202020204" pitchFamily="34" charset="0"/>
              </a:rPr>
              <a:t>Fig 6: Visual representation of intermediate fusion</a:t>
            </a:r>
          </a:p>
        </p:txBody>
      </p:sp>
      <p:pic>
        <p:nvPicPr>
          <p:cNvPr id="5" name="Picture 4">
            <a:extLst>
              <a:ext uri="{FF2B5EF4-FFF2-40B4-BE49-F238E27FC236}">
                <a16:creationId xmlns:a16="http://schemas.microsoft.com/office/drawing/2014/main" id="{128A08E5-65FF-9A48-AF55-97E0D9727418}"/>
              </a:ext>
            </a:extLst>
          </p:cNvPr>
          <p:cNvPicPr>
            <a:picLocks noChangeAspect="1"/>
          </p:cNvPicPr>
          <p:nvPr/>
        </p:nvPicPr>
        <p:blipFill>
          <a:blip r:embed="rId2"/>
          <a:stretch>
            <a:fillRect/>
          </a:stretch>
        </p:blipFill>
        <p:spPr>
          <a:xfrm>
            <a:off x="6204690" y="2870791"/>
            <a:ext cx="5499911" cy="3587657"/>
          </a:xfrm>
          <a:prstGeom prst="rect">
            <a:avLst/>
          </a:prstGeom>
        </p:spPr>
      </p:pic>
      <p:sp>
        <p:nvSpPr>
          <p:cNvPr id="3" name="Rectangle 2"/>
          <p:cNvSpPr/>
          <p:nvPr/>
        </p:nvSpPr>
        <p:spPr>
          <a:xfrm>
            <a:off x="0" y="6134724"/>
            <a:ext cx="6096000" cy="646331"/>
          </a:xfrm>
          <a:prstGeom prst="rect">
            <a:avLst/>
          </a:prstGeom>
        </p:spPr>
        <p:txBody>
          <a:bodyPr>
            <a:spAutoFit/>
          </a:bodyPr>
          <a:lstStyle/>
          <a:p>
            <a:r>
              <a:rPr lang="en-US" dirty="0" smtClean="0"/>
              <a:t>Source: https</a:t>
            </a:r>
            <a:r>
              <a:rPr lang="en-US" dirty="0"/>
              <a:t>://medium.com/haileleol-tibebu/data-fusion-78e68e65b2d1</a:t>
            </a:r>
          </a:p>
        </p:txBody>
      </p:sp>
    </p:spTree>
    <p:extLst>
      <p:ext uri="{BB962C8B-B14F-4D97-AF65-F5344CB8AC3E}">
        <p14:creationId xmlns:p14="http://schemas.microsoft.com/office/powerpoint/2010/main" val="4094818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2" y="0"/>
            <a:ext cx="12192000" cy="808383"/>
          </a:xfrm>
        </p:spPr>
        <p:txBody>
          <a:bodyPr/>
          <a:lstStyle/>
          <a:p>
            <a:r>
              <a:rPr lang="en-IN" b="1" dirty="0" smtClean="0">
                <a:solidFill>
                  <a:srgbClr val="C00000"/>
                </a:solidFill>
              </a:rPr>
              <a:t>Applications of multimodal information processing</a:t>
            </a:r>
            <a:endParaRPr lang="en-IN" b="1" dirty="0">
              <a:solidFill>
                <a:srgbClr val="C00000"/>
              </a:solidFill>
            </a:endParaRPr>
          </a:p>
        </p:txBody>
      </p:sp>
      <p:sp>
        <p:nvSpPr>
          <p:cNvPr id="3" name="Content Placeholder 2"/>
          <p:cNvSpPr>
            <a:spLocks noGrp="1"/>
          </p:cNvSpPr>
          <p:nvPr>
            <p:ph idx="1"/>
          </p:nvPr>
        </p:nvSpPr>
        <p:spPr>
          <a:xfrm>
            <a:off x="119271" y="808383"/>
            <a:ext cx="11820938" cy="6049617"/>
          </a:xfrm>
        </p:spPr>
        <p:txBody>
          <a:bodyPr>
            <a:normAutofit lnSpcReduction="10000"/>
          </a:bodyPr>
          <a:lstStyle/>
          <a:p>
            <a:r>
              <a:rPr lang="en-IN" dirty="0" smtClean="0"/>
              <a:t>Dialogue systems</a:t>
            </a:r>
          </a:p>
          <a:p>
            <a:pPr lvl="1"/>
            <a:r>
              <a:rPr lang="en-IN" dirty="0" smtClean="0"/>
              <a:t>Dialogue act classification---</a:t>
            </a:r>
            <a:r>
              <a:rPr lang="en-IN" b="1" dirty="0" smtClean="0">
                <a:solidFill>
                  <a:srgbClr val="7030A0"/>
                </a:solidFill>
              </a:rPr>
              <a:t>ACL-2020</a:t>
            </a:r>
          </a:p>
          <a:p>
            <a:pPr lvl="1"/>
            <a:r>
              <a:rPr lang="en-IN" dirty="0" smtClean="0"/>
              <a:t>Tweet act classification---</a:t>
            </a:r>
            <a:r>
              <a:rPr lang="en-IN" b="1" dirty="0" smtClean="0">
                <a:solidFill>
                  <a:srgbClr val="7030A0"/>
                </a:solidFill>
              </a:rPr>
              <a:t>NAACL 2021</a:t>
            </a:r>
          </a:p>
          <a:p>
            <a:pPr lvl="1"/>
            <a:r>
              <a:rPr lang="en-IN" dirty="0" smtClean="0"/>
              <a:t>Developing a sales agent---</a:t>
            </a:r>
            <a:r>
              <a:rPr lang="en-IN" b="1" dirty="0" smtClean="0">
                <a:solidFill>
                  <a:srgbClr val="7030A0"/>
                </a:solidFill>
              </a:rPr>
              <a:t>AACL 2022</a:t>
            </a:r>
          </a:p>
          <a:p>
            <a:pPr lvl="1"/>
            <a:r>
              <a:rPr lang="en-IN" dirty="0" smtClean="0"/>
              <a:t>Developing a virtual doctor—</a:t>
            </a:r>
            <a:r>
              <a:rPr lang="en-IN" b="1" dirty="0" smtClean="0">
                <a:solidFill>
                  <a:srgbClr val="7030A0"/>
                </a:solidFill>
              </a:rPr>
              <a:t>CIKM 2022</a:t>
            </a:r>
          </a:p>
          <a:p>
            <a:r>
              <a:rPr lang="en-IN" dirty="0" smtClean="0"/>
              <a:t>Complaint Mining---</a:t>
            </a:r>
            <a:r>
              <a:rPr lang="en-IN" b="1" dirty="0" smtClean="0">
                <a:solidFill>
                  <a:srgbClr val="7030A0"/>
                </a:solidFill>
              </a:rPr>
              <a:t>AAAI 2022</a:t>
            </a:r>
          </a:p>
          <a:p>
            <a:pPr lvl="1"/>
            <a:r>
              <a:rPr lang="en-IN" dirty="0" smtClean="0"/>
              <a:t>Aspect based complaint mining—</a:t>
            </a:r>
            <a:r>
              <a:rPr lang="en-IN" b="1" dirty="0" smtClean="0">
                <a:solidFill>
                  <a:srgbClr val="7030A0"/>
                </a:solidFill>
              </a:rPr>
              <a:t>ECIR 2023</a:t>
            </a:r>
          </a:p>
          <a:p>
            <a:pPr lvl="1"/>
            <a:r>
              <a:rPr lang="en-IN" dirty="0" smtClean="0"/>
              <a:t>Cause extraction---</a:t>
            </a:r>
            <a:r>
              <a:rPr lang="en-IN" b="1" dirty="0" smtClean="0">
                <a:solidFill>
                  <a:srgbClr val="7030A0"/>
                </a:solidFill>
              </a:rPr>
              <a:t>ECML-PKDD 2023</a:t>
            </a:r>
          </a:p>
          <a:p>
            <a:r>
              <a:rPr lang="en-IN" dirty="0" smtClean="0"/>
              <a:t>Cyberbully detection---</a:t>
            </a:r>
            <a:r>
              <a:rPr lang="en-IN" b="1" dirty="0" smtClean="0">
                <a:solidFill>
                  <a:srgbClr val="7030A0"/>
                </a:solidFill>
              </a:rPr>
              <a:t>SIGIR 2022</a:t>
            </a:r>
          </a:p>
          <a:p>
            <a:pPr lvl="1"/>
            <a:r>
              <a:rPr lang="en-IN" dirty="0" smtClean="0"/>
              <a:t>From memes with explanation—</a:t>
            </a:r>
            <a:r>
              <a:rPr lang="en-IN" b="1" dirty="0" smtClean="0">
                <a:solidFill>
                  <a:srgbClr val="7030A0"/>
                </a:solidFill>
              </a:rPr>
              <a:t>CIKM 2023 (communicated)</a:t>
            </a:r>
          </a:p>
          <a:p>
            <a:pPr lvl="1"/>
            <a:r>
              <a:rPr lang="en-IN" dirty="0" smtClean="0"/>
              <a:t>Intervention detection---</a:t>
            </a:r>
            <a:r>
              <a:rPr lang="en-IN" b="1" dirty="0" smtClean="0">
                <a:solidFill>
                  <a:srgbClr val="7030A0"/>
                </a:solidFill>
              </a:rPr>
              <a:t>EMNLP 2023 (communicated)</a:t>
            </a:r>
          </a:p>
          <a:p>
            <a:r>
              <a:rPr lang="en-IN" dirty="0" smtClean="0"/>
              <a:t>Summarization</a:t>
            </a:r>
          </a:p>
          <a:p>
            <a:pPr lvl="1"/>
            <a:r>
              <a:rPr lang="en-IN" dirty="0" smtClean="0"/>
              <a:t>Supplementary, complementary summarization—</a:t>
            </a:r>
            <a:r>
              <a:rPr lang="en-IN" b="1" dirty="0" smtClean="0">
                <a:solidFill>
                  <a:srgbClr val="7030A0"/>
                </a:solidFill>
              </a:rPr>
              <a:t>ECIR 2020, SIGIR 2021, SIGIR 2020</a:t>
            </a:r>
          </a:p>
          <a:p>
            <a:r>
              <a:rPr lang="en-IN" dirty="0" smtClean="0"/>
              <a:t>Rumour Detection—</a:t>
            </a:r>
            <a:r>
              <a:rPr lang="en-IN" sz="2600" b="1" dirty="0" smtClean="0">
                <a:solidFill>
                  <a:srgbClr val="7030A0"/>
                </a:solidFill>
              </a:rPr>
              <a:t>ICDAR 2023</a:t>
            </a:r>
          </a:p>
          <a:p>
            <a:endParaRPr lang="en-IN" dirty="0"/>
          </a:p>
        </p:txBody>
      </p:sp>
    </p:spTree>
    <p:extLst>
      <p:ext uri="{BB962C8B-B14F-4D97-AF65-F5344CB8AC3E}">
        <p14:creationId xmlns:p14="http://schemas.microsoft.com/office/powerpoint/2010/main" val="1537535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D2E9-3DD4-F846-87D8-80E83F11CF5E}"/>
              </a:ext>
            </a:extLst>
          </p:cNvPr>
          <p:cNvSpPr>
            <a:spLocks noGrp="1"/>
          </p:cNvSpPr>
          <p:nvPr>
            <p:ph type="title"/>
          </p:nvPr>
        </p:nvSpPr>
        <p:spPr>
          <a:xfrm>
            <a:off x="838200" y="2232836"/>
            <a:ext cx="10515600" cy="2169153"/>
          </a:xfrm>
        </p:spPr>
        <p:txBody>
          <a:bodyPr>
            <a:normAutofit fontScale="90000"/>
          </a:bodyPr>
          <a:lstStyle/>
          <a:p>
            <a:pPr algn="ctr"/>
            <a:r>
              <a:rPr lang="en-US" b="1" i="1" dirty="0">
                <a:solidFill>
                  <a:srgbClr val="FF0000"/>
                </a:solidFill>
                <a:latin typeface="Arial" panose="020B0604020202020204" pitchFamily="34" charset="0"/>
                <a:cs typeface="Arial" panose="020B0604020202020204" pitchFamily="34" charset="0"/>
              </a:rPr>
              <a:t>Applications of Multi-modal Information Processing in NLP : </a:t>
            </a:r>
            <a:r>
              <a:rPr lang="en-US" b="1" i="1" dirty="0">
                <a:solidFill>
                  <a:srgbClr val="941100"/>
                </a:solidFill>
                <a:latin typeface="Arial" panose="020B0604020202020204" pitchFamily="34" charset="0"/>
                <a:cs typeface="Arial" panose="020B0604020202020204" pitchFamily="34" charset="0"/>
              </a:rPr>
              <a:t>“</a:t>
            </a:r>
            <a:r>
              <a:rPr lang="en-US" i="1" dirty="0">
                <a:solidFill>
                  <a:srgbClr val="FF9300"/>
                </a:solidFill>
                <a:latin typeface="Arial" panose="020B0604020202020204" pitchFamily="34" charset="0"/>
                <a:cs typeface="Arial" panose="020B0604020202020204" pitchFamily="34" charset="0"/>
              </a:rPr>
              <a:t>Towards Emotion-aided Multi-modal Dialogue Act Classification</a:t>
            </a:r>
            <a:r>
              <a:rPr lang="en-US" b="1" i="1" dirty="0">
                <a:solidFill>
                  <a:srgbClr val="941100"/>
                </a:solidFill>
                <a:latin typeface="Arial" panose="020B0604020202020204" pitchFamily="34" charset="0"/>
                <a:cs typeface="Arial" panose="020B0604020202020204" pitchFamily="34" charset="0"/>
              </a:rPr>
              <a:t>”</a:t>
            </a:r>
          </a:p>
        </p:txBody>
      </p:sp>
      <p:sp>
        <p:nvSpPr>
          <p:cNvPr id="3" name="Rectangle 2"/>
          <p:cNvSpPr/>
          <p:nvPr/>
        </p:nvSpPr>
        <p:spPr>
          <a:xfrm>
            <a:off x="561107" y="5299961"/>
            <a:ext cx="11132127" cy="646331"/>
          </a:xfrm>
          <a:prstGeom prst="rect">
            <a:avLst/>
          </a:prstGeom>
        </p:spPr>
        <p:txBody>
          <a:bodyPr wrap="square">
            <a:spAutoFit/>
          </a:bodyPr>
          <a:lstStyle/>
          <a:p>
            <a:r>
              <a:rPr lang="en-US" dirty="0"/>
              <a:t>T. </a:t>
            </a:r>
            <a:r>
              <a:rPr lang="en-US" dirty="0" err="1"/>
              <a:t>Saha</a:t>
            </a:r>
            <a:r>
              <a:rPr lang="en-US" dirty="0"/>
              <a:t>, A. Patra, </a:t>
            </a:r>
            <a:r>
              <a:rPr lang="en-US" b="1" dirty="0"/>
              <a:t>S. </a:t>
            </a:r>
            <a:r>
              <a:rPr lang="en-US" b="1" dirty="0" err="1"/>
              <a:t>Saha</a:t>
            </a:r>
            <a:r>
              <a:rPr lang="en-US" dirty="0"/>
              <a:t> and P. Bhattacharyya (2020), `` Towards Emotion-aided Multi-modal Dialogue Act Classification", In </a:t>
            </a:r>
            <a:r>
              <a:rPr lang="en-US" b="1" dirty="0"/>
              <a:t>ACL 2020,</a:t>
            </a:r>
            <a:r>
              <a:rPr lang="en-US" dirty="0"/>
              <a:t> July 5-10, 2020, Seattle, Washington </a:t>
            </a:r>
            <a:r>
              <a:rPr lang="en-US" b="1" dirty="0" smtClean="0"/>
              <a:t>(Category </a:t>
            </a:r>
            <a:r>
              <a:rPr lang="en-US" b="1" dirty="0"/>
              <a:t>A*)</a:t>
            </a:r>
            <a:r>
              <a:rPr lang="en-US" dirty="0"/>
              <a:t>.</a:t>
            </a:r>
          </a:p>
        </p:txBody>
      </p:sp>
    </p:spTree>
    <p:extLst>
      <p:ext uri="{BB962C8B-B14F-4D97-AF65-F5344CB8AC3E}">
        <p14:creationId xmlns:p14="http://schemas.microsoft.com/office/powerpoint/2010/main" val="94856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415600" y="593367"/>
            <a:ext cx="11360800" cy="763600"/>
          </a:xfrm>
          <a:prstGeom prst="rect">
            <a:avLst/>
          </a:prstGeom>
        </p:spPr>
        <p:txBody>
          <a:bodyPr spcFirstLastPara="1" wrap="square" lIns="121897" tIns="121897" rIns="121897" bIns="121897" anchor="t" anchorCtr="0">
            <a:noAutofit/>
          </a:bodyPr>
          <a:lstStyle/>
          <a:p>
            <a:pPr algn="ctr">
              <a:buClr>
                <a:schemeClr val="dk1"/>
              </a:buClr>
              <a:buSzPts val="1100"/>
            </a:pPr>
            <a:r>
              <a:rPr lang="en" b="1" dirty="0">
                <a:solidFill>
                  <a:srgbClr val="0000FF"/>
                </a:solidFill>
              </a:rPr>
              <a:t>Dialogue System</a:t>
            </a:r>
            <a:endParaRPr b="1" dirty="0"/>
          </a:p>
        </p:txBody>
      </p:sp>
      <p:sp>
        <p:nvSpPr>
          <p:cNvPr id="82" name="Google Shape;82;p17"/>
          <p:cNvSpPr txBox="1">
            <a:spLocks noGrp="1"/>
          </p:cNvSpPr>
          <p:nvPr>
            <p:ph type="body" idx="1"/>
          </p:nvPr>
        </p:nvSpPr>
        <p:spPr>
          <a:xfrm>
            <a:off x="415600" y="1536633"/>
            <a:ext cx="11360800" cy="4555200"/>
          </a:xfrm>
          <a:prstGeom prst="rect">
            <a:avLst/>
          </a:prstGeom>
        </p:spPr>
        <p:txBody>
          <a:bodyPr spcFirstLastPara="1" wrap="square" lIns="121897" tIns="121897" rIns="121897" bIns="121897" anchor="t" anchorCtr="0">
            <a:noAutofit/>
          </a:bodyPr>
          <a:lstStyle/>
          <a:p>
            <a:pPr marL="0" indent="0">
              <a:spcAft>
                <a:spcPts val="2133"/>
              </a:spcAft>
              <a:buNone/>
            </a:pPr>
            <a:endParaRPr/>
          </a:p>
        </p:txBody>
      </p:sp>
      <p:pic>
        <p:nvPicPr>
          <p:cNvPr id="83" name="Google Shape;83;p17"/>
          <p:cNvPicPr preferRelativeResize="0"/>
          <p:nvPr/>
        </p:nvPicPr>
        <p:blipFill>
          <a:blip r:embed="rId3">
            <a:alphaModFix/>
          </a:blip>
          <a:stretch>
            <a:fillRect/>
          </a:stretch>
        </p:blipFill>
        <p:spPr>
          <a:xfrm>
            <a:off x="1" y="1859313"/>
            <a:ext cx="12192001" cy="4746111"/>
          </a:xfrm>
          <a:prstGeom prst="rect">
            <a:avLst/>
          </a:prstGeom>
          <a:noFill/>
          <a:ln>
            <a:noFill/>
          </a:ln>
        </p:spPr>
      </p:pic>
    </p:spTree>
    <p:extLst>
      <p:ext uri="{BB962C8B-B14F-4D97-AF65-F5344CB8AC3E}">
        <p14:creationId xmlns:p14="http://schemas.microsoft.com/office/powerpoint/2010/main" val="953371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a:xfrm>
            <a:off x="283308" y="256887"/>
            <a:ext cx="10515600" cy="1009621"/>
          </a:xfrm>
        </p:spPr>
        <p:txBody>
          <a:bodyPr/>
          <a:lstStyle/>
          <a:p>
            <a:r>
              <a:rPr lang="en-US" b="1" dirty="0">
                <a:latin typeface="Franklin Gothic Book" panose="020B0503020102020204" pitchFamily="34" charset="0"/>
                <a:cs typeface="Segoe UI" panose="020B0502040204020203" pitchFamily="34" charset="0"/>
              </a:rPr>
              <a:t>Dialogue Act Classification</a:t>
            </a:r>
          </a:p>
        </p:txBody>
      </p:sp>
      <p:graphicFrame>
        <p:nvGraphicFramePr>
          <p:cNvPr id="16" name="Diagram 15">
            <a:extLst>
              <a:ext uri="{FF2B5EF4-FFF2-40B4-BE49-F238E27FC236}">
                <a16:creationId xmlns:a16="http://schemas.microsoft.com/office/drawing/2014/main" id="{B14C84C5-849F-4DAD-93B4-3B1E95994C0B}"/>
              </a:ext>
            </a:extLst>
          </p:cNvPr>
          <p:cNvGraphicFramePr/>
          <p:nvPr/>
        </p:nvGraphicFramePr>
        <p:xfrm>
          <a:off x="831200" y="1276804"/>
          <a:ext cx="11360800" cy="4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E5585411-DE61-42EC-8DAB-BA853F129791}"/>
              </a:ext>
            </a:extLst>
          </p:cNvPr>
          <p:cNvSpPr/>
          <p:nvPr/>
        </p:nvSpPr>
        <p:spPr>
          <a:xfrm>
            <a:off x="2941639" y="2021135"/>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1</a:t>
            </a:r>
          </a:p>
        </p:txBody>
      </p:sp>
      <p:sp>
        <p:nvSpPr>
          <p:cNvPr id="9" name="Oval 8">
            <a:extLst>
              <a:ext uri="{FF2B5EF4-FFF2-40B4-BE49-F238E27FC236}">
                <a16:creationId xmlns:a16="http://schemas.microsoft.com/office/drawing/2014/main" id="{6D1E12A6-FA7A-477F-8C87-308C5B84B139}"/>
              </a:ext>
            </a:extLst>
          </p:cNvPr>
          <p:cNvSpPr/>
          <p:nvPr/>
        </p:nvSpPr>
        <p:spPr>
          <a:xfrm>
            <a:off x="2941639" y="4501436"/>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2</a:t>
            </a:r>
          </a:p>
        </p:txBody>
      </p:sp>
      <p:sp>
        <p:nvSpPr>
          <p:cNvPr id="3" name="Rectangle 2"/>
          <p:cNvSpPr/>
          <p:nvPr/>
        </p:nvSpPr>
        <p:spPr>
          <a:xfrm>
            <a:off x="1025236" y="6211669"/>
            <a:ext cx="10404764" cy="646331"/>
          </a:xfrm>
          <a:prstGeom prst="rect">
            <a:avLst/>
          </a:prstGeom>
        </p:spPr>
        <p:txBody>
          <a:bodyPr wrap="square">
            <a:spAutoFit/>
          </a:bodyPr>
          <a:lstStyle/>
          <a:p>
            <a:r>
              <a:rPr lang="en-US" dirty="0"/>
              <a:t>T. </a:t>
            </a:r>
            <a:r>
              <a:rPr lang="en-US" dirty="0" err="1"/>
              <a:t>Saha</a:t>
            </a:r>
            <a:r>
              <a:rPr lang="en-US" dirty="0"/>
              <a:t>, A. Patra, </a:t>
            </a:r>
            <a:r>
              <a:rPr lang="en-US" b="1" dirty="0"/>
              <a:t>S. </a:t>
            </a:r>
            <a:r>
              <a:rPr lang="en-US" b="1" dirty="0" err="1"/>
              <a:t>Saha</a:t>
            </a:r>
            <a:r>
              <a:rPr lang="en-US" dirty="0"/>
              <a:t> and P. Bhattacharyya (2020), `` Towards Emotion-aided Multi-modal Dialogue Act Classification", In ACL 2020, July 5-10, 2020, Seattle, Washington  </a:t>
            </a:r>
            <a:r>
              <a:rPr lang="en-US" b="1" dirty="0"/>
              <a:t>(Category A*)</a:t>
            </a:r>
            <a:r>
              <a:rPr lang="en-US" dirty="0"/>
              <a:t>.</a:t>
            </a:r>
          </a:p>
        </p:txBody>
      </p:sp>
    </p:spTree>
    <p:extLst>
      <p:ext uri="{BB962C8B-B14F-4D97-AF65-F5344CB8AC3E}">
        <p14:creationId xmlns:p14="http://schemas.microsoft.com/office/powerpoint/2010/main" val="1558582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D1B8079-EB16-48D7-B548-A371C9C38C1A}"/>
              </a:ext>
            </a:extLst>
          </p:cNvPr>
          <p:cNvGraphicFramePr/>
          <p:nvPr>
            <p:extLst>
              <p:ext uri="{D42A27DB-BD31-4B8C-83A1-F6EECF244321}">
                <p14:modId xmlns:p14="http://schemas.microsoft.com/office/powerpoint/2010/main" val="1617377536"/>
              </p:ext>
            </p:extLst>
          </p:nvPr>
        </p:nvGraphicFramePr>
        <p:xfrm>
          <a:off x="415600" y="825433"/>
          <a:ext cx="11360800" cy="60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4C91A761-D249-49E0-B3AF-2499BF83B2DD}"/>
              </a:ext>
            </a:extLst>
          </p:cNvPr>
          <p:cNvSpPr txBox="1">
            <a:spLocks/>
          </p:cNvSpPr>
          <p:nvPr/>
        </p:nvSpPr>
        <p:spPr>
          <a:xfrm>
            <a:off x="283308" y="169573"/>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Motivation</a:t>
            </a:r>
          </a:p>
        </p:txBody>
      </p:sp>
      <p:sp>
        <p:nvSpPr>
          <p:cNvPr id="12" name="TextBox 11">
            <a:extLst>
              <a:ext uri="{FF2B5EF4-FFF2-40B4-BE49-F238E27FC236}">
                <a16:creationId xmlns:a16="http://schemas.microsoft.com/office/drawing/2014/main" id="{F83F633B-2CD3-4898-BC7E-7EDE07E0C3C3}"/>
              </a:ext>
            </a:extLst>
          </p:cNvPr>
          <p:cNvSpPr txBox="1"/>
          <p:nvPr/>
        </p:nvSpPr>
        <p:spPr>
          <a:xfrm>
            <a:off x="6919586" y="4073236"/>
            <a:ext cx="5272413" cy="2400657"/>
          </a:xfrm>
          <a:prstGeom prst="rect">
            <a:avLst/>
          </a:prstGeom>
          <a:noFill/>
          <a:ln w="66675" cmpd="dbl">
            <a:solidFill>
              <a:schemeClr val="accent1"/>
            </a:solidFill>
          </a:ln>
        </p:spPr>
        <p:txBody>
          <a:bodyPr wrap="square" rtlCol="0">
            <a:spAutoFit/>
          </a:bodyPr>
          <a:lstStyle/>
          <a:p>
            <a:pPr marL="380990" indent="-38099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For </a:t>
            </a:r>
            <a:r>
              <a:rPr lang="en-US" dirty="0" err="1">
                <a:latin typeface="Times New Roman" panose="02020603050405020304" pitchFamily="18" charset="0"/>
                <a:cs typeface="Times New Roman" panose="02020603050405020304" pitchFamily="18" charset="0"/>
              </a:rPr>
              <a:t>eg.</a:t>
            </a:r>
            <a:r>
              <a:rPr lang="en-US" dirty="0">
                <a:latin typeface="Times New Roman" panose="02020603050405020304" pitchFamily="18" charset="0"/>
                <a:cs typeface="Times New Roman" panose="02020603050405020304" pitchFamily="18" charset="0"/>
              </a:rPr>
              <a:t>, utterance such as </a:t>
            </a:r>
            <a:r>
              <a:rPr lang="en-US" b="1" dirty="0">
                <a:latin typeface="Times New Roman" panose="02020603050405020304" pitchFamily="18" charset="0"/>
                <a:cs typeface="Times New Roman" panose="02020603050405020304" pitchFamily="18" charset="0"/>
              </a:rPr>
              <a:t>“Okay sure”</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Ya</a:t>
            </a:r>
            <a:r>
              <a:rPr lang="en-US" b="1" dirty="0">
                <a:latin typeface="Times New Roman" panose="02020603050405020304" pitchFamily="18" charset="0"/>
                <a:cs typeface="Times New Roman" panose="02020603050405020304" pitchFamily="18" charset="0"/>
              </a:rPr>
              <a:t> right”</a:t>
            </a:r>
            <a:r>
              <a:rPr lang="en-US" dirty="0">
                <a:latin typeface="Times New Roman" panose="02020603050405020304" pitchFamily="18" charset="0"/>
                <a:cs typeface="Times New Roman" panose="02020603050405020304" pitchFamily="18" charset="0"/>
              </a:rPr>
              <a:t> can be considered as </a:t>
            </a:r>
            <a:r>
              <a:rPr lang="en-US" i="1" dirty="0">
                <a:highlight>
                  <a:srgbClr val="FFFF00"/>
                </a:highlight>
                <a:latin typeface="Times New Roman" panose="02020603050405020304" pitchFamily="18" charset="0"/>
                <a:cs typeface="Times New Roman" panose="02020603050405020304" pitchFamily="18" charset="0"/>
              </a:rPr>
              <a:t>agreement</a:t>
            </a:r>
            <a:r>
              <a:rPr lang="en-US" dirty="0">
                <a:latin typeface="Times New Roman" panose="02020603050405020304" pitchFamily="18" charset="0"/>
                <a:cs typeface="Times New Roman" panose="02020603050405020304" pitchFamily="18" charset="0"/>
              </a:rPr>
              <a:t> or </a:t>
            </a:r>
            <a:r>
              <a:rPr lang="en-US" i="1" dirty="0">
                <a:highlight>
                  <a:srgbClr val="FFFF00"/>
                </a:highlight>
                <a:latin typeface="Times New Roman" panose="02020603050405020304" pitchFamily="18" charset="0"/>
                <a:cs typeface="Times New Roman" panose="02020603050405020304" pitchFamily="18" charset="0"/>
              </a:rPr>
              <a:t>disagreement </a:t>
            </a:r>
            <a:r>
              <a:rPr lang="en-US" dirty="0">
                <a:highlight>
                  <a:srgbClr val="FFFF00"/>
                </a:highlight>
                <a:latin typeface="Times New Roman" panose="02020603050405020304" pitchFamily="18" charset="0"/>
                <a:cs typeface="Times New Roman" panose="02020603050405020304" pitchFamily="18" charset="0"/>
              </a:rPr>
              <a:t>(if implied sarcastically)</a:t>
            </a:r>
          </a:p>
          <a:p>
            <a:pPr marL="380990" indent="-380990" algn="just">
              <a:buFont typeface="Arial" panose="020B0604020202020204" pitchFamily="34" charset="0"/>
              <a:buChar char="•"/>
            </a:pPr>
            <a:endParaRPr lang="en-US" dirty="0">
              <a:latin typeface="Times New Roman" panose="02020603050405020304" pitchFamily="18" charset="0"/>
              <a:cs typeface="Times New Roman" panose="02020603050405020304" pitchFamily="18" charset="0"/>
            </a:endParaRPr>
          </a:p>
          <a:p>
            <a:pPr marL="380990" indent="-38099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Mostly in expressive DAs such as </a:t>
            </a:r>
            <a:r>
              <a:rPr lang="en-US" b="1" i="1" dirty="0">
                <a:latin typeface="Times New Roman" panose="02020603050405020304" pitchFamily="18" charset="0"/>
                <a:cs typeface="Times New Roman" panose="02020603050405020304" pitchFamily="18" charset="0"/>
              </a:rPr>
              <a:t>greeting</a:t>
            </a:r>
            <a:r>
              <a:rPr lang="en-US" b="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thanking</a:t>
            </a:r>
            <a:r>
              <a:rPr lang="en-US" b="1" dirty="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apologizing</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etc., speaker’s emotion can assist in recognizing communicative intent</a:t>
            </a:r>
          </a:p>
          <a:p>
            <a:endParaRPr lang="en-US" sz="24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3B0A4EF-5C96-49A9-AEE3-5EC340B62BC1}"/>
              </a:ext>
            </a:extLst>
          </p:cNvPr>
          <p:cNvGraphicFramePr/>
          <p:nvPr>
            <p:extLst>
              <p:ext uri="{D42A27DB-BD31-4B8C-83A1-F6EECF244321}">
                <p14:modId xmlns:p14="http://schemas.microsoft.com/office/powerpoint/2010/main" val="918060864"/>
              </p:ext>
            </p:extLst>
          </p:nvPr>
        </p:nvGraphicFramePr>
        <p:xfrm>
          <a:off x="415600" y="825433"/>
          <a:ext cx="11360800" cy="60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EBBAC4B2-8E06-4F0C-ABC3-D65390CA53FD}"/>
              </a:ext>
            </a:extLst>
          </p:cNvPr>
          <p:cNvSpPr txBox="1">
            <a:spLocks/>
          </p:cNvSpPr>
          <p:nvPr/>
        </p:nvSpPr>
        <p:spPr>
          <a:xfrm>
            <a:off x="283308" y="169573"/>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Contribution</a:t>
            </a:r>
          </a:p>
        </p:txBody>
      </p:sp>
    </p:spTree>
    <p:extLst>
      <p:ext uri="{BB962C8B-B14F-4D97-AF65-F5344CB8AC3E}">
        <p14:creationId xmlns:p14="http://schemas.microsoft.com/office/powerpoint/2010/main" val="713510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FBC08F7-33D3-4582-9B14-3255E77B5B6F}"/>
              </a:ext>
            </a:extLst>
          </p:cNvPr>
          <p:cNvGraphicFramePr/>
          <p:nvPr>
            <p:extLst>
              <p:ext uri="{D42A27DB-BD31-4B8C-83A1-F6EECF244321}">
                <p14:modId xmlns:p14="http://schemas.microsoft.com/office/powerpoint/2010/main" val="2728060964"/>
              </p:ext>
            </p:extLst>
          </p:nvPr>
        </p:nvGraphicFramePr>
        <p:xfrm>
          <a:off x="415600" y="670133"/>
          <a:ext cx="11360800" cy="598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01A2891A-DCC1-4AFC-82A1-63E2BEBA5F9D}"/>
              </a:ext>
            </a:extLst>
          </p:cNvPr>
          <p:cNvSpPr txBox="1">
            <a:spLocks/>
          </p:cNvSpPr>
          <p:nvPr/>
        </p:nvSpPr>
        <p:spPr>
          <a:xfrm>
            <a:off x="276484" y="26546"/>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EMOTION-DA Dataset : </a:t>
            </a:r>
            <a:r>
              <a:rPr lang="en-US" sz="3733" b="1" dirty="0" err="1">
                <a:latin typeface="Franklin Gothic Book" panose="020B0503020102020204" pitchFamily="34" charset="0"/>
                <a:cs typeface="Segoe UI" panose="020B0502040204020203" pitchFamily="34" charset="0"/>
              </a:rPr>
              <a:t>EMOTyDA</a:t>
            </a:r>
            <a:endParaRPr lang="en-US" sz="3733" b="1" dirty="0">
              <a:latin typeface="Franklin Gothic Book" panose="020B0503020102020204" pitchFamily="34" charset="0"/>
              <a:cs typeface="Segoe UI" panose="020B0502040204020203"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53B1F87-8896-442B-A079-B2148444D8BC}"/>
              </a:ext>
            </a:extLst>
          </p:cNvPr>
          <p:cNvGraphicFramePr/>
          <p:nvPr>
            <p:extLst>
              <p:ext uri="{D42A27DB-BD31-4B8C-83A1-F6EECF244321}">
                <p14:modId xmlns:p14="http://schemas.microsoft.com/office/powerpoint/2010/main" val="2802493917"/>
              </p:ext>
            </p:extLst>
          </p:nvPr>
        </p:nvGraphicFramePr>
        <p:xfrm>
          <a:off x="572068" y="834711"/>
          <a:ext cx="9104365" cy="1610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1" name="Google Shape;91;p18"/>
          <p:cNvPicPr preferRelativeResize="0"/>
          <p:nvPr/>
        </p:nvPicPr>
        <p:blipFill>
          <a:blip r:embed="rId8">
            <a:alphaModFix/>
          </a:blip>
          <a:stretch>
            <a:fillRect/>
          </a:stretch>
        </p:blipFill>
        <p:spPr>
          <a:xfrm>
            <a:off x="1592490" y="2206559"/>
            <a:ext cx="8641769" cy="1610900"/>
          </a:xfrm>
          <a:prstGeom prst="rect">
            <a:avLst/>
          </a:prstGeom>
          <a:noFill/>
          <a:ln>
            <a:noFill/>
          </a:ln>
        </p:spPr>
      </p:pic>
      <p:pic>
        <p:nvPicPr>
          <p:cNvPr id="92" name="Google Shape;92;p18"/>
          <p:cNvPicPr preferRelativeResize="0"/>
          <p:nvPr/>
        </p:nvPicPr>
        <p:blipFill>
          <a:blip r:embed="rId9">
            <a:alphaModFix/>
          </a:blip>
          <a:stretch>
            <a:fillRect/>
          </a:stretch>
        </p:blipFill>
        <p:spPr>
          <a:xfrm>
            <a:off x="2438400" y="4233873"/>
            <a:ext cx="2240333" cy="1893800"/>
          </a:xfrm>
          <a:prstGeom prst="rect">
            <a:avLst/>
          </a:prstGeom>
          <a:noFill/>
          <a:ln>
            <a:noFill/>
          </a:ln>
        </p:spPr>
      </p:pic>
      <p:pic>
        <p:nvPicPr>
          <p:cNvPr id="93" name="Google Shape;93;p18"/>
          <p:cNvPicPr preferRelativeResize="0"/>
          <p:nvPr/>
        </p:nvPicPr>
        <p:blipFill>
          <a:blip r:embed="rId10">
            <a:alphaModFix/>
          </a:blip>
          <a:stretch>
            <a:fillRect/>
          </a:stretch>
        </p:blipFill>
        <p:spPr>
          <a:xfrm>
            <a:off x="7117134" y="4233873"/>
            <a:ext cx="2559300" cy="1893800"/>
          </a:xfrm>
          <a:prstGeom prst="rect">
            <a:avLst/>
          </a:prstGeom>
          <a:noFill/>
          <a:ln>
            <a:noFill/>
          </a:ln>
        </p:spPr>
      </p:pic>
      <p:sp>
        <p:nvSpPr>
          <p:cNvPr id="94" name="Google Shape;94;p18"/>
          <p:cNvSpPr txBox="1"/>
          <p:nvPr/>
        </p:nvSpPr>
        <p:spPr>
          <a:xfrm>
            <a:off x="1843633" y="6066640"/>
            <a:ext cx="3401200" cy="744400"/>
          </a:xfrm>
          <a:prstGeom prst="rect">
            <a:avLst/>
          </a:prstGeom>
          <a:noFill/>
          <a:ln>
            <a:noFill/>
          </a:ln>
        </p:spPr>
        <p:txBody>
          <a:bodyPr spcFirstLastPara="1" wrap="square" lIns="121900" tIns="121900" rIns="121900" bIns="121900" anchor="t" anchorCtr="0">
            <a:noAutofit/>
          </a:bodyPr>
          <a:lstStyle/>
          <a:p>
            <a:pPr algn="ctr"/>
            <a:r>
              <a:rPr lang="en" sz="1600">
                <a:latin typeface="Calibri"/>
                <a:ea typeface="Calibri"/>
                <a:cs typeface="Calibri"/>
                <a:sym typeface="Calibri"/>
              </a:rPr>
              <a:t>Source across the dataset</a:t>
            </a:r>
            <a:endParaRPr sz="1600">
              <a:latin typeface="Calibri"/>
              <a:ea typeface="Calibri"/>
              <a:cs typeface="Calibri"/>
              <a:sym typeface="Calibri"/>
            </a:endParaRPr>
          </a:p>
        </p:txBody>
      </p:sp>
      <p:sp>
        <p:nvSpPr>
          <p:cNvPr id="95" name="Google Shape;95;p18"/>
          <p:cNvSpPr txBox="1"/>
          <p:nvPr/>
        </p:nvSpPr>
        <p:spPr>
          <a:xfrm>
            <a:off x="6725427" y="6066640"/>
            <a:ext cx="3401200" cy="744400"/>
          </a:xfrm>
          <a:prstGeom prst="rect">
            <a:avLst/>
          </a:prstGeom>
          <a:noFill/>
          <a:ln>
            <a:noFill/>
          </a:ln>
        </p:spPr>
        <p:txBody>
          <a:bodyPr spcFirstLastPara="1" wrap="square" lIns="121900" tIns="121900" rIns="121900" bIns="121900" anchor="t" anchorCtr="0">
            <a:noAutofit/>
          </a:bodyPr>
          <a:lstStyle/>
          <a:p>
            <a:pPr algn="ctr"/>
            <a:r>
              <a:rPr lang="en" sz="1600" dirty="0">
                <a:latin typeface="Calibri"/>
                <a:ea typeface="Calibri"/>
                <a:cs typeface="Calibri"/>
                <a:sym typeface="Calibri"/>
              </a:rPr>
              <a:t>Overall Speaker Distribution</a:t>
            </a:r>
            <a:endParaRPr sz="1600" dirty="0">
              <a:latin typeface="Calibri"/>
              <a:ea typeface="Calibri"/>
              <a:cs typeface="Calibri"/>
              <a:sym typeface="Calibri"/>
            </a:endParaRPr>
          </a:p>
        </p:txBody>
      </p:sp>
      <p:sp>
        <p:nvSpPr>
          <p:cNvPr id="12" name="Title 1">
            <a:extLst>
              <a:ext uri="{FF2B5EF4-FFF2-40B4-BE49-F238E27FC236}">
                <a16:creationId xmlns:a16="http://schemas.microsoft.com/office/drawing/2014/main" id="{19C0DB9F-2E46-4070-97AC-24B9846AEC01}"/>
              </a:ext>
            </a:extLst>
          </p:cNvPr>
          <p:cNvSpPr txBox="1">
            <a:spLocks/>
          </p:cNvSpPr>
          <p:nvPr/>
        </p:nvSpPr>
        <p:spPr>
          <a:xfrm>
            <a:off x="276484" y="0"/>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EMOTION-DA Dataset : </a:t>
            </a:r>
            <a:r>
              <a:rPr lang="en-US" sz="3733" b="1" dirty="0" err="1">
                <a:latin typeface="Franklin Gothic Book" panose="020B0503020102020204" pitchFamily="34" charset="0"/>
                <a:cs typeface="Segoe UI" panose="020B0502040204020203" pitchFamily="34" charset="0"/>
              </a:rPr>
              <a:t>EMOTyDA</a:t>
            </a:r>
            <a:endParaRPr lang="en-US" sz="3733" b="1" dirty="0">
              <a:latin typeface="Franklin Gothic Book" panose="020B0503020102020204" pitchFamily="34" charset="0"/>
              <a:cs typeface="Segoe UI" panose="020B0502040204020203" pitchFamily="34" charset="0"/>
            </a:endParaRPr>
          </a:p>
        </p:txBody>
      </p:sp>
      <p:sp>
        <p:nvSpPr>
          <p:cNvPr id="6" name="TextBox 5">
            <a:extLst>
              <a:ext uri="{FF2B5EF4-FFF2-40B4-BE49-F238E27FC236}">
                <a16:creationId xmlns:a16="http://schemas.microsoft.com/office/drawing/2014/main" id="{A281BDD7-0E4B-475C-AE53-24F99CCC4D85}"/>
              </a:ext>
            </a:extLst>
          </p:cNvPr>
          <p:cNvSpPr txBox="1"/>
          <p:nvPr/>
        </p:nvSpPr>
        <p:spPr>
          <a:xfrm>
            <a:off x="842219" y="3728102"/>
            <a:ext cx="10142308" cy="318100"/>
          </a:xfrm>
          <a:prstGeom prst="rect">
            <a:avLst/>
          </a:prstGeom>
          <a:noFill/>
        </p:spPr>
        <p:txBody>
          <a:bodyPr wrap="square" rtlCol="0">
            <a:spAutoFit/>
          </a:bodyPr>
          <a:lstStyle/>
          <a:p>
            <a:pPr algn="ctr"/>
            <a:r>
              <a:rPr lang="en-US" sz="1467" b="1" dirty="0">
                <a:solidFill>
                  <a:schemeClr val="dk1"/>
                </a:solidFill>
                <a:highlight>
                  <a:srgbClr val="FFFFFF"/>
                </a:highlight>
                <a:latin typeface="Times New Roman"/>
                <a:ea typeface="Times New Roman"/>
                <a:cs typeface="Times New Roman"/>
                <a:sym typeface="Times New Roman"/>
              </a:rPr>
              <a:t>Table 1. </a:t>
            </a:r>
            <a:r>
              <a:rPr lang="en" sz="1467" b="1" dirty="0">
                <a:solidFill>
                  <a:schemeClr val="dk1"/>
                </a:solidFill>
                <a:highlight>
                  <a:srgbClr val="FFFFFF"/>
                </a:highlight>
                <a:latin typeface="Times New Roman"/>
                <a:ea typeface="Times New Roman"/>
                <a:cs typeface="Times New Roman"/>
                <a:sym typeface="Times New Roman"/>
              </a:rPr>
              <a:t>Sample utterances from the EMOTyDA dataset with its corresponding DA and emotion categories</a:t>
            </a:r>
            <a:endParaRPr lang="en-US" sz="1467" b="1" dirty="0"/>
          </a:p>
        </p:txBody>
      </p:sp>
      <p:sp>
        <p:nvSpPr>
          <p:cNvPr id="7" name="TextBox 6">
            <a:extLst>
              <a:ext uri="{FF2B5EF4-FFF2-40B4-BE49-F238E27FC236}">
                <a16:creationId xmlns:a16="http://schemas.microsoft.com/office/drawing/2014/main" id="{A9C66219-4F4A-454D-9F66-83B3478C5A1C}"/>
              </a:ext>
            </a:extLst>
          </p:cNvPr>
          <p:cNvSpPr txBox="1"/>
          <p:nvPr/>
        </p:nvSpPr>
        <p:spPr>
          <a:xfrm>
            <a:off x="1171324" y="6468820"/>
            <a:ext cx="9703633" cy="318100"/>
          </a:xfrm>
          <a:prstGeom prst="rect">
            <a:avLst/>
          </a:prstGeom>
          <a:noFill/>
        </p:spPr>
        <p:txBody>
          <a:bodyPr wrap="square" rtlCol="0">
            <a:spAutoFit/>
          </a:bodyPr>
          <a:lstStyle/>
          <a:p>
            <a:pPr algn="ctr"/>
            <a:r>
              <a:rPr lang="en" sz="1467" b="1" dirty="0">
                <a:solidFill>
                  <a:schemeClr val="dk1"/>
                </a:solidFill>
                <a:highlight>
                  <a:srgbClr val="FFFFFF"/>
                </a:highlight>
                <a:latin typeface="Times New Roman"/>
                <a:ea typeface="Times New Roman"/>
                <a:cs typeface="Times New Roman"/>
                <a:sym typeface="Times New Roman"/>
              </a:rPr>
              <a:t>Source distribution and major speakers statistics of the dataset</a:t>
            </a:r>
            <a:endParaRPr lang="en-US" sz="1467" b="1" dirty="0"/>
          </a:p>
        </p:txBody>
      </p:sp>
      <p:sp>
        <p:nvSpPr>
          <p:cNvPr id="16" name="Oval 15">
            <a:extLst>
              <a:ext uri="{FF2B5EF4-FFF2-40B4-BE49-F238E27FC236}">
                <a16:creationId xmlns:a16="http://schemas.microsoft.com/office/drawing/2014/main" id="{E9C98637-4CA2-4AB5-95D2-B729B57F490D}"/>
              </a:ext>
            </a:extLst>
          </p:cNvPr>
          <p:cNvSpPr/>
          <p:nvPr/>
        </p:nvSpPr>
        <p:spPr>
          <a:xfrm>
            <a:off x="565465" y="998711"/>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1</a:t>
            </a:r>
          </a:p>
        </p:txBody>
      </p:sp>
      <p:sp>
        <p:nvSpPr>
          <p:cNvPr id="17" name="Oval 16">
            <a:extLst>
              <a:ext uri="{FF2B5EF4-FFF2-40B4-BE49-F238E27FC236}">
                <a16:creationId xmlns:a16="http://schemas.microsoft.com/office/drawing/2014/main" id="{F064823B-9B40-42AF-AE4E-DA0E6BA3A70A}"/>
              </a:ext>
            </a:extLst>
          </p:cNvPr>
          <p:cNvSpPr/>
          <p:nvPr/>
        </p:nvSpPr>
        <p:spPr>
          <a:xfrm>
            <a:off x="575459" y="1694572"/>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2</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D94F5-89FA-5F4F-A5F8-59CE93FC4BC6}"/>
              </a:ext>
            </a:extLst>
          </p:cNvPr>
          <p:cNvSpPr>
            <a:spLocks noGrp="1"/>
          </p:cNvSpPr>
          <p:nvPr>
            <p:ph type="title"/>
          </p:nvPr>
        </p:nvSpPr>
        <p:spPr>
          <a:xfrm>
            <a:off x="1113445" y="-49927"/>
            <a:ext cx="3713779" cy="675610"/>
          </a:xfrm>
        </p:spPr>
        <p:txBody>
          <a:bodyPr vert="horz" lIns="91440" tIns="45720" rIns="91440" bIns="45720" rtlCol="0" anchor="b">
            <a:normAutofit/>
          </a:bodyPr>
          <a:lstStyle/>
          <a:p>
            <a:r>
              <a:rPr lang="en-US" sz="4000" b="1" dirty="0">
                <a:solidFill>
                  <a:schemeClr val="accent2">
                    <a:lumMod val="75000"/>
                  </a:schemeClr>
                </a:solidFill>
              </a:rPr>
              <a:t>Research</a:t>
            </a:r>
            <a:r>
              <a:rPr lang="en-US" sz="4000" dirty="0"/>
              <a:t> </a:t>
            </a:r>
          </a:p>
        </p:txBody>
      </p:sp>
      <p:pic>
        <p:nvPicPr>
          <p:cNvPr id="9" name="Picture 15" descr="Chart, pie chart&#10;&#10;Description automatically generated">
            <a:extLst>
              <a:ext uri="{FF2B5EF4-FFF2-40B4-BE49-F238E27FC236}">
                <a16:creationId xmlns:a16="http://schemas.microsoft.com/office/drawing/2014/main" id="{556E4261-04E9-F1DB-6A69-BC4A20F52BD9}"/>
              </a:ext>
            </a:extLst>
          </p:cNvPr>
          <p:cNvPicPr>
            <a:picLocks noChangeAspect="1"/>
          </p:cNvPicPr>
          <p:nvPr/>
        </p:nvPicPr>
        <p:blipFill>
          <a:blip r:embed="rId2"/>
          <a:stretch>
            <a:fillRect/>
          </a:stretch>
        </p:blipFill>
        <p:spPr>
          <a:xfrm>
            <a:off x="5429550" y="0"/>
            <a:ext cx="2871224" cy="2618355"/>
          </a:xfrm>
          <a:prstGeom prst="rect">
            <a:avLst/>
          </a:prstGeom>
        </p:spPr>
      </p:pic>
      <p:pic>
        <p:nvPicPr>
          <p:cNvPr id="11" name="Picture 11" descr="Chart, bar chart&#10;&#10;Description automatically generated">
            <a:extLst>
              <a:ext uri="{FF2B5EF4-FFF2-40B4-BE49-F238E27FC236}">
                <a16:creationId xmlns:a16="http://schemas.microsoft.com/office/drawing/2014/main" id="{E09DEEF0-83D7-35F1-3834-6124F116031F}"/>
              </a:ext>
            </a:extLst>
          </p:cNvPr>
          <p:cNvPicPr>
            <a:picLocks noChangeAspect="1"/>
          </p:cNvPicPr>
          <p:nvPr/>
        </p:nvPicPr>
        <p:blipFill>
          <a:blip r:embed="rId3"/>
          <a:stretch>
            <a:fillRect/>
          </a:stretch>
        </p:blipFill>
        <p:spPr>
          <a:xfrm>
            <a:off x="8384124" y="-7373"/>
            <a:ext cx="3739936" cy="2532358"/>
          </a:xfrm>
          <a:prstGeom prst="rect">
            <a:avLst/>
          </a:prstGeom>
        </p:spPr>
      </p:pic>
      <p:pic>
        <p:nvPicPr>
          <p:cNvPr id="7" name="Picture 4" descr="Diagram&#10;&#10;Description automatically generated">
            <a:extLst>
              <a:ext uri="{FF2B5EF4-FFF2-40B4-BE49-F238E27FC236}">
                <a16:creationId xmlns:a16="http://schemas.microsoft.com/office/drawing/2014/main" id="{ED203ABA-5828-410D-1C4B-F32D31B5B81C}"/>
              </a:ext>
            </a:extLst>
          </p:cNvPr>
          <p:cNvPicPr>
            <a:picLocks noChangeAspect="1"/>
          </p:cNvPicPr>
          <p:nvPr/>
        </p:nvPicPr>
        <p:blipFill>
          <a:blip r:embed="rId4"/>
          <a:stretch>
            <a:fillRect/>
          </a:stretch>
        </p:blipFill>
        <p:spPr>
          <a:xfrm>
            <a:off x="-64319" y="4117596"/>
            <a:ext cx="4130349" cy="2801874"/>
          </a:xfrm>
          <a:prstGeom prst="rect">
            <a:avLst/>
          </a:prstGeom>
        </p:spPr>
      </p:pic>
      <p:pic>
        <p:nvPicPr>
          <p:cNvPr id="12" name="Picture 12" descr="Chart, pie chart&#10;&#10;Description automatically generated">
            <a:extLst>
              <a:ext uri="{FF2B5EF4-FFF2-40B4-BE49-F238E27FC236}">
                <a16:creationId xmlns:a16="http://schemas.microsoft.com/office/drawing/2014/main" id="{8139C217-BAFE-670A-484E-B16263E01B70}"/>
              </a:ext>
            </a:extLst>
          </p:cNvPr>
          <p:cNvPicPr>
            <a:picLocks noChangeAspect="1"/>
          </p:cNvPicPr>
          <p:nvPr/>
        </p:nvPicPr>
        <p:blipFill>
          <a:blip r:embed="rId5"/>
          <a:stretch>
            <a:fillRect/>
          </a:stretch>
        </p:blipFill>
        <p:spPr>
          <a:xfrm>
            <a:off x="7025843" y="4144369"/>
            <a:ext cx="2438118" cy="2082578"/>
          </a:xfrm>
          <a:prstGeom prst="rect">
            <a:avLst/>
          </a:prstGeom>
        </p:spPr>
      </p:pic>
      <p:sp>
        <p:nvSpPr>
          <p:cNvPr id="8" name="TextBox 7"/>
          <p:cNvSpPr txBox="1"/>
          <p:nvPr/>
        </p:nvSpPr>
        <p:spPr>
          <a:xfrm>
            <a:off x="0" y="396208"/>
            <a:ext cx="5526666" cy="4118050"/>
          </a:xfrm>
          <a:prstGeom prst="rect">
            <a:avLst/>
          </a:prstGeom>
          <a:noFill/>
        </p:spPr>
        <p:txBody>
          <a:bodyPr wrap="square" rtlCol="0">
            <a:spAutoFit/>
          </a:bodyPr>
          <a:lstStyle/>
          <a:p>
            <a:r>
              <a:rPr lang="en-IN" b="1" dirty="0">
                <a:solidFill>
                  <a:srgbClr val="0070C0"/>
                </a:solidFill>
              </a:rPr>
              <a:t>Research Areas</a:t>
            </a:r>
            <a:r>
              <a:rPr lang="en-IN" dirty="0"/>
              <a:t>: Natural Language Processing, Deep Learning, Machine Learning, Pattern Recognition</a:t>
            </a:r>
          </a:p>
          <a:p>
            <a:r>
              <a:rPr lang="en-IN" dirty="0"/>
              <a:t>	Multimodal Information Processing</a:t>
            </a:r>
          </a:p>
          <a:p>
            <a:r>
              <a:rPr lang="en-IN" dirty="0"/>
              <a:t>	Complaint Mining</a:t>
            </a:r>
          </a:p>
          <a:p>
            <a:r>
              <a:rPr lang="en-IN" dirty="0"/>
              <a:t>	Dialogue Systems</a:t>
            </a:r>
          </a:p>
          <a:p>
            <a:r>
              <a:rPr lang="en-IN" dirty="0"/>
              <a:t>	Recommendation Systems</a:t>
            </a:r>
          </a:p>
          <a:p>
            <a:r>
              <a:rPr lang="en-IN" dirty="0"/>
              <a:t>	Hate Speech and Cyberbully Detection</a:t>
            </a:r>
          </a:p>
          <a:p>
            <a:r>
              <a:rPr lang="en-IN" dirty="0"/>
              <a:t>	AI in Digital Health</a:t>
            </a:r>
          </a:p>
          <a:p>
            <a:r>
              <a:rPr lang="en-IN" dirty="0"/>
              <a:t>	Breast Cancer Prognosis Detection</a:t>
            </a:r>
          </a:p>
          <a:p>
            <a:r>
              <a:rPr lang="en-IN" dirty="0"/>
              <a:t>	COVID-19 Detection</a:t>
            </a:r>
          </a:p>
          <a:p>
            <a:pPr indent="-228600">
              <a:lnSpc>
                <a:spcPct val="90000"/>
              </a:lnSpc>
              <a:spcAft>
                <a:spcPts val="600"/>
              </a:spcAft>
              <a:buFont typeface="Arial" panose="020B0604020202020204" pitchFamily="34" charset="0"/>
              <a:buChar char="•"/>
            </a:pPr>
            <a:r>
              <a:rPr lang="en-US" dirty="0"/>
              <a:t>Book: </a:t>
            </a:r>
            <a:r>
              <a:rPr lang="en-US" dirty="0" smtClean="0">
                <a:solidFill>
                  <a:srgbClr val="FF0000"/>
                </a:solidFill>
              </a:rPr>
              <a:t>1 (Elsevier);</a:t>
            </a:r>
            <a:r>
              <a:rPr lang="en-US" dirty="0" smtClean="0"/>
              <a:t> </a:t>
            </a:r>
            <a:r>
              <a:rPr lang="en-US" dirty="0"/>
              <a:t>Journals : </a:t>
            </a:r>
            <a:r>
              <a:rPr lang="en-US" dirty="0" smtClean="0">
                <a:solidFill>
                  <a:srgbClr val="FF0000"/>
                </a:solidFill>
              </a:rPr>
              <a:t>191</a:t>
            </a:r>
            <a:r>
              <a:rPr lang="en-US" dirty="0" smtClean="0"/>
              <a:t>; </a:t>
            </a:r>
            <a:r>
              <a:rPr lang="en-US" dirty="0"/>
              <a:t>Conferences: </a:t>
            </a:r>
            <a:r>
              <a:rPr lang="en-US" dirty="0" smtClean="0">
                <a:solidFill>
                  <a:srgbClr val="FF0000"/>
                </a:solidFill>
              </a:rPr>
              <a:t>216</a:t>
            </a:r>
            <a:endParaRPr lang="en-US" dirty="0">
              <a:solidFill>
                <a:srgbClr val="FF0000"/>
              </a:solidFill>
            </a:endParaRPr>
          </a:p>
          <a:p>
            <a:pPr indent="-228600">
              <a:lnSpc>
                <a:spcPct val="90000"/>
              </a:lnSpc>
              <a:spcAft>
                <a:spcPts val="600"/>
              </a:spcAft>
              <a:buFont typeface="Arial" panose="020B0604020202020204" pitchFamily="34" charset="0"/>
              <a:buChar char="•"/>
            </a:pPr>
            <a:r>
              <a:rPr lang="en-US" dirty="0"/>
              <a:t>Patents: </a:t>
            </a:r>
            <a:r>
              <a:rPr lang="en-US" dirty="0">
                <a:solidFill>
                  <a:srgbClr val="FF0000"/>
                </a:solidFill>
              </a:rPr>
              <a:t>2</a:t>
            </a:r>
            <a:r>
              <a:rPr lang="en-US" dirty="0"/>
              <a:t> (US, India)</a:t>
            </a:r>
          </a:p>
          <a:p>
            <a:pPr indent="-228600">
              <a:lnSpc>
                <a:spcPct val="90000"/>
              </a:lnSpc>
              <a:spcAft>
                <a:spcPts val="600"/>
              </a:spcAft>
              <a:buFont typeface="Arial" panose="020B0604020202020204" pitchFamily="34" charset="0"/>
              <a:buChar char="•"/>
            </a:pPr>
            <a:endParaRPr lang="en-US" dirty="0"/>
          </a:p>
          <a:p>
            <a:endParaRPr lang="en-IN" dirty="0"/>
          </a:p>
        </p:txBody>
      </p:sp>
      <p:cxnSp>
        <p:nvCxnSpPr>
          <p:cNvPr id="13" name="Straight Connector 12"/>
          <p:cNvCxnSpPr/>
          <p:nvPr/>
        </p:nvCxnSpPr>
        <p:spPr>
          <a:xfrm>
            <a:off x="0" y="4117596"/>
            <a:ext cx="121920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341257" y="0"/>
            <a:ext cx="14514" cy="4135692"/>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5368401" y="2432566"/>
            <a:ext cx="6801215" cy="1754326"/>
          </a:xfrm>
          <a:prstGeom prst="rect">
            <a:avLst/>
          </a:prstGeom>
          <a:noFill/>
        </p:spPr>
        <p:txBody>
          <a:bodyPr wrap="square" rtlCol="0">
            <a:spAutoFit/>
          </a:bodyPr>
          <a:lstStyle/>
          <a:p>
            <a:r>
              <a:rPr lang="en-IN" b="1" dirty="0">
                <a:solidFill>
                  <a:srgbClr val="0070C0"/>
                </a:solidFill>
              </a:rPr>
              <a:t>PMRF</a:t>
            </a:r>
            <a:r>
              <a:rPr lang="en-IN" dirty="0"/>
              <a:t>: 2</a:t>
            </a:r>
          </a:p>
          <a:p>
            <a:r>
              <a:rPr lang="en-US" altLang="en-US" b="1" dirty="0">
                <a:solidFill>
                  <a:srgbClr val="002060"/>
                </a:solidFill>
                <a:latin typeface="Times New Roman" pitchFamily="18" charset="0"/>
                <a:cs typeface="Times New Roman" pitchFamily="18" charset="0"/>
              </a:rPr>
              <a:t>Graduated students:  </a:t>
            </a:r>
            <a:r>
              <a:rPr lang="en-US" altLang="en-US" dirty="0">
                <a:solidFill>
                  <a:srgbClr val="002060"/>
                </a:solidFill>
                <a:latin typeface="Times New Roman" pitchFamily="18" charset="0"/>
                <a:cs typeface="Times New Roman" pitchFamily="18" charset="0"/>
              </a:rPr>
              <a:t>faculty members in University of Liverpool, UK, IIT Bhubaneswar, IIIT Guwahati, IIIT Lucknow, BPSC, </a:t>
            </a:r>
            <a:r>
              <a:rPr lang="en-US" altLang="en-US" dirty="0">
                <a:solidFill>
                  <a:srgbClr val="00B050"/>
                </a:solidFill>
                <a:latin typeface="Times New Roman" pitchFamily="18" charset="0"/>
                <a:cs typeface="Times New Roman" pitchFamily="18" charset="0"/>
              </a:rPr>
              <a:t>R &amp; D firms</a:t>
            </a:r>
            <a:r>
              <a:rPr lang="en-US" altLang="en-US" dirty="0">
                <a:solidFill>
                  <a:srgbClr val="002060"/>
                </a:solidFill>
                <a:latin typeface="Times New Roman" pitchFamily="18" charset="0"/>
                <a:cs typeface="Times New Roman" pitchFamily="18" charset="0"/>
              </a:rPr>
              <a:t>, NIT </a:t>
            </a:r>
            <a:r>
              <a:rPr lang="en-US" altLang="en-US" dirty="0" err="1">
                <a:solidFill>
                  <a:srgbClr val="002060"/>
                </a:solidFill>
                <a:latin typeface="Times New Roman" pitchFamily="18" charset="0"/>
                <a:cs typeface="Times New Roman" pitchFamily="18" charset="0"/>
              </a:rPr>
              <a:t>Agartala</a:t>
            </a:r>
            <a:r>
              <a:rPr lang="en-US" altLang="en-US" dirty="0">
                <a:solidFill>
                  <a:srgbClr val="002060"/>
                </a:solidFill>
                <a:latin typeface="Times New Roman" pitchFamily="18" charset="0"/>
                <a:cs typeface="Times New Roman" pitchFamily="18" charset="0"/>
              </a:rPr>
              <a:t>, </a:t>
            </a:r>
            <a:r>
              <a:rPr lang="en-US" dirty="0">
                <a:latin typeface="Times New Roman" panose="02020603050405020304" pitchFamily="18" charset="0"/>
                <a:cs typeface="Times New Roman" panose="02020603050405020304" pitchFamily="18" charset="0"/>
              </a:rPr>
              <a:t> Bridge to the Faculty (B2F) Postdoctoral Research Associate, postdoc in USA (3)</a:t>
            </a:r>
          </a:p>
          <a:p>
            <a:r>
              <a:rPr lang="en-US" dirty="0">
                <a:solidFill>
                  <a:srgbClr val="C00000"/>
                </a:solidFill>
                <a:latin typeface="Times New Roman" panose="02020603050405020304" pitchFamily="18" charset="0"/>
                <a:cs typeface="Times New Roman" panose="02020603050405020304" pitchFamily="18" charset="0"/>
              </a:rPr>
              <a:t>Best BTP awards</a:t>
            </a:r>
            <a:r>
              <a:rPr lang="en-US" dirty="0">
                <a:latin typeface="Times New Roman" panose="02020603050405020304" pitchFamily="18" charset="0"/>
                <a:cs typeface="Times New Roman" panose="02020603050405020304" pitchFamily="18" charset="0"/>
              </a:rPr>
              <a:t>: 2; </a:t>
            </a:r>
            <a:r>
              <a:rPr lang="en-US" dirty="0">
                <a:solidFill>
                  <a:srgbClr val="00B050"/>
                </a:solidFill>
                <a:latin typeface="Times New Roman" panose="02020603050405020304" pitchFamily="18" charset="0"/>
                <a:cs typeface="Times New Roman" panose="02020603050405020304" pitchFamily="18" charset="0"/>
              </a:rPr>
              <a:t>Best </a:t>
            </a:r>
            <a:r>
              <a:rPr lang="en-US" dirty="0" smtClean="0">
                <a:solidFill>
                  <a:srgbClr val="00B050"/>
                </a:solidFill>
                <a:latin typeface="Times New Roman" panose="02020603050405020304" pitchFamily="18" charset="0"/>
                <a:cs typeface="Times New Roman" panose="02020603050405020304" pitchFamily="18" charset="0"/>
              </a:rPr>
              <a:t>MTP </a:t>
            </a:r>
            <a:r>
              <a:rPr lang="en-US" dirty="0">
                <a:solidFill>
                  <a:srgbClr val="00B050"/>
                </a:solidFill>
                <a:latin typeface="Times New Roman" panose="02020603050405020304" pitchFamily="18" charset="0"/>
                <a:cs typeface="Times New Roman" panose="02020603050405020304" pitchFamily="18" charset="0"/>
              </a:rPr>
              <a:t>awards</a:t>
            </a:r>
            <a:r>
              <a:rPr lang="en-US" dirty="0">
                <a:latin typeface="Times New Roman" panose="02020603050405020304" pitchFamily="18" charset="0"/>
                <a:cs typeface="Times New Roman" panose="02020603050405020304" pitchFamily="18" charset="0"/>
              </a:rPr>
              <a:t>: 2</a:t>
            </a:r>
            <a:endParaRPr lang="en-IN"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6957903" y="4130092"/>
            <a:ext cx="5150152" cy="3416320"/>
          </a:xfrm>
          <a:prstGeom prst="rect">
            <a:avLst/>
          </a:prstGeom>
          <a:noFill/>
        </p:spPr>
        <p:txBody>
          <a:bodyPr wrap="square" lIns="91440" tIns="45720" rIns="91440" bIns="45720" rtlCol="0" anchor="t">
            <a:spAutoFit/>
          </a:bodyPr>
          <a:lstStyle/>
          <a:p>
            <a:endParaRPr lang="en-IN" dirty="0">
              <a:cs typeface="Calibri"/>
            </a:endParaRPr>
          </a:p>
          <a:p>
            <a:endParaRPr lang="en-IN" dirty="0"/>
          </a:p>
          <a:p>
            <a:endParaRPr lang="en-IN" dirty="0"/>
          </a:p>
          <a:p>
            <a:endParaRPr lang="en-IN" dirty="0"/>
          </a:p>
          <a:p>
            <a:endParaRPr lang="en-IN" dirty="0" smtClean="0"/>
          </a:p>
          <a:p>
            <a:endParaRPr lang="en-IN" dirty="0" smtClean="0"/>
          </a:p>
          <a:p>
            <a:endParaRPr lang="en-IN" dirty="0" smtClean="0"/>
          </a:p>
          <a:p>
            <a:r>
              <a:rPr lang="en-IN" b="1" dirty="0" smtClean="0">
                <a:solidFill>
                  <a:srgbClr val="7030A0"/>
                </a:solidFill>
              </a:rPr>
              <a:t>TEDX </a:t>
            </a:r>
            <a:r>
              <a:rPr lang="en-IN" b="1" dirty="0">
                <a:solidFill>
                  <a:srgbClr val="7030A0"/>
                </a:solidFill>
              </a:rPr>
              <a:t>talk: AI for Social </a:t>
            </a:r>
            <a:endParaRPr lang="en-IN" b="1" dirty="0" smtClean="0">
              <a:solidFill>
                <a:srgbClr val="7030A0"/>
              </a:solidFill>
            </a:endParaRPr>
          </a:p>
          <a:p>
            <a:r>
              <a:rPr lang="en-IN" b="1" dirty="0" smtClean="0">
                <a:solidFill>
                  <a:srgbClr val="7030A0"/>
                </a:solidFill>
              </a:rPr>
              <a:t>Good </a:t>
            </a:r>
            <a:endParaRPr lang="en-IN" b="1" dirty="0">
              <a:solidFill>
                <a:srgbClr val="7030A0"/>
              </a:solidFill>
            </a:endParaRPr>
          </a:p>
          <a:p>
            <a:endParaRPr lang="en-IN" dirty="0"/>
          </a:p>
          <a:p>
            <a:endParaRPr lang="en-IN" dirty="0"/>
          </a:p>
          <a:p>
            <a:endParaRPr lang="en-IN" dirty="0"/>
          </a:p>
        </p:txBody>
      </p:sp>
      <p:pic>
        <p:nvPicPr>
          <p:cNvPr id="24" name="Google Shape;246;p31"/>
          <p:cNvPicPr preferRelativeResize="0"/>
          <p:nvPr/>
        </p:nvPicPr>
        <p:blipFill>
          <a:blip r:embed="rId6">
            <a:alphaModFix/>
          </a:blip>
          <a:stretch>
            <a:fillRect/>
          </a:stretch>
        </p:blipFill>
        <p:spPr>
          <a:xfrm>
            <a:off x="9637486" y="5722702"/>
            <a:ext cx="2532130" cy="1165374"/>
          </a:xfrm>
          <a:prstGeom prst="rect">
            <a:avLst/>
          </a:prstGeom>
          <a:noFill/>
          <a:ln>
            <a:noFill/>
          </a:ln>
        </p:spPr>
      </p:pic>
      <p:pic>
        <p:nvPicPr>
          <p:cNvPr id="25" name="Google Shape;243;p31"/>
          <p:cNvPicPr preferRelativeResize="0"/>
          <p:nvPr/>
        </p:nvPicPr>
        <p:blipFill>
          <a:blip r:embed="rId7">
            <a:alphaModFix/>
          </a:blip>
          <a:stretch>
            <a:fillRect/>
          </a:stretch>
        </p:blipFill>
        <p:spPr>
          <a:xfrm>
            <a:off x="9368562" y="4261382"/>
            <a:ext cx="2823438" cy="1448825"/>
          </a:xfrm>
          <a:prstGeom prst="rect">
            <a:avLst/>
          </a:prstGeom>
          <a:noFill/>
          <a:ln>
            <a:noFill/>
          </a:ln>
        </p:spPr>
      </p:pic>
      <p:pic>
        <p:nvPicPr>
          <p:cNvPr id="19" name="Picture 2" descr="Chart, histogram&#10;&#10;Description automatically generated">
            <a:extLst>
              <a:ext uri="{FF2B5EF4-FFF2-40B4-BE49-F238E27FC236}">
                <a16:creationId xmlns:a16="http://schemas.microsoft.com/office/drawing/2014/main" id="{610A3306-DCB7-8F54-33D8-1099B0ECD0D0}"/>
              </a:ext>
            </a:extLst>
          </p:cNvPr>
          <p:cNvPicPr>
            <a:picLocks noChangeAspect="1"/>
          </p:cNvPicPr>
          <p:nvPr/>
        </p:nvPicPr>
        <p:blipFill>
          <a:blip r:embed="rId8"/>
          <a:stretch>
            <a:fillRect/>
          </a:stretch>
        </p:blipFill>
        <p:spPr>
          <a:xfrm>
            <a:off x="4029154" y="4196036"/>
            <a:ext cx="2928749" cy="2514910"/>
          </a:xfrm>
          <a:prstGeom prst="rect">
            <a:avLst/>
          </a:prstGeom>
        </p:spPr>
      </p:pic>
    </p:spTree>
    <p:extLst>
      <p:ext uri="{BB962C8B-B14F-4D97-AF65-F5344CB8AC3E}">
        <p14:creationId xmlns:p14="http://schemas.microsoft.com/office/powerpoint/2010/main" val="6507544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F960EE-A1A2-4AA7-AFAF-B4ED30938691}"/>
              </a:ext>
            </a:extLst>
          </p:cNvPr>
          <p:cNvGraphicFramePr/>
          <p:nvPr>
            <p:extLst>
              <p:ext uri="{D42A27DB-BD31-4B8C-83A1-F6EECF244321}">
                <p14:modId xmlns:p14="http://schemas.microsoft.com/office/powerpoint/2010/main" val="1392530454"/>
              </p:ext>
            </p:extLst>
          </p:nvPr>
        </p:nvGraphicFramePr>
        <p:xfrm>
          <a:off x="415601" y="1028633"/>
          <a:ext cx="5560479" cy="564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 name="Google Shape;112;p20"/>
          <p:cNvPicPr preferRelativeResize="0"/>
          <p:nvPr/>
        </p:nvPicPr>
        <p:blipFill>
          <a:blip r:embed="rId8">
            <a:alphaModFix/>
          </a:blip>
          <a:stretch>
            <a:fillRect/>
          </a:stretch>
        </p:blipFill>
        <p:spPr>
          <a:xfrm>
            <a:off x="5756223" y="1098589"/>
            <a:ext cx="6261100" cy="3136900"/>
          </a:xfrm>
          <a:prstGeom prst="rect">
            <a:avLst/>
          </a:prstGeom>
          <a:noFill/>
          <a:ln>
            <a:noFill/>
          </a:ln>
        </p:spPr>
      </p:pic>
      <p:sp>
        <p:nvSpPr>
          <p:cNvPr id="9" name="Title 1">
            <a:extLst>
              <a:ext uri="{FF2B5EF4-FFF2-40B4-BE49-F238E27FC236}">
                <a16:creationId xmlns:a16="http://schemas.microsoft.com/office/drawing/2014/main" id="{98442AB5-1E97-47C4-98FF-BDDE1D9351C7}"/>
              </a:ext>
            </a:extLst>
          </p:cNvPr>
          <p:cNvSpPr txBox="1">
            <a:spLocks/>
          </p:cNvSpPr>
          <p:nvPr/>
        </p:nvSpPr>
        <p:spPr>
          <a:xfrm>
            <a:off x="276484" y="-29980"/>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Qualitative Aspects of </a:t>
            </a:r>
            <a:r>
              <a:rPr lang="en-US" sz="3733" b="1" dirty="0" err="1">
                <a:latin typeface="Franklin Gothic Book" panose="020B0503020102020204" pitchFamily="34" charset="0"/>
                <a:cs typeface="Segoe UI" panose="020B0502040204020203" pitchFamily="34" charset="0"/>
              </a:rPr>
              <a:t>EMOTyDA</a:t>
            </a:r>
            <a:endParaRPr lang="en-US" sz="3733" b="1" dirty="0">
              <a:latin typeface="Franklin Gothic Book" panose="020B0503020102020204" pitchFamily="34" charset="0"/>
              <a:cs typeface="Segoe UI" panose="020B0502040204020203" pitchFamily="34" charset="0"/>
            </a:endParaRPr>
          </a:p>
        </p:txBody>
      </p:sp>
      <p:sp>
        <p:nvSpPr>
          <p:cNvPr id="3" name="Rectangle 2"/>
          <p:cNvSpPr/>
          <p:nvPr/>
        </p:nvSpPr>
        <p:spPr>
          <a:xfrm>
            <a:off x="352343" y="6024702"/>
            <a:ext cx="10742704" cy="646331"/>
          </a:xfrm>
          <a:prstGeom prst="rect">
            <a:avLst/>
          </a:prstGeom>
        </p:spPr>
        <p:txBody>
          <a:bodyPr wrap="square">
            <a:spAutoFit/>
          </a:bodyPr>
          <a:lstStyle/>
          <a:p>
            <a:r>
              <a:rPr lang="en-US" dirty="0"/>
              <a:t>T. </a:t>
            </a:r>
            <a:r>
              <a:rPr lang="en-US" dirty="0" err="1"/>
              <a:t>Saha</a:t>
            </a:r>
            <a:r>
              <a:rPr lang="en-US" dirty="0"/>
              <a:t>, A. Patra, </a:t>
            </a:r>
            <a:r>
              <a:rPr lang="en-US" b="1" dirty="0"/>
              <a:t>S. </a:t>
            </a:r>
            <a:r>
              <a:rPr lang="en-US" b="1" dirty="0" err="1"/>
              <a:t>Saha</a:t>
            </a:r>
            <a:r>
              <a:rPr lang="en-US" dirty="0"/>
              <a:t> and P. Bhattacharyya (2020), `` Towards Emotion-aided Multi-modal Dialogue Act Classification", In ACL 2020, July 5-10, 2020, Seattle, Washington </a:t>
            </a:r>
            <a:r>
              <a:rPr lang="en-US" b="1" dirty="0" smtClean="0"/>
              <a:t>(Category </a:t>
            </a:r>
            <a:r>
              <a:rPr lang="en-US" b="1" dirty="0"/>
              <a:t>A*)</a:t>
            </a:r>
            <a:r>
              <a:rPr lang="en-US" dirty="0"/>
              <a: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17F960EE-A1A2-4AA7-AFAF-B4ED30938691}"/>
              </a:ext>
            </a:extLst>
          </p:cNvPr>
          <p:cNvGraphicFramePr/>
          <p:nvPr>
            <p:extLst>
              <p:ext uri="{D42A27DB-BD31-4B8C-83A1-F6EECF244321}">
                <p14:modId xmlns:p14="http://schemas.microsoft.com/office/powerpoint/2010/main" val="1877325964"/>
              </p:ext>
            </p:extLst>
          </p:nvPr>
        </p:nvGraphicFramePr>
        <p:xfrm>
          <a:off x="415601" y="1028633"/>
          <a:ext cx="5560479" cy="564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1">
            <a:extLst>
              <a:ext uri="{FF2B5EF4-FFF2-40B4-BE49-F238E27FC236}">
                <a16:creationId xmlns:a16="http://schemas.microsoft.com/office/drawing/2014/main" id="{98442AB5-1E97-47C4-98FF-BDDE1D9351C7}"/>
              </a:ext>
            </a:extLst>
          </p:cNvPr>
          <p:cNvSpPr txBox="1">
            <a:spLocks/>
          </p:cNvSpPr>
          <p:nvPr/>
        </p:nvSpPr>
        <p:spPr>
          <a:xfrm>
            <a:off x="276484" y="-29980"/>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Qualitative Aspects of </a:t>
            </a:r>
            <a:r>
              <a:rPr lang="en-US" sz="3733" b="1" dirty="0" err="1">
                <a:latin typeface="Franklin Gothic Book" panose="020B0503020102020204" pitchFamily="34" charset="0"/>
                <a:cs typeface="Segoe UI" panose="020B0502040204020203" pitchFamily="34" charset="0"/>
              </a:rPr>
              <a:t>EMOTyDA</a:t>
            </a:r>
            <a:endParaRPr lang="en-US" sz="3733" b="1" dirty="0">
              <a:latin typeface="Franklin Gothic Book" panose="020B0503020102020204" pitchFamily="34" charset="0"/>
              <a:cs typeface="Segoe UI" panose="020B0502040204020203" pitchFamily="34" charset="0"/>
            </a:endParaRPr>
          </a:p>
        </p:txBody>
      </p:sp>
      <p:pic>
        <p:nvPicPr>
          <p:cNvPr id="5" name="Google Shape;119;p21">
            <a:extLst>
              <a:ext uri="{FF2B5EF4-FFF2-40B4-BE49-F238E27FC236}">
                <a16:creationId xmlns:a16="http://schemas.microsoft.com/office/drawing/2014/main" id="{83D4FC09-477D-41C2-85A5-A184A03232DB}"/>
              </a:ext>
            </a:extLst>
          </p:cNvPr>
          <p:cNvPicPr preferRelativeResize="0"/>
          <p:nvPr/>
        </p:nvPicPr>
        <p:blipFill>
          <a:blip r:embed="rId8">
            <a:alphaModFix/>
          </a:blip>
          <a:stretch>
            <a:fillRect/>
          </a:stretch>
        </p:blipFill>
        <p:spPr>
          <a:xfrm>
            <a:off x="4971322" y="1028633"/>
            <a:ext cx="7220679" cy="3835400"/>
          </a:xfrm>
          <a:prstGeom prst="rect">
            <a:avLst/>
          </a:prstGeom>
          <a:noFill/>
          <a:ln>
            <a:noFill/>
          </a:ln>
        </p:spPr>
      </p:pic>
      <p:sp>
        <p:nvSpPr>
          <p:cNvPr id="3" name="Rectangle 2"/>
          <p:cNvSpPr/>
          <p:nvPr/>
        </p:nvSpPr>
        <p:spPr>
          <a:xfrm>
            <a:off x="526473" y="6024702"/>
            <a:ext cx="11194472" cy="646331"/>
          </a:xfrm>
          <a:prstGeom prst="rect">
            <a:avLst/>
          </a:prstGeom>
        </p:spPr>
        <p:txBody>
          <a:bodyPr wrap="square">
            <a:spAutoFit/>
          </a:bodyPr>
          <a:lstStyle/>
          <a:p>
            <a:r>
              <a:rPr lang="en-US" dirty="0"/>
              <a:t>T. </a:t>
            </a:r>
            <a:r>
              <a:rPr lang="en-US" dirty="0" err="1"/>
              <a:t>Saha</a:t>
            </a:r>
            <a:r>
              <a:rPr lang="en-US" dirty="0"/>
              <a:t>, A. Patra, </a:t>
            </a:r>
            <a:r>
              <a:rPr lang="en-US" b="1" dirty="0"/>
              <a:t>S. </a:t>
            </a:r>
            <a:r>
              <a:rPr lang="en-US" b="1" dirty="0" err="1"/>
              <a:t>Saha</a:t>
            </a:r>
            <a:r>
              <a:rPr lang="en-US" dirty="0"/>
              <a:t> and P. Bhattacharyya (2020), `` Towards Emotion-aided Multi-modal Dialogue Act Classification", In ACL 2020, July 5-10, 2020, Seattle, Washington  </a:t>
            </a:r>
            <a:r>
              <a:rPr lang="en-US" b="1" dirty="0"/>
              <a:t>(Category A*)</a:t>
            </a:r>
            <a:r>
              <a:rPr lang="en-US" dirty="0"/>
              <a:t>.</a:t>
            </a:r>
          </a:p>
        </p:txBody>
      </p:sp>
      <p:sp>
        <p:nvSpPr>
          <p:cNvPr id="6" name="TextBox 5">
            <a:extLst>
              <a:ext uri="{FF2B5EF4-FFF2-40B4-BE49-F238E27FC236}">
                <a16:creationId xmlns:a16="http://schemas.microsoft.com/office/drawing/2014/main" id="{7D091373-A1E5-B749-9284-438E79E60E6C}"/>
              </a:ext>
            </a:extLst>
          </p:cNvPr>
          <p:cNvSpPr txBox="1"/>
          <p:nvPr/>
        </p:nvSpPr>
        <p:spPr>
          <a:xfrm>
            <a:off x="5333346" y="5323046"/>
            <a:ext cx="5458738"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1) True DA tag is </a:t>
            </a:r>
            <a:r>
              <a:rPr lang="en-US" i="1" dirty="0">
                <a:latin typeface="Arial" panose="020B0604020202020204" pitchFamily="34" charset="0"/>
                <a:cs typeface="Arial" panose="020B0604020202020204" pitchFamily="34" charset="0"/>
              </a:rPr>
              <a:t>Command</a:t>
            </a:r>
            <a:r>
              <a:rPr lang="en-US" dirty="0">
                <a:latin typeface="Arial" panose="020B0604020202020204" pitchFamily="34" charset="0"/>
                <a:cs typeface="Arial" panose="020B0604020202020204" pitchFamily="34" charset="0"/>
              </a:rPr>
              <a:t>; 2) True DA tag is </a:t>
            </a:r>
            <a:r>
              <a:rPr lang="en-US" i="1" dirty="0">
                <a:latin typeface="Arial" panose="020B0604020202020204" pitchFamily="34" charset="0"/>
                <a:cs typeface="Arial" panose="020B0604020202020204" pitchFamily="34" charset="0"/>
              </a:rPr>
              <a:t>Disagreement</a:t>
            </a:r>
          </a:p>
        </p:txBody>
      </p:sp>
    </p:spTree>
    <p:extLst>
      <p:ext uri="{BB962C8B-B14F-4D97-AF65-F5344CB8AC3E}">
        <p14:creationId xmlns:p14="http://schemas.microsoft.com/office/powerpoint/2010/main" val="12800551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DD934A41-1EE7-41E6-BC0E-EA078F8D8018}"/>
              </a:ext>
            </a:extLst>
          </p:cNvPr>
          <p:cNvGraphicFramePr/>
          <p:nvPr>
            <p:extLst>
              <p:ext uri="{D42A27DB-BD31-4B8C-83A1-F6EECF244321}">
                <p14:modId xmlns:p14="http://schemas.microsoft.com/office/powerpoint/2010/main" val="1319775624"/>
              </p:ext>
            </p:extLst>
          </p:nvPr>
        </p:nvGraphicFramePr>
        <p:xfrm>
          <a:off x="305672" y="747367"/>
          <a:ext cx="9288033" cy="2453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2" name="Google Shape;152;p26"/>
          <p:cNvPicPr preferRelativeResize="0"/>
          <p:nvPr/>
        </p:nvPicPr>
        <p:blipFill>
          <a:blip r:embed="rId8">
            <a:alphaModFix/>
          </a:blip>
          <a:stretch>
            <a:fillRect/>
          </a:stretch>
        </p:blipFill>
        <p:spPr>
          <a:xfrm>
            <a:off x="1918741" y="2480808"/>
            <a:ext cx="10273259" cy="4377193"/>
          </a:xfrm>
          <a:prstGeom prst="rect">
            <a:avLst/>
          </a:prstGeom>
          <a:noFill/>
          <a:ln>
            <a:noFill/>
          </a:ln>
        </p:spPr>
      </p:pic>
      <p:sp>
        <p:nvSpPr>
          <p:cNvPr id="8" name="Title 1">
            <a:extLst>
              <a:ext uri="{FF2B5EF4-FFF2-40B4-BE49-F238E27FC236}">
                <a16:creationId xmlns:a16="http://schemas.microsoft.com/office/drawing/2014/main" id="{B8ABDFF7-0195-45FC-BFD3-1E797828572F}"/>
              </a:ext>
            </a:extLst>
          </p:cNvPr>
          <p:cNvSpPr txBox="1">
            <a:spLocks/>
          </p:cNvSpPr>
          <p:nvPr/>
        </p:nvSpPr>
        <p:spPr>
          <a:xfrm>
            <a:off x="305671" y="54836"/>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Proposed Methodology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D7B0C57-8F1E-40F5-BC59-38743653A033}"/>
              </a:ext>
            </a:extLst>
          </p:cNvPr>
          <p:cNvGraphicFramePr/>
          <p:nvPr>
            <p:extLst>
              <p:ext uri="{D42A27DB-BD31-4B8C-83A1-F6EECF244321}">
                <p14:modId xmlns:p14="http://schemas.microsoft.com/office/powerpoint/2010/main" val="2717204349"/>
              </p:ext>
            </p:extLst>
          </p:nvPr>
        </p:nvGraphicFramePr>
        <p:xfrm>
          <a:off x="565935" y="632802"/>
          <a:ext cx="10589397" cy="2674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9" name="Google Shape;159;p27"/>
          <p:cNvPicPr preferRelativeResize="0"/>
          <p:nvPr/>
        </p:nvPicPr>
        <p:blipFill>
          <a:blip r:embed="rId8">
            <a:alphaModFix/>
          </a:blip>
          <a:stretch>
            <a:fillRect/>
          </a:stretch>
        </p:blipFill>
        <p:spPr>
          <a:xfrm>
            <a:off x="968844" y="3107304"/>
            <a:ext cx="10186489" cy="3268512"/>
          </a:xfrm>
          <a:prstGeom prst="rect">
            <a:avLst/>
          </a:prstGeom>
          <a:noFill/>
          <a:ln>
            <a:noFill/>
          </a:ln>
        </p:spPr>
      </p:pic>
      <p:sp>
        <p:nvSpPr>
          <p:cNvPr id="160" name="Google Shape;160;p27"/>
          <p:cNvSpPr txBox="1"/>
          <p:nvPr/>
        </p:nvSpPr>
        <p:spPr>
          <a:xfrm>
            <a:off x="2225093" y="6305441"/>
            <a:ext cx="8080800" cy="705600"/>
          </a:xfrm>
          <a:prstGeom prst="rect">
            <a:avLst/>
          </a:prstGeom>
          <a:noFill/>
          <a:ln>
            <a:noFill/>
          </a:ln>
        </p:spPr>
        <p:txBody>
          <a:bodyPr spcFirstLastPara="1" wrap="square" lIns="121900" tIns="121900" rIns="121900" bIns="121900" anchor="t" anchorCtr="0">
            <a:noAutofit/>
          </a:bodyPr>
          <a:lstStyle/>
          <a:p>
            <a:pPr algn="ctr"/>
            <a:r>
              <a:rPr lang="en-US" sz="1467" b="1" dirty="0">
                <a:latin typeface="Calibri"/>
                <a:ea typeface="Calibri"/>
                <a:cs typeface="Calibri"/>
                <a:sym typeface="Calibri"/>
              </a:rPr>
              <a:t>Table 2. </a:t>
            </a:r>
            <a:r>
              <a:rPr lang="en" sz="1467" b="1" dirty="0">
                <a:latin typeface="Calibri"/>
                <a:ea typeface="Calibri"/>
                <a:cs typeface="Calibri"/>
                <a:sym typeface="Calibri"/>
              </a:rPr>
              <a:t>Results of all the baselines and the proposed model in terms of accuracy and F1-score</a:t>
            </a:r>
            <a:endParaRPr sz="1467" b="1" dirty="0">
              <a:latin typeface="Calibri"/>
              <a:ea typeface="Calibri"/>
              <a:cs typeface="Calibri"/>
              <a:sym typeface="Calibri"/>
            </a:endParaRPr>
          </a:p>
        </p:txBody>
      </p:sp>
      <p:sp>
        <p:nvSpPr>
          <p:cNvPr id="8" name="Title 1">
            <a:extLst>
              <a:ext uri="{FF2B5EF4-FFF2-40B4-BE49-F238E27FC236}">
                <a16:creationId xmlns:a16="http://schemas.microsoft.com/office/drawing/2014/main" id="{A77530A0-6659-40E1-8524-DF6CD156E427}"/>
              </a:ext>
            </a:extLst>
          </p:cNvPr>
          <p:cNvSpPr txBox="1">
            <a:spLocks/>
          </p:cNvSpPr>
          <p:nvPr/>
        </p:nvSpPr>
        <p:spPr>
          <a:xfrm>
            <a:off x="276484" y="43337"/>
            <a:ext cx="10515600" cy="6866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Results and Analysis</a:t>
            </a:r>
          </a:p>
        </p:txBody>
      </p:sp>
      <p:sp>
        <p:nvSpPr>
          <p:cNvPr id="10" name="Oval 9">
            <a:extLst>
              <a:ext uri="{FF2B5EF4-FFF2-40B4-BE49-F238E27FC236}">
                <a16:creationId xmlns:a16="http://schemas.microsoft.com/office/drawing/2014/main" id="{59F2CC41-6851-477A-85E4-67BAFCBC344C}"/>
              </a:ext>
            </a:extLst>
          </p:cNvPr>
          <p:cNvSpPr/>
          <p:nvPr/>
        </p:nvSpPr>
        <p:spPr>
          <a:xfrm>
            <a:off x="625611" y="862957"/>
            <a:ext cx="636308" cy="6079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1</a:t>
            </a:r>
          </a:p>
        </p:txBody>
      </p:sp>
      <p:sp>
        <p:nvSpPr>
          <p:cNvPr id="11" name="Oval 10">
            <a:extLst>
              <a:ext uri="{FF2B5EF4-FFF2-40B4-BE49-F238E27FC236}">
                <a16:creationId xmlns:a16="http://schemas.microsoft.com/office/drawing/2014/main" id="{FF095B9B-D17D-4C67-BFD7-675889A22286}"/>
              </a:ext>
            </a:extLst>
          </p:cNvPr>
          <p:cNvSpPr/>
          <p:nvPr/>
        </p:nvSpPr>
        <p:spPr>
          <a:xfrm>
            <a:off x="808390" y="1633936"/>
            <a:ext cx="686461" cy="662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2</a:t>
            </a:r>
          </a:p>
        </p:txBody>
      </p:sp>
      <p:sp>
        <p:nvSpPr>
          <p:cNvPr id="12" name="Oval 11">
            <a:extLst>
              <a:ext uri="{FF2B5EF4-FFF2-40B4-BE49-F238E27FC236}">
                <a16:creationId xmlns:a16="http://schemas.microsoft.com/office/drawing/2014/main" id="{6C6FE38A-1DFB-4D76-AA6F-2CF6342053F0}"/>
              </a:ext>
            </a:extLst>
          </p:cNvPr>
          <p:cNvSpPr/>
          <p:nvPr/>
        </p:nvSpPr>
        <p:spPr>
          <a:xfrm>
            <a:off x="575459" y="2472078"/>
            <a:ext cx="686461" cy="635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3</a:t>
            </a:r>
          </a:p>
        </p:txBody>
      </p:sp>
    </p:spTree>
    <p:extLst>
      <p:ext uri="{BB962C8B-B14F-4D97-AF65-F5344CB8AC3E}">
        <p14:creationId xmlns:p14="http://schemas.microsoft.com/office/powerpoint/2010/main" val="18731869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8"/>
          <p:cNvSpPr txBox="1">
            <a:spLocks noGrp="1"/>
          </p:cNvSpPr>
          <p:nvPr>
            <p:ph type="body" idx="1"/>
          </p:nvPr>
        </p:nvSpPr>
        <p:spPr>
          <a:xfrm>
            <a:off x="415600" y="960560"/>
            <a:ext cx="11360800" cy="5604800"/>
          </a:xfrm>
          <a:prstGeom prst="rect">
            <a:avLst/>
          </a:prstGeom>
        </p:spPr>
        <p:txBody>
          <a:bodyPr spcFirstLastPara="1" vert="horz" wrap="square" lIns="121900" tIns="121900" rIns="121900" bIns="121900" rtlCol="0" anchor="t" anchorCtr="0">
            <a:noAutofit/>
          </a:bodyPr>
          <a:lstStyle/>
          <a:p>
            <a:pPr indent="0" algn="just">
              <a:lnSpc>
                <a:spcPct val="100000"/>
              </a:lnSpc>
              <a:buNone/>
            </a:pPr>
            <a:endParaRPr sz="1733">
              <a:solidFill>
                <a:schemeClr val="dk1"/>
              </a:solidFill>
              <a:highlight>
                <a:srgbClr val="FFFFFF"/>
              </a:highlight>
              <a:latin typeface="Calibri"/>
              <a:ea typeface="Calibri"/>
              <a:cs typeface="Calibri"/>
              <a:sym typeface="Calibri"/>
            </a:endParaRPr>
          </a:p>
          <a:p>
            <a:pPr indent="0">
              <a:lnSpc>
                <a:spcPct val="100000"/>
              </a:lnSpc>
              <a:buNone/>
            </a:pPr>
            <a:endParaRPr sz="1733">
              <a:solidFill>
                <a:schemeClr val="dk1"/>
              </a:solidFill>
              <a:highlight>
                <a:srgbClr val="FFFFFF"/>
              </a:highlight>
              <a:latin typeface="Calibri"/>
              <a:ea typeface="Calibri"/>
              <a:cs typeface="Calibri"/>
              <a:sym typeface="Calibri"/>
            </a:endParaRPr>
          </a:p>
          <a:p>
            <a:pPr marL="0" indent="0">
              <a:lnSpc>
                <a:spcPct val="100000"/>
              </a:lnSpc>
              <a:buNone/>
            </a:pPr>
            <a:endParaRPr sz="2000">
              <a:solidFill>
                <a:schemeClr val="dk1"/>
              </a:solidFill>
              <a:highlight>
                <a:srgbClr val="FFFFFF"/>
              </a:highlight>
              <a:latin typeface="Calibri"/>
              <a:ea typeface="Calibri"/>
              <a:cs typeface="Calibri"/>
              <a:sym typeface="Calibri"/>
            </a:endParaRPr>
          </a:p>
          <a:p>
            <a:pPr marL="0" indent="0">
              <a:buNone/>
            </a:pPr>
            <a:endParaRPr sz="1467">
              <a:solidFill>
                <a:schemeClr val="dk1"/>
              </a:solidFill>
            </a:endParaRPr>
          </a:p>
          <a:p>
            <a:pPr marL="0" indent="0">
              <a:lnSpc>
                <a:spcPct val="100000"/>
              </a:lnSpc>
              <a:buNone/>
            </a:pPr>
            <a:endParaRPr sz="1733">
              <a:solidFill>
                <a:schemeClr val="dk1"/>
              </a:solidFill>
              <a:highlight>
                <a:srgbClr val="FFFFFF"/>
              </a:highlight>
              <a:latin typeface="Calibri"/>
              <a:ea typeface="Calibri"/>
              <a:cs typeface="Calibri"/>
              <a:sym typeface="Calibri"/>
            </a:endParaRPr>
          </a:p>
          <a:p>
            <a:pPr marL="1828754" indent="0">
              <a:lnSpc>
                <a:spcPct val="115000"/>
              </a:lnSpc>
              <a:buNone/>
            </a:pPr>
            <a:endParaRPr sz="1733">
              <a:solidFill>
                <a:schemeClr val="dk1"/>
              </a:solidFill>
              <a:highlight>
                <a:srgbClr val="FFFFFF"/>
              </a:highlight>
              <a:latin typeface="Calibri"/>
              <a:ea typeface="Calibri"/>
              <a:cs typeface="Calibri"/>
              <a:sym typeface="Calibri"/>
            </a:endParaRPr>
          </a:p>
          <a:p>
            <a:pPr marL="0" indent="0">
              <a:lnSpc>
                <a:spcPct val="100000"/>
              </a:lnSpc>
              <a:buNone/>
            </a:pPr>
            <a:endParaRPr sz="1733">
              <a:solidFill>
                <a:schemeClr val="dk1"/>
              </a:solidFill>
              <a:highlight>
                <a:srgbClr val="FFFFFF"/>
              </a:highlight>
              <a:latin typeface="Calibri"/>
              <a:ea typeface="Calibri"/>
              <a:cs typeface="Calibri"/>
              <a:sym typeface="Calibri"/>
            </a:endParaRPr>
          </a:p>
        </p:txBody>
      </p:sp>
      <p:pic>
        <p:nvPicPr>
          <p:cNvPr id="167" name="Google Shape;167;p28"/>
          <p:cNvPicPr preferRelativeResize="0"/>
          <p:nvPr/>
        </p:nvPicPr>
        <p:blipFill>
          <a:blip r:embed="rId3">
            <a:alphaModFix/>
          </a:blip>
          <a:stretch>
            <a:fillRect/>
          </a:stretch>
        </p:blipFill>
        <p:spPr>
          <a:xfrm>
            <a:off x="546101" y="3278467"/>
            <a:ext cx="5344468" cy="2766733"/>
          </a:xfrm>
          <a:prstGeom prst="rect">
            <a:avLst/>
          </a:prstGeom>
          <a:noFill/>
          <a:ln>
            <a:noFill/>
          </a:ln>
        </p:spPr>
      </p:pic>
      <p:pic>
        <p:nvPicPr>
          <p:cNvPr id="168" name="Google Shape;168;p28"/>
          <p:cNvPicPr preferRelativeResize="0"/>
          <p:nvPr/>
        </p:nvPicPr>
        <p:blipFill>
          <a:blip r:embed="rId4">
            <a:alphaModFix/>
          </a:blip>
          <a:stretch>
            <a:fillRect/>
          </a:stretch>
        </p:blipFill>
        <p:spPr>
          <a:xfrm>
            <a:off x="6209067" y="3278467"/>
            <a:ext cx="5259035" cy="2766733"/>
          </a:xfrm>
          <a:prstGeom prst="rect">
            <a:avLst/>
          </a:prstGeom>
          <a:noFill/>
          <a:ln>
            <a:noFill/>
          </a:ln>
        </p:spPr>
      </p:pic>
      <p:sp>
        <p:nvSpPr>
          <p:cNvPr id="169" name="Google Shape;169;p28"/>
          <p:cNvSpPr txBox="1"/>
          <p:nvPr/>
        </p:nvSpPr>
        <p:spPr>
          <a:xfrm>
            <a:off x="246000" y="6062267"/>
            <a:ext cx="6049200" cy="705600"/>
          </a:xfrm>
          <a:prstGeom prst="rect">
            <a:avLst/>
          </a:prstGeom>
          <a:noFill/>
          <a:ln>
            <a:noFill/>
          </a:ln>
        </p:spPr>
        <p:txBody>
          <a:bodyPr spcFirstLastPara="1" wrap="square" lIns="121900" tIns="121900" rIns="121900" bIns="121900" anchor="t" anchorCtr="0">
            <a:noAutofit/>
          </a:bodyPr>
          <a:lstStyle/>
          <a:p>
            <a:pPr algn="ctr"/>
            <a:r>
              <a:rPr lang="en-US" sz="1467" b="1" dirty="0">
                <a:latin typeface="Calibri"/>
                <a:ea typeface="Calibri"/>
                <a:cs typeface="Calibri"/>
                <a:sym typeface="Calibri"/>
              </a:rPr>
              <a:t>Table 4: </a:t>
            </a:r>
            <a:r>
              <a:rPr lang="en" sz="1467" b="1" dirty="0">
                <a:latin typeface="Calibri"/>
                <a:ea typeface="Calibri"/>
                <a:cs typeface="Calibri"/>
                <a:sym typeface="Calibri"/>
              </a:rPr>
              <a:t>Results of some additional baselines for the multi-task</a:t>
            </a:r>
            <a:endParaRPr sz="1467" b="1" dirty="0">
              <a:latin typeface="Calibri"/>
              <a:ea typeface="Calibri"/>
              <a:cs typeface="Calibri"/>
              <a:sym typeface="Calibri"/>
            </a:endParaRPr>
          </a:p>
          <a:p>
            <a:pPr algn="ctr"/>
            <a:r>
              <a:rPr lang="en" sz="1467" b="1" dirty="0">
                <a:latin typeface="Calibri"/>
                <a:ea typeface="Calibri"/>
                <a:cs typeface="Calibri"/>
                <a:sym typeface="Calibri"/>
              </a:rPr>
              <a:t>framework for the EMOTyDA dataset</a:t>
            </a:r>
            <a:endParaRPr sz="1467" b="1" dirty="0">
              <a:latin typeface="Calibri"/>
              <a:ea typeface="Calibri"/>
              <a:cs typeface="Calibri"/>
              <a:sym typeface="Calibri"/>
            </a:endParaRPr>
          </a:p>
        </p:txBody>
      </p:sp>
      <p:sp>
        <p:nvSpPr>
          <p:cNvPr id="170" name="Google Shape;170;p28"/>
          <p:cNvSpPr txBox="1"/>
          <p:nvPr/>
        </p:nvSpPr>
        <p:spPr>
          <a:xfrm>
            <a:off x="5834000" y="6062267"/>
            <a:ext cx="6049200" cy="705600"/>
          </a:xfrm>
          <a:prstGeom prst="rect">
            <a:avLst/>
          </a:prstGeom>
          <a:noFill/>
          <a:ln>
            <a:noFill/>
          </a:ln>
        </p:spPr>
        <p:txBody>
          <a:bodyPr spcFirstLastPara="1" wrap="square" lIns="121900" tIns="121900" rIns="121900" bIns="121900" anchor="t" anchorCtr="0">
            <a:noAutofit/>
          </a:bodyPr>
          <a:lstStyle/>
          <a:p>
            <a:pPr algn="ctr"/>
            <a:r>
              <a:rPr lang="en" sz="1467">
                <a:latin typeface="Calibri"/>
                <a:ea typeface="Calibri"/>
                <a:cs typeface="Calibri"/>
                <a:sym typeface="Calibri"/>
              </a:rPr>
              <a:t>The visualization of the learned weights for a sample utterance</a:t>
            </a:r>
            <a:endParaRPr sz="1467">
              <a:latin typeface="Calibri"/>
              <a:ea typeface="Calibri"/>
              <a:cs typeface="Calibri"/>
              <a:sym typeface="Calibri"/>
            </a:endParaRPr>
          </a:p>
          <a:p>
            <a:pPr algn="ctr"/>
            <a:r>
              <a:rPr lang="en" sz="1467">
                <a:latin typeface="Calibri"/>
                <a:ea typeface="Calibri"/>
                <a:cs typeface="Calibri"/>
                <a:sym typeface="Calibri"/>
              </a:rPr>
              <a:t>from the dataset for single task DAC and the multi-task model</a:t>
            </a:r>
            <a:endParaRPr sz="1467">
              <a:latin typeface="Calibri"/>
              <a:ea typeface="Calibri"/>
              <a:cs typeface="Calibri"/>
              <a:sym typeface="Calibri"/>
            </a:endParaRPr>
          </a:p>
        </p:txBody>
      </p:sp>
      <p:pic>
        <p:nvPicPr>
          <p:cNvPr id="171" name="Google Shape;171;p28"/>
          <p:cNvPicPr preferRelativeResize="0"/>
          <p:nvPr/>
        </p:nvPicPr>
        <p:blipFill>
          <a:blip r:embed="rId5">
            <a:alphaModFix/>
          </a:blip>
          <a:stretch>
            <a:fillRect/>
          </a:stretch>
        </p:blipFill>
        <p:spPr>
          <a:xfrm>
            <a:off x="1036167" y="870434"/>
            <a:ext cx="9959164" cy="1628500"/>
          </a:xfrm>
          <a:prstGeom prst="rect">
            <a:avLst/>
          </a:prstGeom>
          <a:noFill/>
          <a:ln>
            <a:noFill/>
          </a:ln>
        </p:spPr>
      </p:pic>
      <p:sp>
        <p:nvSpPr>
          <p:cNvPr id="172" name="Google Shape;172;p28"/>
          <p:cNvSpPr txBox="1"/>
          <p:nvPr/>
        </p:nvSpPr>
        <p:spPr>
          <a:xfrm>
            <a:off x="1711426" y="2506267"/>
            <a:ext cx="8731287" cy="705600"/>
          </a:xfrm>
          <a:prstGeom prst="rect">
            <a:avLst/>
          </a:prstGeom>
          <a:noFill/>
          <a:ln>
            <a:noFill/>
          </a:ln>
        </p:spPr>
        <p:txBody>
          <a:bodyPr spcFirstLastPara="1" wrap="square" lIns="121900" tIns="121900" rIns="121900" bIns="121900" anchor="t" anchorCtr="0">
            <a:noAutofit/>
          </a:bodyPr>
          <a:lstStyle/>
          <a:p>
            <a:pPr algn="ctr"/>
            <a:r>
              <a:rPr lang="en-US" sz="1467" b="1" dirty="0">
                <a:latin typeface="Calibri"/>
                <a:ea typeface="Calibri"/>
                <a:cs typeface="Calibri"/>
                <a:sym typeface="Calibri"/>
              </a:rPr>
              <a:t>Table 3: </a:t>
            </a:r>
            <a:r>
              <a:rPr lang="en" sz="1467" b="1" dirty="0">
                <a:latin typeface="Calibri"/>
                <a:ea typeface="Calibri"/>
                <a:cs typeface="Calibri"/>
                <a:sym typeface="Calibri"/>
              </a:rPr>
              <a:t>Error Analysis : Sample utterances with its predicted labels for single task DAC and multi-task models</a:t>
            </a:r>
            <a:endParaRPr sz="1467" b="1" dirty="0">
              <a:latin typeface="Calibri"/>
              <a:ea typeface="Calibri"/>
              <a:cs typeface="Calibri"/>
              <a:sym typeface="Calibri"/>
            </a:endParaRPr>
          </a:p>
        </p:txBody>
      </p:sp>
      <p:sp>
        <p:nvSpPr>
          <p:cNvPr id="12" name="Title 1">
            <a:extLst>
              <a:ext uri="{FF2B5EF4-FFF2-40B4-BE49-F238E27FC236}">
                <a16:creationId xmlns:a16="http://schemas.microsoft.com/office/drawing/2014/main" id="{A98D1E96-3769-4589-967D-E3A44B134067}"/>
              </a:ext>
            </a:extLst>
          </p:cNvPr>
          <p:cNvSpPr txBox="1">
            <a:spLocks/>
          </p:cNvSpPr>
          <p:nvPr/>
        </p:nvSpPr>
        <p:spPr>
          <a:xfrm>
            <a:off x="276484" y="-29980"/>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Results and Analysis</a:t>
            </a:r>
          </a:p>
        </p:txBody>
      </p:sp>
    </p:spTree>
    <p:extLst>
      <p:ext uri="{BB962C8B-B14F-4D97-AF65-F5344CB8AC3E}">
        <p14:creationId xmlns:p14="http://schemas.microsoft.com/office/powerpoint/2010/main" val="18061175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D2E9-3DD4-F846-87D8-80E83F11CF5E}"/>
              </a:ext>
            </a:extLst>
          </p:cNvPr>
          <p:cNvSpPr>
            <a:spLocks noGrp="1"/>
          </p:cNvSpPr>
          <p:nvPr>
            <p:ph type="title"/>
          </p:nvPr>
        </p:nvSpPr>
        <p:spPr>
          <a:xfrm>
            <a:off x="838200" y="2232836"/>
            <a:ext cx="10515600" cy="2169153"/>
          </a:xfrm>
        </p:spPr>
        <p:txBody>
          <a:bodyPr>
            <a:normAutofit fontScale="90000"/>
          </a:bodyPr>
          <a:lstStyle/>
          <a:p>
            <a:pPr algn="ctr"/>
            <a:r>
              <a:rPr lang="en-US" b="1" i="1" dirty="0">
                <a:solidFill>
                  <a:srgbClr val="FF0000"/>
                </a:solidFill>
                <a:latin typeface="Arial" panose="020B0604020202020204" pitchFamily="34" charset="0"/>
                <a:cs typeface="Arial" panose="020B0604020202020204" pitchFamily="34" charset="0"/>
              </a:rPr>
              <a:t>Applications of Multi-modal Information Processing in NLP : </a:t>
            </a:r>
            <a:r>
              <a:rPr lang="en-US" b="1" i="1" dirty="0">
                <a:solidFill>
                  <a:srgbClr val="941100"/>
                </a:solidFill>
                <a:latin typeface="Arial" panose="020B0604020202020204" pitchFamily="34" charset="0"/>
                <a:cs typeface="Arial" panose="020B0604020202020204" pitchFamily="34" charset="0"/>
              </a:rPr>
              <a:t>“</a:t>
            </a:r>
            <a:r>
              <a:rPr lang="en" i="1" dirty="0">
                <a:solidFill>
                  <a:srgbClr val="FF6D0F"/>
                </a:solidFill>
                <a:latin typeface="Arial" panose="020B0604020202020204" pitchFamily="34" charset="0"/>
                <a:cs typeface="Arial" panose="020B0604020202020204" pitchFamily="34" charset="0"/>
              </a:rPr>
              <a:t>Towards Sentiment and Emotion aided Multi-modal Speech Act Classification in Twitter</a:t>
            </a:r>
            <a:r>
              <a:rPr lang="en-US" b="1" i="1" dirty="0">
                <a:solidFill>
                  <a:srgbClr val="941100"/>
                </a:solidFill>
                <a:latin typeface="Arial" panose="020B0604020202020204" pitchFamily="34" charset="0"/>
                <a:cs typeface="Arial" panose="020B0604020202020204" pitchFamily="34" charset="0"/>
              </a:rPr>
              <a:t>”</a:t>
            </a:r>
          </a:p>
        </p:txBody>
      </p:sp>
      <p:sp>
        <p:nvSpPr>
          <p:cNvPr id="3" name="Rectangle 2"/>
          <p:cNvSpPr/>
          <p:nvPr/>
        </p:nvSpPr>
        <p:spPr>
          <a:xfrm>
            <a:off x="526473" y="5447345"/>
            <a:ext cx="11430000" cy="646331"/>
          </a:xfrm>
          <a:prstGeom prst="rect">
            <a:avLst/>
          </a:prstGeom>
        </p:spPr>
        <p:txBody>
          <a:bodyPr wrap="square">
            <a:spAutoFit/>
          </a:bodyPr>
          <a:lstStyle/>
          <a:p>
            <a:r>
              <a:rPr lang="en-US" dirty="0"/>
              <a:t> T. </a:t>
            </a:r>
            <a:r>
              <a:rPr lang="en-US" dirty="0" err="1"/>
              <a:t>Saha</a:t>
            </a:r>
            <a:r>
              <a:rPr lang="en-US" dirty="0"/>
              <a:t>, A. </a:t>
            </a:r>
            <a:r>
              <a:rPr lang="en-US" dirty="0" err="1"/>
              <a:t>Upadhyaya</a:t>
            </a:r>
            <a:r>
              <a:rPr lang="en-US" dirty="0"/>
              <a:t>, </a:t>
            </a:r>
            <a:r>
              <a:rPr lang="en-US" b="1" dirty="0"/>
              <a:t>S. </a:t>
            </a:r>
            <a:r>
              <a:rPr lang="en-US" b="1" dirty="0" err="1"/>
              <a:t>Saha</a:t>
            </a:r>
            <a:r>
              <a:rPr lang="en-US" dirty="0"/>
              <a:t>, P. Bhattacharyya (2021), ``Towards Sentiment and Emotion aided Multi-modal Speech Act Classification in Twitter", in </a:t>
            </a:r>
            <a:r>
              <a:rPr lang="en-US" b="1" dirty="0"/>
              <a:t>NAACL-HLT 2021</a:t>
            </a:r>
            <a:r>
              <a:rPr lang="en-US" dirty="0"/>
              <a:t>, June 6-11, 2021 </a:t>
            </a:r>
            <a:r>
              <a:rPr lang="en-US" b="1" dirty="0"/>
              <a:t>( Category A)</a:t>
            </a:r>
            <a:r>
              <a:rPr lang="en-US" dirty="0"/>
              <a:t>.</a:t>
            </a:r>
          </a:p>
        </p:txBody>
      </p:sp>
    </p:spTree>
    <p:extLst>
      <p:ext uri="{BB962C8B-B14F-4D97-AF65-F5344CB8AC3E}">
        <p14:creationId xmlns:p14="http://schemas.microsoft.com/office/powerpoint/2010/main" val="3600523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C824B-4279-4D47-92DD-71F5353FAA23}"/>
              </a:ext>
            </a:extLst>
          </p:cNvPr>
          <p:cNvSpPr>
            <a:spLocks noGrp="1"/>
          </p:cNvSpPr>
          <p:nvPr>
            <p:ph type="title"/>
          </p:nvPr>
        </p:nvSpPr>
        <p:spPr>
          <a:xfrm>
            <a:off x="283308" y="182458"/>
            <a:ext cx="10515600" cy="1325563"/>
          </a:xfrm>
        </p:spPr>
        <p:txBody>
          <a:bodyPr/>
          <a:lstStyle/>
          <a:p>
            <a:r>
              <a:rPr lang="en-US" b="1" dirty="0">
                <a:latin typeface="Franklin Gothic Book" panose="020B0503020102020204" pitchFamily="34" charset="0"/>
                <a:cs typeface="Segoe UI" panose="020B0502040204020203" pitchFamily="34" charset="0"/>
              </a:rPr>
              <a:t>Tweet Act Classification</a:t>
            </a:r>
          </a:p>
        </p:txBody>
      </p:sp>
      <p:graphicFrame>
        <p:nvGraphicFramePr>
          <p:cNvPr id="16" name="Diagram 15">
            <a:extLst>
              <a:ext uri="{FF2B5EF4-FFF2-40B4-BE49-F238E27FC236}">
                <a16:creationId xmlns:a16="http://schemas.microsoft.com/office/drawing/2014/main" id="{B14C84C5-849F-4DAD-93B4-3B1E95994C0B}"/>
              </a:ext>
            </a:extLst>
          </p:cNvPr>
          <p:cNvGraphicFramePr/>
          <p:nvPr>
            <p:extLst>
              <p:ext uri="{D42A27DB-BD31-4B8C-83A1-F6EECF244321}">
                <p14:modId xmlns:p14="http://schemas.microsoft.com/office/powerpoint/2010/main" val="3296258541"/>
              </p:ext>
            </p:extLst>
          </p:nvPr>
        </p:nvGraphicFramePr>
        <p:xfrm>
          <a:off x="831200" y="1276804"/>
          <a:ext cx="11360800" cy="455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Oval 7">
            <a:extLst>
              <a:ext uri="{FF2B5EF4-FFF2-40B4-BE49-F238E27FC236}">
                <a16:creationId xmlns:a16="http://schemas.microsoft.com/office/drawing/2014/main" id="{E5585411-DE61-42EC-8DAB-BA853F129791}"/>
              </a:ext>
            </a:extLst>
          </p:cNvPr>
          <p:cNvSpPr/>
          <p:nvPr/>
        </p:nvSpPr>
        <p:spPr>
          <a:xfrm>
            <a:off x="2941639" y="2021135"/>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1</a:t>
            </a:r>
          </a:p>
        </p:txBody>
      </p:sp>
      <p:sp>
        <p:nvSpPr>
          <p:cNvPr id="9" name="Oval 8">
            <a:extLst>
              <a:ext uri="{FF2B5EF4-FFF2-40B4-BE49-F238E27FC236}">
                <a16:creationId xmlns:a16="http://schemas.microsoft.com/office/drawing/2014/main" id="{6D1E12A6-FA7A-477F-8C87-308C5B84B139}"/>
              </a:ext>
            </a:extLst>
          </p:cNvPr>
          <p:cNvSpPr/>
          <p:nvPr/>
        </p:nvSpPr>
        <p:spPr>
          <a:xfrm>
            <a:off x="2941639" y="4607450"/>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2</a:t>
            </a:r>
          </a:p>
        </p:txBody>
      </p:sp>
    </p:spTree>
    <p:extLst>
      <p:ext uri="{BB962C8B-B14F-4D97-AF65-F5344CB8AC3E}">
        <p14:creationId xmlns:p14="http://schemas.microsoft.com/office/powerpoint/2010/main" val="83959951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5D1B8079-EB16-48D7-B548-A371C9C38C1A}"/>
              </a:ext>
            </a:extLst>
          </p:cNvPr>
          <p:cNvGraphicFramePr/>
          <p:nvPr>
            <p:extLst>
              <p:ext uri="{D42A27DB-BD31-4B8C-83A1-F6EECF244321}">
                <p14:modId xmlns:p14="http://schemas.microsoft.com/office/powerpoint/2010/main" val="3890652771"/>
              </p:ext>
            </p:extLst>
          </p:nvPr>
        </p:nvGraphicFramePr>
        <p:xfrm>
          <a:off x="415600" y="825433"/>
          <a:ext cx="11360800" cy="60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1">
            <a:extLst>
              <a:ext uri="{FF2B5EF4-FFF2-40B4-BE49-F238E27FC236}">
                <a16:creationId xmlns:a16="http://schemas.microsoft.com/office/drawing/2014/main" id="{4C91A761-D249-49E0-B3AF-2499BF83B2DD}"/>
              </a:ext>
            </a:extLst>
          </p:cNvPr>
          <p:cNvSpPr txBox="1">
            <a:spLocks/>
          </p:cNvSpPr>
          <p:nvPr/>
        </p:nvSpPr>
        <p:spPr>
          <a:xfrm>
            <a:off x="293909" y="34355"/>
            <a:ext cx="10515600" cy="79107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Motivation</a:t>
            </a:r>
          </a:p>
        </p:txBody>
      </p:sp>
      <p:sp>
        <p:nvSpPr>
          <p:cNvPr id="12" name="TextBox 11">
            <a:extLst>
              <a:ext uri="{FF2B5EF4-FFF2-40B4-BE49-F238E27FC236}">
                <a16:creationId xmlns:a16="http://schemas.microsoft.com/office/drawing/2014/main" id="{F83F633B-2CD3-4898-BC7E-7EDE07E0C3C3}"/>
              </a:ext>
            </a:extLst>
          </p:cNvPr>
          <p:cNvSpPr txBox="1"/>
          <p:nvPr/>
        </p:nvSpPr>
        <p:spPr>
          <a:xfrm>
            <a:off x="6919587" y="4403476"/>
            <a:ext cx="4856813" cy="2185214"/>
          </a:xfrm>
          <a:prstGeom prst="rect">
            <a:avLst/>
          </a:prstGeom>
          <a:noFill/>
          <a:ln w="66675" cmpd="dbl">
            <a:solidFill>
              <a:schemeClr val="accent1"/>
            </a:solidFill>
          </a:ln>
        </p:spPr>
        <p:txBody>
          <a:bodyPr wrap="square" rtlCol="0">
            <a:spAutoFit/>
          </a:bodyPr>
          <a:lstStyle/>
          <a:p>
            <a:pPr marL="380990" indent="-38099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For </a:t>
            </a:r>
            <a:r>
              <a:rPr lang="en-US" sz="1600" dirty="0" err="1">
                <a:latin typeface="Times New Roman" panose="02020603050405020304" pitchFamily="18" charset="0"/>
                <a:cs typeface="Times New Roman" panose="02020603050405020304" pitchFamily="18" charset="0"/>
              </a:rPr>
              <a:t>eg.</a:t>
            </a:r>
            <a:r>
              <a:rPr lang="en-US" sz="1600" dirty="0">
                <a:latin typeface="Times New Roman" panose="02020603050405020304" pitchFamily="18" charset="0"/>
                <a:cs typeface="Times New Roman" panose="02020603050405020304" pitchFamily="18" charset="0"/>
              </a:rPr>
              <a:t>, a </a:t>
            </a:r>
            <a:r>
              <a:rPr lang="en-US" sz="1600" dirty="0">
                <a:highlight>
                  <a:srgbClr val="FFFF00"/>
                </a:highlight>
                <a:latin typeface="Times New Roman" panose="02020603050405020304" pitchFamily="18" charset="0"/>
                <a:cs typeface="Times New Roman" panose="02020603050405020304" pitchFamily="18" charset="0"/>
              </a:rPr>
              <a:t>question</a:t>
            </a:r>
            <a:r>
              <a:rPr lang="en-US" sz="1600" dirty="0">
                <a:latin typeface="Times New Roman" panose="02020603050405020304" pitchFamily="18" charset="0"/>
                <a:cs typeface="Times New Roman" panose="02020603050405020304" pitchFamily="18" charset="0"/>
              </a:rPr>
              <a:t> or </a:t>
            </a:r>
            <a:r>
              <a:rPr lang="en-US" sz="1600" dirty="0">
                <a:highlight>
                  <a:srgbClr val="FFFF00"/>
                </a:highlight>
                <a:latin typeface="Times New Roman" panose="02020603050405020304" pitchFamily="18" charset="0"/>
                <a:cs typeface="Times New Roman" panose="02020603050405020304" pitchFamily="18" charset="0"/>
              </a:rPr>
              <a:t>statement</a:t>
            </a:r>
            <a:r>
              <a:rPr lang="en-US" sz="1600" dirty="0">
                <a:latin typeface="Times New Roman" panose="02020603050405020304" pitchFamily="18" charset="0"/>
                <a:cs typeface="Times New Roman" panose="02020603050405020304" pitchFamily="18" charset="0"/>
              </a:rPr>
              <a:t> is associated with </a:t>
            </a:r>
            <a:r>
              <a:rPr lang="en-US" sz="1600" i="1" dirty="0">
                <a:latin typeface="Times New Roman" panose="02020603050405020304" pitchFamily="18" charset="0"/>
                <a:cs typeface="Times New Roman" panose="02020603050405020304" pitchFamily="18" charset="0"/>
              </a:rPr>
              <a:t>anticipation. </a:t>
            </a:r>
            <a:r>
              <a:rPr lang="en-US" sz="1600" dirty="0">
                <a:latin typeface="Times New Roman" panose="02020603050405020304" pitchFamily="18" charset="0"/>
                <a:cs typeface="Times New Roman" panose="02020603050405020304" pitchFamily="18" charset="0"/>
              </a:rPr>
              <a:t>An </a:t>
            </a:r>
            <a:r>
              <a:rPr lang="en-US" sz="1600" dirty="0">
                <a:highlight>
                  <a:srgbClr val="FFFF00"/>
                </a:highlight>
                <a:latin typeface="Times New Roman" panose="02020603050405020304" pitchFamily="18" charset="0"/>
                <a:cs typeface="Times New Roman" panose="02020603050405020304" pitchFamily="18" charset="0"/>
              </a:rPr>
              <a:t>opinion</a:t>
            </a:r>
            <a:r>
              <a:rPr lang="en-US" sz="1600" dirty="0">
                <a:latin typeface="Times New Roman" panose="02020603050405020304" pitchFamily="18" charset="0"/>
                <a:cs typeface="Times New Roman" panose="02020603050405020304" pitchFamily="18" charset="0"/>
              </a:rPr>
              <a:t> is many times associated with </a:t>
            </a:r>
            <a:r>
              <a:rPr lang="en-US" sz="1600" i="1" dirty="0">
                <a:latin typeface="Times New Roman" panose="02020603050405020304" pitchFamily="18" charset="0"/>
                <a:cs typeface="Times New Roman" panose="02020603050405020304" pitchFamily="18" charset="0"/>
              </a:rPr>
              <a:t>anger</a:t>
            </a:r>
            <a:r>
              <a:rPr lang="en-US" sz="1600" dirty="0">
                <a:latin typeface="Times New Roman" panose="02020603050405020304" pitchFamily="18" charset="0"/>
                <a:cs typeface="Times New Roman" panose="02020603050405020304" pitchFamily="18" charset="0"/>
              </a:rPr>
              <a:t> or </a:t>
            </a:r>
            <a:r>
              <a:rPr lang="en-US" sz="1600" i="1" dirty="0">
                <a:latin typeface="Times New Roman" panose="02020603050405020304" pitchFamily="18" charset="0"/>
                <a:cs typeface="Times New Roman" panose="02020603050405020304" pitchFamily="18" charset="0"/>
              </a:rPr>
              <a:t>disgust</a:t>
            </a:r>
          </a:p>
          <a:p>
            <a:pPr marL="380990" indent="-380990" algn="just">
              <a:buFont typeface="Arial" panose="020B0604020202020204" pitchFamily="34" charset="0"/>
              <a:buChar char="•"/>
            </a:pPr>
            <a:r>
              <a:rPr lang="en-US" sz="1600" dirty="0">
                <a:latin typeface="Times New Roman" panose="02020603050405020304" pitchFamily="18" charset="0"/>
                <a:cs typeface="Times New Roman" panose="02020603050405020304" pitchFamily="18" charset="0"/>
              </a:rPr>
              <a:t>Mostly in expressive TAs such as </a:t>
            </a:r>
            <a:r>
              <a:rPr lang="en-US" sz="1600" b="1" i="1" dirty="0">
                <a:latin typeface="Times New Roman" panose="02020603050405020304" pitchFamily="18" charset="0"/>
                <a:cs typeface="Times New Roman" panose="02020603050405020304" pitchFamily="18" charset="0"/>
              </a:rPr>
              <a:t>expression</a:t>
            </a:r>
            <a:r>
              <a:rPr lang="en-US" sz="1600" b="1" dirty="0">
                <a:latin typeface="Times New Roman" panose="02020603050405020304" pitchFamily="18" charset="0"/>
                <a:cs typeface="Times New Roman" panose="02020603050405020304" pitchFamily="18" charset="0"/>
              </a:rPr>
              <a:t>, </a:t>
            </a:r>
            <a:r>
              <a:rPr lang="en-US" sz="1600" b="1" i="1" dirty="0">
                <a:latin typeface="Times New Roman" panose="02020603050405020304" pitchFamily="18" charset="0"/>
                <a:cs typeface="Times New Roman" panose="02020603050405020304" pitchFamily="18" charset="0"/>
              </a:rPr>
              <a:t>request</a:t>
            </a:r>
            <a:r>
              <a:rPr lang="en-US" sz="1600" b="1" dirty="0">
                <a:latin typeface="Times New Roman" panose="02020603050405020304" pitchFamily="18" charset="0"/>
                <a:cs typeface="Times New Roman" panose="02020603050405020304" pitchFamily="18" charset="0"/>
              </a:rPr>
              <a:t>, </a:t>
            </a:r>
            <a:r>
              <a:rPr lang="en-US" sz="1600" b="1" i="1" dirty="0">
                <a:latin typeface="Times New Roman" panose="02020603050405020304" pitchFamily="18" charset="0"/>
                <a:cs typeface="Times New Roman" panose="02020603050405020304" pitchFamily="18" charset="0"/>
              </a:rPr>
              <a:t>threat</a:t>
            </a:r>
            <a:r>
              <a:rPr lang="en-US" sz="1600" i="1" dirty="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etc., tweeter’s sentiment and emotion can assist in recognizing communicative intent</a:t>
            </a:r>
          </a:p>
          <a:p>
            <a:endParaRPr lang="en-US" sz="24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73B0A4EF-5C96-49A9-AEE3-5EC340B62BC1}"/>
              </a:ext>
            </a:extLst>
          </p:cNvPr>
          <p:cNvGraphicFramePr/>
          <p:nvPr>
            <p:extLst>
              <p:ext uri="{D42A27DB-BD31-4B8C-83A1-F6EECF244321}">
                <p14:modId xmlns:p14="http://schemas.microsoft.com/office/powerpoint/2010/main" val="1501357876"/>
              </p:ext>
            </p:extLst>
          </p:nvPr>
        </p:nvGraphicFramePr>
        <p:xfrm>
          <a:off x="415600" y="846637"/>
          <a:ext cx="11360800" cy="60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itle 1">
            <a:extLst>
              <a:ext uri="{FF2B5EF4-FFF2-40B4-BE49-F238E27FC236}">
                <a16:creationId xmlns:a16="http://schemas.microsoft.com/office/drawing/2014/main" id="{EBBAC4B2-8E06-4F0C-ABC3-D65390CA53FD}"/>
              </a:ext>
            </a:extLst>
          </p:cNvPr>
          <p:cNvSpPr txBox="1">
            <a:spLocks/>
          </p:cNvSpPr>
          <p:nvPr/>
        </p:nvSpPr>
        <p:spPr>
          <a:xfrm>
            <a:off x="283308" y="169573"/>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Contribution</a:t>
            </a:r>
          </a:p>
        </p:txBody>
      </p:sp>
    </p:spTree>
    <p:extLst>
      <p:ext uri="{BB962C8B-B14F-4D97-AF65-F5344CB8AC3E}">
        <p14:creationId xmlns:p14="http://schemas.microsoft.com/office/powerpoint/2010/main" val="36953677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FBC08F7-33D3-4582-9B14-3255E77B5B6F}"/>
              </a:ext>
            </a:extLst>
          </p:cNvPr>
          <p:cNvGraphicFramePr/>
          <p:nvPr>
            <p:extLst>
              <p:ext uri="{D42A27DB-BD31-4B8C-83A1-F6EECF244321}">
                <p14:modId xmlns:p14="http://schemas.microsoft.com/office/powerpoint/2010/main" val="1525226491"/>
              </p:ext>
            </p:extLst>
          </p:nvPr>
        </p:nvGraphicFramePr>
        <p:xfrm>
          <a:off x="415600" y="670133"/>
          <a:ext cx="11360800" cy="598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01A2891A-DCC1-4AFC-82A1-63E2BEBA5F9D}"/>
              </a:ext>
            </a:extLst>
          </p:cNvPr>
          <p:cNvSpPr txBox="1">
            <a:spLocks/>
          </p:cNvSpPr>
          <p:nvPr/>
        </p:nvSpPr>
        <p:spPr>
          <a:xfrm>
            <a:off x="276484" y="248219"/>
            <a:ext cx="10515600" cy="13255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EMOTION-TA Dataset : </a:t>
            </a:r>
            <a:r>
              <a:rPr lang="en-US" sz="3733" b="1" dirty="0" err="1">
                <a:latin typeface="Franklin Gothic Book" panose="020B0503020102020204" pitchFamily="34" charset="0"/>
                <a:cs typeface="Segoe UI" panose="020B0502040204020203" pitchFamily="34" charset="0"/>
              </a:rPr>
              <a:t>EmoTA</a:t>
            </a:r>
            <a:endParaRPr lang="en-US" sz="3733" b="1" dirty="0">
              <a:latin typeface="Franklin Gothic Book" panose="020B0503020102020204" pitchFamily="34" charset="0"/>
              <a:cs typeface="Segoe UI" panose="020B0502040204020203" pitchFamily="34" charset="0"/>
            </a:endParaRPr>
          </a:p>
        </p:txBody>
      </p:sp>
      <p:sp>
        <p:nvSpPr>
          <p:cNvPr id="3" name="Rectangle 2"/>
          <p:cNvSpPr/>
          <p:nvPr/>
        </p:nvSpPr>
        <p:spPr>
          <a:xfrm>
            <a:off x="110230" y="5934670"/>
            <a:ext cx="11499916" cy="923330"/>
          </a:xfrm>
          <a:prstGeom prst="rect">
            <a:avLst/>
          </a:prstGeom>
        </p:spPr>
        <p:txBody>
          <a:bodyPr wrap="square">
            <a:spAutoFit/>
          </a:bodyPr>
          <a:lstStyle/>
          <a:p>
            <a:r>
              <a:rPr lang="en-US" dirty="0"/>
              <a:t>T. </a:t>
            </a:r>
            <a:r>
              <a:rPr lang="en-US" dirty="0" err="1"/>
              <a:t>Saha</a:t>
            </a:r>
            <a:r>
              <a:rPr lang="en-US" dirty="0"/>
              <a:t>, </a:t>
            </a:r>
            <a:r>
              <a:rPr lang="en-US" b="1" dirty="0"/>
              <a:t>S. </a:t>
            </a:r>
            <a:r>
              <a:rPr lang="en-US" b="1" dirty="0" err="1"/>
              <a:t>Saha</a:t>
            </a:r>
            <a:r>
              <a:rPr lang="en-US" dirty="0"/>
              <a:t> and P. Bhattacharyya (2019): Tweet Act Classification : A Deep Learning based Classifier for Recognizing Speech Acts in Twitter, </a:t>
            </a:r>
            <a:r>
              <a:rPr lang="en-US" b="1" dirty="0"/>
              <a:t>IEEE International Joint Conference on Neural Networks (IJCNN) 2019</a:t>
            </a:r>
            <a:r>
              <a:rPr lang="en-US" dirty="0"/>
              <a:t>, Budapest, Hungary, July 14-19, 2019</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20638"/>
            <a:ext cx="8686800" cy="563562"/>
          </a:xfrm>
        </p:spPr>
        <p:txBody>
          <a:bodyPr rtlCol="0">
            <a:normAutofit fontScale="90000"/>
          </a:bodyPr>
          <a:lstStyle/>
          <a:p>
            <a:pPr algn="just">
              <a:defRPr/>
            </a:pPr>
            <a:r>
              <a:rPr lang="en-US" sz="3600" b="1" dirty="0">
                <a:solidFill>
                  <a:srgbClr val="002060"/>
                </a:solidFill>
                <a:latin typeface="Perpetua" pitchFamily="18" charset="0"/>
              </a:rPr>
              <a:t>Ongoing research areas</a:t>
            </a:r>
          </a:p>
        </p:txBody>
      </p:sp>
      <p:sp>
        <p:nvSpPr>
          <p:cNvPr id="8195" name="Content Placeholder 2"/>
          <p:cNvSpPr>
            <a:spLocks noGrp="1"/>
          </p:cNvSpPr>
          <p:nvPr>
            <p:ph idx="1"/>
          </p:nvPr>
        </p:nvSpPr>
        <p:spPr>
          <a:xfrm>
            <a:off x="106017" y="584200"/>
            <a:ext cx="11794435" cy="6273800"/>
          </a:xfrm>
        </p:spPr>
        <p:txBody>
          <a:bodyPr>
            <a:normAutofit fontScale="92500" lnSpcReduction="10000"/>
          </a:bodyPr>
          <a:lstStyle/>
          <a:p>
            <a:pPr algn="just" eaLnBrk="1" hangingPunct="1"/>
            <a:r>
              <a:rPr lang="en-US" altLang="en-US" sz="2200" b="1" dirty="0" err="1">
                <a:solidFill>
                  <a:srgbClr val="C00000"/>
                </a:solidFill>
                <a:latin typeface="Perpetua" pitchFamily="18" charset="0"/>
              </a:rPr>
              <a:t>Multiobjective</a:t>
            </a:r>
            <a:r>
              <a:rPr lang="en-US" altLang="en-US" sz="2200" b="1" dirty="0">
                <a:solidFill>
                  <a:srgbClr val="C00000"/>
                </a:solidFill>
                <a:latin typeface="Perpetua" pitchFamily="18" charset="0"/>
              </a:rPr>
              <a:t> optimization: </a:t>
            </a:r>
            <a:r>
              <a:rPr lang="en-US" altLang="en-US" sz="2200" dirty="0">
                <a:latin typeface="Perpetua" pitchFamily="18" charset="0"/>
              </a:rPr>
              <a:t>evolutionary algorithms, feature selection, classifier </a:t>
            </a:r>
            <a:r>
              <a:rPr lang="en-US" altLang="en-US" sz="2200" dirty="0" err="1">
                <a:latin typeface="Perpetua" pitchFamily="18" charset="0"/>
              </a:rPr>
              <a:t>ensembling</a:t>
            </a:r>
            <a:endParaRPr lang="en-US" altLang="en-US" sz="2200" dirty="0">
              <a:latin typeface="Perpetua" pitchFamily="18" charset="0"/>
            </a:endParaRPr>
          </a:p>
          <a:p>
            <a:pPr algn="just" eaLnBrk="1" hangingPunct="1"/>
            <a:r>
              <a:rPr lang="en-US" altLang="en-US" sz="2200" b="1" dirty="0">
                <a:solidFill>
                  <a:srgbClr val="7030A0"/>
                </a:solidFill>
                <a:latin typeface="Perpetua" pitchFamily="18" charset="0"/>
              </a:rPr>
              <a:t>Summarization: </a:t>
            </a:r>
            <a:r>
              <a:rPr lang="en-US" altLang="en-US" sz="2200" dirty="0">
                <a:solidFill>
                  <a:srgbClr val="7030A0"/>
                </a:solidFill>
                <a:latin typeface="Perpetua" pitchFamily="18" charset="0"/>
              </a:rPr>
              <a:t>text summarization, microblog summarization, multimodal summarization, figure summarization, scientific document summarization</a:t>
            </a:r>
          </a:p>
          <a:p>
            <a:pPr algn="just" eaLnBrk="1" hangingPunct="1"/>
            <a:r>
              <a:rPr lang="en-US" altLang="en-US" sz="2200" b="1" dirty="0">
                <a:latin typeface="Perpetua" pitchFamily="18" charset="0"/>
              </a:rPr>
              <a:t>Cyber-bully detection</a:t>
            </a:r>
          </a:p>
          <a:p>
            <a:pPr algn="just" eaLnBrk="1" hangingPunct="1"/>
            <a:r>
              <a:rPr lang="en-US" altLang="en-US" sz="2200" b="1" dirty="0">
                <a:latin typeface="Perpetua" pitchFamily="18" charset="0"/>
              </a:rPr>
              <a:t>Hate Speech Detection</a:t>
            </a:r>
          </a:p>
          <a:p>
            <a:pPr algn="just" eaLnBrk="1" hangingPunct="1"/>
            <a:r>
              <a:rPr lang="en-US" altLang="en-US" sz="2200" b="1" dirty="0">
                <a:latin typeface="Perpetua" pitchFamily="18" charset="0"/>
              </a:rPr>
              <a:t>Online Hate Speech Detection</a:t>
            </a:r>
          </a:p>
          <a:p>
            <a:pPr algn="just" eaLnBrk="1" hangingPunct="1"/>
            <a:r>
              <a:rPr lang="en-US" altLang="en-US" sz="2200" b="1" dirty="0">
                <a:latin typeface="Perpetua" pitchFamily="18" charset="0"/>
              </a:rPr>
              <a:t>Multimodal cyber-bully detection</a:t>
            </a:r>
          </a:p>
          <a:p>
            <a:pPr algn="just" eaLnBrk="1" hangingPunct="1"/>
            <a:r>
              <a:rPr lang="en-US" altLang="en-US" sz="2200" b="1" dirty="0">
                <a:solidFill>
                  <a:srgbClr val="7030A0"/>
                </a:solidFill>
                <a:latin typeface="Perpetua" pitchFamily="18" charset="0"/>
              </a:rPr>
              <a:t>NLP for financial texts</a:t>
            </a:r>
          </a:p>
          <a:p>
            <a:pPr algn="just" eaLnBrk="1" hangingPunct="1"/>
            <a:r>
              <a:rPr lang="en-US" altLang="en-US" sz="2200" b="1" dirty="0">
                <a:solidFill>
                  <a:srgbClr val="C00000"/>
                </a:solidFill>
                <a:latin typeface="Perpetua" pitchFamily="18" charset="0"/>
              </a:rPr>
              <a:t>AI and Machine Learning for Biomedical/Health Care</a:t>
            </a:r>
            <a:r>
              <a:rPr lang="en-US" altLang="en-US" sz="2200" b="1" dirty="0">
                <a:latin typeface="Perpetua" pitchFamily="18" charset="0"/>
              </a:rPr>
              <a:t>: </a:t>
            </a:r>
            <a:r>
              <a:rPr lang="en-US" altLang="en-US" sz="2200" dirty="0">
                <a:latin typeface="Perpetua" pitchFamily="18" charset="0"/>
              </a:rPr>
              <a:t>NER, Patient Data De-identification, relation extraction, sentiment analysis from medical blogs, pharmacovigilance, </a:t>
            </a:r>
          </a:p>
          <a:p>
            <a:pPr algn="just" eaLnBrk="1" hangingPunct="1"/>
            <a:r>
              <a:rPr lang="en-US" altLang="en-US" sz="2200" b="1" dirty="0">
                <a:solidFill>
                  <a:srgbClr val="C00000"/>
                </a:solidFill>
                <a:latin typeface="Perpetua" pitchFamily="18" charset="0"/>
              </a:rPr>
              <a:t>Bioinformatics</a:t>
            </a:r>
            <a:r>
              <a:rPr lang="en-US" altLang="en-US" sz="2200" b="1" dirty="0">
                <a:latin typeface="Perpetua" pitchFamily="18" charset="0"/>
              </a:rPr>
              <a:t>: </a:t>
            </a:r>
            <a:r>
              <a:rPr lang="en-US" altLang="en-US" sz="2200" dirty="0">
                <a:latin typeface="Perpetua" pitchFamily="18" charset="0"/>
              </a:rPr>
              <a:t>Gene expression data clustering, Micro-RNA classification, Bi-clustering of gene expression data, </a:t>
            </a:r>
            <a:r>
              <a:rPr lang="en-US" altLang="en-US" sz="2200" dirty="0">
                <a:solidFill>
                  <a:srgbClr val="7030A0"/>
                </a:solidFill>
                <a:latin typeface="Perpetua" pitchFamily="18" charset="0"/>
              </a:rPr>
              <a:t>multi-modal approach for disease gene prognosis</a:t>
            </a:r>
            <a:r>
              <a:rPr lang="en-US" altLang="en-US" sz="2200" dirty="0">
                <a:latin typeface="Perpetua" pitchFamily="18" charset="0"/>
              </a:rPr>
              <a:t>, Protein-Protein Interaction, multi-modal cancer survival year prediction, </a:t>
            </a:r>
          </a:p>
          <a:p>
            <a:pPr algn="just" eaLnBrk="1" hangingPunct="1"/>
            <a:r>
              <a:rPr lang="en-US" altLang="en-US" sz="2200" b="1" dirty="0">
                <a:solidFill>
                  <a:schemeClr val="tx2"/>
                </a:solidFill>
                <a:latin typeface="Perpetua" pitchFamily="18" charset="0"/>
              </a:rPr>
              <a:t>Dialogue systems: </a:t>
            </a:r>
            <a:r>
              <a:rPr lang="en-US" altLang="en-US" sz="2200" dirty="0">
                <a:solidFill>
                  <a:schemeClr val="tx2"/>
                </a:solidFill>
                <a:latin typeface="Perpetua" pitchFamily="18" charset="0"/>
              </a:rPr>
              <a:t>Chat-bots,</a:t>
            </a:r>
            <a:r>
              <a:rPr lang="en-US" altLang="en-US" sz="2200" b="1" dirty="0">
                <a:solidFill>
                  <a:schemeClr val="tx2"/>
                </a:solidFill>
                <a:latin typeface="Perpetua" pitchFamily="18" charset="0"/>
              </a:rPr>
              <a:t> </a:t>
            </a:r>
            <a:r>
              <a:rPr lang="en-US" altLang="en-US" sz="2200" dirty="0">
                <a:solidFill>
                  <a:schemeClr val="tx2"/>
                </a:solidFill>
                <a:latin typeface="Perpetua" pitchFamily="18" charset="0"/>
              </a:rPr>
              <a:t>NLU, NLG</a:t>
            </a:r>
          </a:p>
          <a:p>
            <a:pPr algn="just" eaLnBrk="1" hangingPunct="1"/>
            <a:r>
              <a:rPr lang="en-US" altLang="en-US" sz="2200" b="1" dirty="0">
                <a:solidFill>
                  <a:srgbClr val="C00000"/>
                </a:solidFill>
                <a:latin typeface="Perpetua" pitchFamily="18" charset="0"/>
              </a:rPr>
              <a:t>Image captioning</a:t>
            </a:r>
          </a:p>
          <a:p>
            <a:pPr algn="just" eaLnBrk="1" hangingPunct="1"/>
            <a:r>
              <a:rPr lang="en-US" altLang="en-US" sz="2200" b="1" dirty="0">
                <a:solidFill>
                  <a:srgbClr val="C00000"/>
                </a:solidFill>
                <a:latin typeface="Perpetua" pitchFamily="18" charset="0"/>
              </a:rPr>
              <a:t>Authorship verification</a:t>
            </a:r>
            <a:r>
              <a:rPr lang="en-US" altLang="en-US" sz="2200" dirty="0">
                <a:latin typeface="Perpetua" pitchFamily="18" charset="0"/>
              </a:rPr>
              <a:t>, gender identification, authorship attribution</a:t>
            </a:r>
          </a:p>
          <a:p>
            <a:pPr algn="just" eaLnBrk="1" hangingPunct="1"/>
            <a:r>
              <a:rPr lang="en-US" altLang="en-US" sz="2200" b="1" dirty="0">
                <a:solidFill>
                  <a:srgbClr val="C00000"/>
                </a:solidFill>
                <a:latin typeface="Perpetua" pitchFamily="18" charset="0"/>
              </a:rPr>
              <a:t>Depression detection</a:t>
            </a:r>
          </a:p>
          <a:p>
            <a:pPr algn="just" eaLnBrk="1" hangingPunct="1"/>
            <a:r>
              <a:rPr lang="en-US" altLang="en-US" sz="2200" b="1" dirty="0">
                <a:solidFill>
                  <a:srgbClr val="C00000"/>
                </a:solidFill>
                <a:latin typeface="Perpetua" pitchFamily="18" charset="0"/>
              </a:rPr>
              <a:t>Federated learning</a:t>
            </a:r>
          </a:p>
          <a:p>
            <a:pPr algn="just" eaLnBrk="1" hangingPunct="1"/>
            <a:r>
              <a:rPr lang="en-US" altLang="en-US" sz="2200" b="1" dirty="0">
                <a:solidFill>
                  <a:srgbClr val="C00000"/>
                </a:solidFill>
                <a:latin typeface="Perpetua" pitchFamily="18" charset="0"/>
              </a:rPr>
              <a:t>Transfer learning</a:t>
            </a:r>
          </a:p>
          <a:p>
            <a:pPr algn="just" eaLnBrk="1" hangingPunct="1"/>
            <a:endParaRPr lang="en-US" altLang="en-US" sz="2100" b="1" dirty="0">
              <a:solidFill>
                <a:srgbClr val="C00000"/>
              </a:solidFill>
              <a:latin typeface="Perpetua" pitchFamily="18" charset="0"/>
            </a:endParaRPr>
          </a:p>
          <a:p>
            <a:pPr algn="just" eaLnBrk="1" hangingPunct="1"/>
            <a:endParaRPr lang="en-US" altLang="en-US" sz="2100" b="1" dirty="0">
              <a:solidFill>
                <a:srgbClr val="C00000"/>
              </a:solidFill>
              <a:latin typeface="Perpetua" pitchFamily="18" charset="0"/>
            </a:endParaRPr>
          </a:p>
          <a:p>
            <a:pPr algn="just" eaLnBrk="1" hangingPunct="1"/>
            <a:endParaRPr lang="en-US" altLang="en-US" sz="2100" dirty="0">
              <a:latin typeface="Perpetua" pitchFamily="18" charset="0"/>
            </a:endParaRPr>
          </a:p>
          <a:p>
            <a:pPr algn="just" eaLnBrk="1" hangingPunct="1"/>
            <a:endParaRPr lang="en-US" altLang="en-US" sz="2100" dirty="0">
              <a:latin typeface="Perpetua" pitchFamily="18" charset="0"/>
            </a:endParaRPr>
          </a:p>
          <a:p>
            <a:pPr algn="just" eaLnBrk="1" hangingPunct="1"/>
            <a:endParaRPr lang="en-US" altLang="en-US" sz="2100" dirty="0"/>
          </a:p>
        </p:txBody>
      </p:sp>
    </p:spTree>
    <p:extLst>
      <p:ext uri="{BB962C8B-B14F-4D97-AF65-F5344CB8AC3E}">
        <p14:creationId xmlns:p14="http://schemas.microsoft.com/office/powerpoint/2010/main" val="23015846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953B1F87-8896-442B-A079-B2148444D8BC}"/>
              </a:ext>
            </a:extLst>
          </p:cNvPr>
          <p:cNvGraphicFramePr/>
          <p:nvPr>
            <p:extLst>
              <p:ext uri="{D42A27DB-BD31-4B8C-83A1-F6EECF244321}">
                <p14:modId xmlns:p14="http://schemas.microsoft.com/office/powerpoint/2010/main" val="1863124546"/>
              </p:ext>
            </p:extLst>
          </p:nvPr>
        </p:nvGraphicFramePr>
        <p:xfrm>
          <a:off x="572068" y="834711"/>
          <a:ext cx="11301277" cy="1610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itle 1">
            <a:extLst>
              <a:ext uri="{FF2B5EF4-FFF2-40B4-BE49-F238E27FC236}">
                <a16:creationId xmlns:a16="http://schemas.microsoft.com/office/drawing/2014/main" id="{19C0DB9F-2E46-4070-97AC-24B9846AEC01}"/>
              </a:ext>
            </a:extLst>
          </p:cNvPr>
          <p:cNvSpPr txBox="1">
            <a:spLocks/>
          </p:cNvSpPr>
          <p:nvPr/>
        </p:nvSpPr>
        <p:spPr>
          <a:xfrm>
            <a:off x="276484" y="1"/>
            <a:ext cx="10515600" cy="87879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EMOTION-TA Dataset : </a:t>
            </a:r>
            <a:r>
              <a:rPr lang="en-US" sz="3733" b="1" dirty="0" err="1">
                <a:latin typeface="Franklin Gothic Book" panose="020B0503020102020204" pitchFamily="34" charset="0"/>
                <a:cs typeface="Segoe UI" panose="020B0502040204020203" pitchFamily="34" charset="0"/>
              </a:rPr>
              <a:t>EmoTA</a:t>
            </a:r>
            <a:endParaRPr lang="en-US" sz="3733" b="1" dirty="0">
              <a:latin typeface="Franklin Gothic Book" panose="020B0503020102020204" pitchFamily="34" charset="0"/>
              <a:cs typeface="Segoe UI" panose="020B0502040204020203" pitchFamily="34" charset="0"/>
            </a:endParaRPr>
          </a:p>
        </p:txBody>
      </p:sp>
      <p:sp>
        <p:nvSpPr>
          <p:cNvPr id="6" name="TextBox 5">
            <a:extLst>
              <a:ext uri="{FF2B5EF4-FFF2-40B4-BE49-F238E27FC236}">
                <a16:creationId xmlns:a16="http://schemas.microsoft.com/office/drawing/2014/main" id="{A281BDD7-0E4B-475C-AE53-24F99CCC4D85}"/>
              </a:ext>
            </a:extLst>
          </p:cNvPr>
          <p:cNvSpPr txBox="1"/>
          <p:nvPr/>
        </p:nvSpPr>
        <p:spPr>
          <a:xfrm>
            <a:off x="895226" y="4130973"/>
            <a:ext cx="10142308" cy="318100"/>
          </a:xfrm>
          <a:prstGeom prst="rect">
            <a:avLst/>
          </a:prstGeom>
          <a:noFill/>
        </p:spPr>
        <p:txBody>
          <a:bodyPr wrap="square" rtlCol="0">
            <a:spAutoFit/>
          </a:bodyPr>
          <a:lstStyle/>
          <a:p>
            <a:pPr algn="ctr"/>
            <a:r>
              <a:rPr lang="en-US" sz="1467" b="1" dirty="0">
                <a:solidFill>
                  <a:schemeClr val="dk1"/>
                </a:solidFill>
                <a:highlight>
                  <a:srgbClr val="FFFFFF"/>
                </a:highlight>
                <a:latin typeface="Times New Roman"/>
                <a:ea typeface="Times New Roman"/>
                <a:cs typeface="Times New Roman"/>
                <a:sym typeface="Times New Roman"/>
              </a:rPr>
              <a:t>Table 1. </a:t>
            </a:r>
            <a:r>
              <a:rPr lang="en" sz="1467" b="1" dirty="0">
                <a:solidFill>
                  <a:schemeClr val="dk1"/>
                </a:solidFill>
                <a:highlight>
                  <a:srgbClr val="FFFFFF"/>
                </a:highlight>
                <a:latin typeface="Times New Roman"/>
                <a:ea typeface="Times New Roman"/>
                <a:cs typeface="Times New Roman"/>
                <a:sym typeface="Times New Roman"/>
              </a:rPr>
              <a:t>Sample tweets from the </a:t>
            </a:r>
            <a:r>
              <a:rPr lang="en" sz="1467" b="1" dirty="0" err="1">
                <a:solidFill>
                  <a:schemeClr val="dk1"/>
                </a:solidFill>
                <a:highlight>
                  <a:srgbClr val="FFFFFF"/>
                </a:highlight>
                <a:latin typeface="Times New Roman"/>
                <a:ea typeface="Times New Roman"/>
                <a:cs typeface="Times New Roman"/>
                <a:sym typeface="Times New Roman"/>
              </a:rPr>
              <a:t>EmoTA</a:t>
            </a:r>
            <a:r>
              <a:rPr lang="en" sz="1467" b="1" dirty="0">
                <a:solidFill>
                  <a:schemeClr val="dk1"/>
                </a:solidFill>
                <a:highlight>
                  <a:srgbClr val="FFFFFF"/>
                </a:highlight>
                <a:latin typeface="Times New Roman"/>
                <a:ea typeface="Times New Roman"/>
                <a:cs typeface="Times New Roman"/>
                <a:sym typeface="Times New Roman"/>
              </a:rPr>
              <a:t> dataset with its corresponding TA, emotion and sentiment categories</a:t>
            </a:r>
            <a:endParaRPr lang="en-US" sz="1467" b="1" dirty="0"/>
          </a:p>
        </p:txBody>
      </p:sp>
      <p:sp>
        <p:nvSpPr>
          <p:cNvPr id="7" name="TextBox 6">
            <a:extLst>
              <a:ext uri="{FF2B5EF4-FFF2-40B4-BE49-F238E27FC236}">
                <a16:creationId xmlns:a16="http://schemas.microsoft.com/office/drawing/2014/main" id="{A9C66219-4F4A-454D-9F66-83B3478C5A1C}"/>
              </a:ext>
            </a:extLst>
          </p:cNvPr>
          <p:cNvSpPr txBox="1"/>
          <p:nvPr/>
        </p:nvSpPr>
        <p:spPr>
          <a:xfrm>
            <a:off x="1171324" y="6468820"/>
            <a:ext cx="9703633" cy="318100"/>
          </a:xfrm>
          <a:prstGeom prst="rect">
            <a:avLst/>
          </a:prstGeom>
          <a:noFill/>
        </p:spPr>
        <p:txBody>
          <a:bodyPr wrap="square" rtlCol="0">
            <a:spAutoFit/>
          </a:bodyPr>
          <a:lstStyle/>
          <a:p>
            <a:pPr algn="ctr"/>
            <a:r>
              <a:rPr lang="en" sz="1467" b="1" dirty="0">
                <a:solidFill>
                  <a:schemeClr val="dk1"/>
                </a:solidFill>
                <a:highlight>
                  <a:srgbClr val="FFFFFF"/>
                </a:highlight>
                <a:latin typeface="Times New Roman"/>
                <a:ea typeface="Times New Roman"/>
                <a:cs typeface="Times New Roman"/>
                <a:sym typeface="Times New Roman"/>
              </a:rPr>
              <a:t>Distribution of sentiment labels of the dataset</a:t>
            </a:r>
            <a:endParaRPr lang="en-US" sz="1467" b="1" dirty="0"/>
          </a:p>
        </p:txBody>
      </p:sp>
      <p:sp>
        <p:nvSpPr>
          <p:cNvPr id="16" name="Oval 15">
            <a:extLst>
              <a:ext uri="{FF2B5EF4-FFF2-40B4-BE49-F238E27FC236}">
                <a16:creationId xmlns:a16="http://schemas.microsoft.com/office/drawing/2014/main" id="{E9C98637-4CA2-4AB5-95D2-B729B57F490D}"/>
              </a:ext>
            </a:extLst>
          </p:cNvPr>
          <p:cNvSpPr/>
          <p:nvPr/>
        </p:nvSpPr>
        <p:spPr>
          <a:xfrm>
            <a:off x="565465" y="998711"/>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1</a:t>
            </a:r>
          </a:p>
        </p:txBody>
      </p:sp>
      <p:sp>
        <p:nvSpPr>
          <p:cNvPr id="17" name="Oval 16">
            <a:extLst>
              <a:ext uri="{FF2B5EF4-FFF2-40B4-BE49-F238E27FC236}">
                <a16:creationId xmlns:a16="http://schemas.microsoft.com/office/drawing/2014/main" id="{F064823B-9B40-42AF-AE4E-DA0E6BA3A70A}"/>
              </a:ext>
            </a:extLst>
          </p:cNvPr>
          <p:cNvSpPr/>
          <p:nvPr/>
        </p:nvSpPr>
        <p:spPr>
          <a:xfrm>
            <a:off x="575459" y="1694572"/>
            <a:ext cx="586155" cy="57594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2</a:t>
            </a:r>
          </a:p>
        </p:txBody>
      </p:sp>
      <p:pic>
        <p:nvPicPr>
          <p:cNvPr id="3" name="Picture 2">
            <a:extLst>
              <a:ext uri="{FF2B5EF4-FFF2-40B4-BE49-F238E27FC236}">
                <a16:creationId xmlns:a16="http://schemas.microsoft.com/office/drawing/2014/main" id="{791BADBA-5D97-2B46-82C0-CD2F5182FF3D}"/>
              </a:ext>
            </a:extLst>
          </p:cNvPr>
          <p:cNvPicPr>
            <a:picLocks noChangeAspect="1"/>
          </p:cNvPicPr>
          <p:nvPr/>
        </p:nvPicPr>
        <p:blipFill>
          <a:blip r:embed="rId8"/>
          <a:stretch>
            <a:fillRect/>
          </a:stretch>
        </p:blipFill>
        <p:spPr>
          <a:xfrm>
            <a:off x="1066825" y="2366109"/>
            <a:ext cx="9912627" cy="1828424"/>
          </a:xfrm>
          <a:prstGeom prst="rect">
            <a:avLst/>
          </a:prstGeom>
        </p:spPr>
      </p:pic>
      <p:pic>
        <p:nvPicPr>
          <p:cNvPr id="10" name="Picture 9">
            <a:extLst>
              <a:ext uri="{FF2B5EF4-FFF2-40B4-BE49-F238E27FC236}">
                <a16:creationId xmlns:a16="http://schemas.microsoft.com/office/drawing/2014/main" id="{5B11EDC4-1B22-B842-9DB7-BD6DACAB7DA7}"/>
              </a:ext>
            </a:extLst>
          </p:cNvPr>
          <p:cNvPicPr>
            <a:picLocks noChangeAspect="1"/>
          </p:cNvPicPr>
          <p:nvPr/>
        </p:nvPicPr>
        <p:blipFill>
          <a:blip r:embed="rId9"/>
          <a:stretch>
            <a:fillRect/>
          </a:stretch>
        </p:blipFill>
        <p:spPr>
          <a:xfrm>
            <a:off x="2937165" y="4530058"/>
            <a:ext cx="3841272" cy="1974588"/>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8" name="Title 1">
            <a:extLst>
              <a:ext uri="{FF2B5EF4-FFF2-40B4-BE49-F238E27FC236}">
                <a16:creationId xmlns:a16="http://schemas.microsoft.com/office/drawing/2014/main" id="{B8ABDFF7-0195-45FC-BFD3-1E797828572F}"/>
              </a:ext>
            </a:extLst>
          </p:cNvPr>
          <p:cNvSpPr txBox="1">
            <a:spLocks/>
          </p:cNvSpPr>
          <p:nvPr/>
        </p:nvSpPr>
        <p:spPr>
          <a:xfrm>
            <a:off x="305671" y="23032"/>
            <a:ext cx="10515600" cy="692531"/>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Proposed Methodology</a:t>
            </a:r>
          </a:p>
        </p:txBody>
      </p:sp>
      <p:pic>
        <p:nvPicPr>
          <p:cNvPr id="4" name="Picture 3">
            <a:extLst>
              <a:ext uri="{FF2B5EF4-FFF2-40B4-BE49-F238E27FC236}">
                <a16:creationId xmlns:a16="http://schemas.microsoft.com/office/drawing/2014/main" id="{006A6769-7508-FE47-ABD4-6F046485394B}"/>
              </a:ext>
            </a:extLst>
          </p:cNvPr>
          <p:cNvPicPr>
            <a:picLocks noChangeAspect="1"/>
          </p:cNvPicPr>
          <p:nvPr/>
        </p:nvPicPr>
        <p:blipFill>
          <a:blip r:embed="rId3"/>
          <a:stretch>
            <a:fillRect/>
          </a:stretch>
        </p:blipFill>
        <p:spPr>
          <a:xfrm>
            <a:off x="152401" y="825624"/>
            <a:ext cx="11291454" cy="5298668"/>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D7B0C57-8F1E-40F5-BC59-38743653A033}"/>
              </a:ext>
            </a:extLst>
          </p:cNvPr>
          <p:cNvGraphicFramePr/>
          <p:nvPr>
            <p:extLst>
              <p:ext uri="{D42A27DB-BD31-4B8C-83A1-F6EECF244321}">
                <p14:modId xmlns:p14="http://schemas.microsoft.com/office/powerpoint/2010/main" val="2687861532"/>
              </p:ext>
            </p:extLst>
          </p:nvPr>
        </p:nvGraphicFramePr>
        <p:xfrm>
          <a:off x="565935" y="632802"/>
          <a:ext cx="10589397" cy="26748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0" name="Google Shape;160;p27"/>
          <p:cNvSpPr txBox="1"/>
          <p:nvPr/>
        </p:nvSpPr>
        <p:spPr>
          <a:xfrm>
            <a:off x="276485" y="6305442"/>
            <a:ext cx="11693842" cy="509223"/>
          </a:xfrm>
          <a:prstGeom prst="rect">
            <a:avLst/>
          </a:prstGeom>
          <a:noFill/>
          <a:ln>
            <a:noFill/>
          </a:ln>
        </p:spPr>
        <p:txBody>
          <a:bodyPr spcFirstLastPara="1" wrap="square" lIns="121900" tIns="121900" rIns="121900" bIns="121900" anchor="t" anchorCtr="0">
            <a:noAutofit/>
          </a:bodyPr>
          <a:lstStyle/>
          <a:p>
            <a:pPr algn="ctr"/>
            <a:r>
              <a:rPr lang="en-US" sz="2000" b="1" dirty="0">
                <a:latin typeface="Calibri"/>
                <a:ea typeface="Calibri"/>
                <a:cs typeface="Calibri"/>
                <a:sym typeface="Calibri"/>
              </a:rPr>
              <a:t>Table 2. </a:t>
            </a:r>
            <a:r>
              <a:rPr lang="en" sz="2000" b="1" dirty="0">
                <a:latin typeface="Calibri"/>
                <a:ea typeface="Calibri"/>
                <a:cs typeface="Calibri"/>
                <a:sym typeface="Calibri"/>
              </a:rPr>
              <a:t>Results of all the baselines and the proposed multi-task models in terms of accuracy and F1-score</a:t>
            </a:r>
            <a:endParaRPr sz="2000" b="1" dirty="0">
              <a:latin typeface="Calibri"/>
              <a:ea typeface="Calibri"/>
              <a:cs typeface="Calibri"/>
              <a:sym typeface="Calibri"/>
            </a:endParaRPr>
          </a:p>
        </p:txBody>
      </p:sp>
      <p:sp>
        <p:nvSpPr>
          <p:cNvPr id="8" name="Title 1">
            <a:extLst>
              <a:ext uri="{FF2B5EF4-FFF2-40B4-BE49-F238E27FC236}">
                <a16:creationId xmlns:a16="http://schemas.microsoft.com/office/drawing/2014/main" id="{A77530A0-6659-40E1-8524-DF6CD156E427}"/>
              </a:ext>
            </a:extLst>
          </p:cNvPr>
          <p:cNvSpPr txBox="1">
            <a:spLocks/>
          </p:cNvSpPr>
          <p:nvPr/>
        </p:nvSpPr>
        <p:spPr>
          <a:xfrm>
            <a:off x="276484" y="43337"/>
            <a:ext cx="10515600" cy="686665"/>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3733" b="1" dirty="0">
                <a:latin typeface="Franklin Gothic Book" panose="020B0503020102020204" pitchFamily="34" charset="0"/>
                <a:cs typeface="Segoe UI" panose="020B0502040204020203" pitchFamily="34" charset="0"/>
              </a:rPr>
              <a:t>Results and Analysis</a:t>
            </a:r>
          </a:p>
        </p:txBody>
      </p:sp>
      <p:sp>
        <p:nvSpPr>
          <p:cNvPr id="10" name="Oval 9">
            <a:extLst>
              <a:ext uri="{FF2B5EF4-FFF2-40B4-BE49-F238E27FC236}">
                <a16:creationId xmlns:a16="http://schemas.microsoft.com/office/drawing/2014/main" id="{59F2CC41-6851-477A-85E4-67BAFCBC344C}"/>
              </a:ext>
            </a:extLst>
          </p:cNvPr>
          <p:cNvSpPr/>
          <p:nvPr/>
        </p:nvSpPr>
        <p:spPr>
          <a:xfrm>
            <a:off x="625611" y="862957"/>
            <a:ext cx="636308" cy="6079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1</a:t>
            </a:r>
          </a:p>
        </p:txBody>
      </p:sp>
      <p:sp>
        <p:nvSpPr>
          <p:cNvPr id="11" name="Oval 10">
            <a:extLst>
              <a:ext uri="{FF2B5EF4-FFF2-40B4-BE49-F238E27FC236}">
                <a16:creationId xmlns:a16="http://schemas.microsoft.com/office/drawing/2014/main" id="{FF095B9B-D17D-4C67-BFD7-675889A22286}"/>
              </a:ext>
            </a:extLst>
          </p:cNvPr>
          <p:cNvSpPr/>
          <p:nvPr/>
        </p:nvSpPr>
        <p:spPr>
          <a:xfrm>
            <a:off x="808390" y="1633936"/>
            <a:ext cx="686461" cy="6627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2</a:t>
            </a:r>
          </a:p>
        </p:txBody>
      </p:sp>
      <p:sp>
        <p:nvSpPr>
          <p:cNvPr id="12" name="Oval 11">
            <a:extLst>
              <a:ext uri="{FF2B5EF4-FFF2-40B4-BE49-F238E27FC236}">
                <a16:creationId xmlns:a16="http://schemas.microsoft.com/office/drawing/2014/main" id="{6C6FE38A-1DFB-4D76-AA6F-2CF6342053F0}"/>
              </a:ext>
            </a:extLst>
          </p:cNvPr>
          <p:cNvSpPr/>
          <p:nvPr/>
        </p:nvSpPr>
        <p:spPr>
          <a:xfrm>
            <a:off x="575459" y="2472078"/>
            <a:ext cx="686461" cy="6352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Segoe UI" panose="020B0502040204020203" pitchFamily="34" charset="0"/>
                <a:cs typeface="Segoe UI" panose="020B0502040204020203" pitchFamily="34" charset="0"/>
              </a:rPr>
              <a:t>3</a:t>
            </a:r>
          </a:p>
        </p:txBody>
      </p:sp>
      <p:pic>
        <p:nvPicPr>
          <p:cNvPr id="3" name="Picture 2">
            <a:extLst>
              <a:ext uri="{FF2B5EF4-FFF2-40B4-BE49-F238E27FC236}">
                <a16:creationId xmlns:a16="http://schemas.microsoft.com/office/drawing/2014/main" id="{8B5C4D8C-EC81-4C40-908D-21BB6E24E37F}"/>
              </a:ext>
            </a:extLst>
          </p:cNvPr>
          <p:cNvPicPr>
            <a:picLocks noChangeAspect="1"/>
          </p:cNvPicPr>
          <p:nvPr/>
        </p:nvPicPr>
        <p:blipFill>
          <a:blip r:embed="rId8"/>
          <a:stretch>
            <a:fillRect/>
          </a:stretch>
        </p:blipFill>
        <p:spPr>
          <a:xfrm>
            <a:off x="414796" y="3430000"/>
            <a:ext cx="11383611" cy="2952521"/>
          </a:xfrm>
          <a:prstGeom prst="rect">
            <a:avLst/>
          </a:prstGeom>
        </p:spPr>
      </p:pic>
    </p:spTree>
    <p:extLst>
      <p:ext uri="{BB962C8B-B14F-4D97-AF65-F5344CB8AC3E}">
        <p14:creationId xmlns:p14="http://schemas.microsoft.com/office/powerpoint/2010/main" val="30464940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49"/>
          <p:cNvSpPr txBox="1"/>
          <p:nvPr/>
        </p:nvSpPr>
        <p:spPr>
          <a:xfrm>
            <a:off x="-140677" y="24767"/>
            <a:ext cx="12332677" cy="1261844"/>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b="1" dirty="0">
                <a:solidFill>
                  <a:srgbClr val="0000FF"/>
                </a:solidFill>
                <a:latin typeface="Roboto"/>
                <a:ea typeface="Roboto"/>
                <a:cs typeface="Roboto"/>
                <a:sym typeface="Roboto"/>
              </a:rPr>
              <a:t>A Persona aware Persuasive Dialogue Policy for Dynamic and Co-operative Goal Setting</a:t>
            </a:r>
            <a:r>
              <a:rPr lang="en-US" sz="2400" b="1" baseline="30000" dirty="0">
                <a:solidFill>
                  <a:srgbClr val="0000FF"/>
                </a:solidFill>
                <a:latin typeface="Roboto"/>
                <a:ea typeface="Roboto"/>
                <a:cs typeface="Roboto"/>
                <a:sym typeface="Roboto"/>
              </a:rPr>
              <a:t>1</a:t>
            </a:r>
            <a:endParaRPr sz="2400" b="1" baseline="30000" dirty="0">
              <a:solidFill>
                <a:srgbClr val="0000FF"/>
              </a:solidFill>
              <a:latin typeface="Roboto"/>
              <a:ea typeface="Roboto"/>
              <a:cs typeface="Roboto"/>
              <a:sym typeface="Roboto"/>
            </a:endParaRPr>
          </a:p>
          <a:p>
            <a:pPr marL="0" lvl="0" indent="0" algn="ctr" rtl="0">
              <a:spcBef>
                <a:spcPts val="0"/>
              </a:spcBef>
              <a:spcAft>
                <a:spcPts val="0"/>
              </a:spcAft>
              <a:buNone/>
            </a:pPr>
            <a:endParaRPr sz="2700" b="1" baseline="30000" dirty="0">
              <a:latin typeface="Roboto"/>
              <a:ea typeface="Roboto"/>
              <a:cs typeface="Roboto"/>
              <a:sym typeface="Roboto"/>
            </a:endParaRPr>
          </a:p>
        </p:txBody>
      </p:sp>
      <p:sp>
        <p:nvSpPr>
          <p:cNvPr id="494" name="Google Shape;494;p49"/>
          <p:cNvSpPr txBox="1"/>
          <p:nvPr/>
        </p:nvSpPr>
        <p:spPr>
          <a:xfrm>
            <a:off x="181200" y="1330333"/>
            <a:ext cx="11703600" cy="532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980000"/>
                </a:solidFill>
                <a:latin typeface="Roboto"/>
                <a:ea typeface="Roboto"/>
                <a:cs typeface="Roboto"/>
                <a:sym typeface="Roboto"/>
              </a:rPr>
              <a:t>Problem :  </a:t>
            </a:r>
            <a:r>
              <a:rPr lang="en-US" sz="1900">
                <a:solidFill>
                  <a:srgbClr val="980000"/>
                </a:solidFill>
                <a:latin typeface="Roboto"/>
                <a:ea typeface="Roboto"/>
                <a:cs typeface="Roboto"/>
                <a:sym typeface="Roboto"/>
              </a:rPr>
              <a:t> </a:t>
            </a:r>
            <a:r>
              <a:rPr lang="en-US" sz="1900">
                <a:latin typeface="Roboto"/>
                <a:ea typeface="Roboto"/>
                <a:cs typeface="Roboto"/>
                <a:sym typeface="Roboto"/>
              </a:rPr>
              <a:t>Goal unavailability ;  existing task oriented agents completely flatter in case of goal unavailability scenarios.</a:t>
            </a:r>
            <a:endParaRPr sz="1900" b="1">
              <a:solidFill>
                <a:srgbClr val="0000FF"/>
              </a:solidFill>
              <a:latin typeface="Roboto"/>
              <a:ea typeface="Roboto"/>
              <a:cs typeface="Roboto"/>
              <a:sym typeface="Roboto"/>
            </a:endParaRPr>
          </a:p>
        </p:txBody>
      </p:sp>
      <p:sp>
        <p:nvSpPr>
          <p:cNvPr id="495" name="Google Shape;495;p49"/>
          <p:cNvSpPr txBox="1"/>
          <p:nvPr/>
        </p:nvSpPr>
        <p:spPr>
          <a:xfrm>
            <a:off x="329100" y="2236900"/>
            <a:ext cx="4791900" cy="4036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9900FF"/>
                </a:solidFill>
                <a:latin typeface="Roboto"/>
                <a:ea typeface="Roboto"/>
                <a:cs typeface="Roboto"/>
                <a:sym typeface="Roboto"/>
              </a:rPr>
              <a:t>Idea :  </a:t>
            </a:r>
            <a:r>
              <a:rPr lang="en-US" sz="1900">
                <a:latin typeface="Roboto"/>
                <a:ea typeface="Roboto"/>
                <a:cs typeface="Roboto"/>
                <a:sym typeface="Roboto"/>
              </a:rPr>
              <a:t>In real words, agents do not give up in goal unavailability scenarios, they find a very close and servable goal and persuade end users for the new goal. </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n-US" sz="1900" b="1">
                <a:solidFill>
                  <a:srgbClr val="0000FF"/>
                </a:solidFill>
                <a:latin typeface="Roboto"/>
                <a:ea typeface="Roboto"/>
                <a:cs typeface="Roboto"/>
                <a:sym typeface="Roboto"/>
              </a:rPr>
              <a:t>Contribution : </a:t>
            </a:r>
            <a:endParaRPr sz="1900" b="1">
              <a:solidFill>
                <a:srgbClr val="0000FF"/>
              </a:solidFill>
              <a:latin typeface="Roboto"/>
              <a:ea typeface="Roboto"/>
              <a:cs typeface="Roboto"/>
              <a:sym typeface="Roboto"/>
            </a:endParaRPr>
          </a:p>
          <a:p>
            <a:pPr marL="0" lvl="0" indent="0" algn="l" rtl="0">
              <a:spcBef>
                <a:spcPts val="0"/>
              </a:spcBef>
              <a:spcAft>
                <a:spcPts val="0"/>
              </a:spcAft>
              <a:buNone/>
            </a:pPr>
            <a:endParaRPr sz="1900" b="1">
              <a:solidFill>
                <a:srgbClr val="0000FF"/>
              </a:solidFill>
              <a:latin typeface="Roboto"/>
              <a:ea typeface="Roboto"/>
              <a:cs typeface="Roboto"/>
              <a:sym typeface="Roboto"/>
            </a:endParaRPr>
          </a:p>
          <a:p>
            <a:pPr marL="609600" lvl="0" indent="-425450" algn="just" rtl="0">
              <a:lnSpc>
                <a:spcPct val="115000"/>
              </a:lnSpc>
              <a:spcBef>
                <a:spcPts val="0"/>
              </a:spcBef>
              <a:spcAft>
                <a:spcPts val="0"/>
              </a:spcAft>
              <a:buSzPts val="1900"/>
              <a:buFont typeface="Roboto"/>
              <a:buChar char="●"/>
            </a:pPr>
            <a:r>
              <a:rPr lang="en-US" sz="1900">
                <a:latin typeface="Roboto"/>
                <a:ea typeface="Roboto"/>
                <a:cs typeface="Roboto"/>
                <a:sym typeface="Roboto"/>
              </a:rPr>
              <a:t>Dynamic Goal adapted VA</a:t>
            </a:r>
            <a:endParaRPr sz="1900">
              <a:latin typeface="Roboto"/>
              <a:ea typeface="Roboto"/>
              <a:cs typeface="Roboto"/>
              <a:sym typeface="Roboto"/>
            </a:endParaRPr>
          </a:p>
          <a:p>
            <a:pPr marL="609600" lvl="0" indent="-425450" algn="just" rtl="0">
              <a:lnSpc>
                <a:spcPct val="115000"/>
              </a:lnSpc>
              <a:spcBef>
                <a:spcPts val="0"/>
              </a:spcBef>
              <a:spcAft>
                <a:spcPts val="0"/>
              </a:spcAft>
              <a:buSzPts val="1900"/>
              <a:buFont typeface="Roboto"/>
              <a:buChar char="●"/>
            </a:pPr>
            <a:r>
              <a:rPr lang="en-US" sz="1900">
                <a:latin typeface="Roboto"/>
                <a:ea typeface="Roboto"/>
                <a:cs typeface="Roboto"/>
                <a:sym typeface="Roboto"/>
              </a:rPr>
              <a:t>Framework for Co-operative Goal Setting </a:t>
            </a:r>
            <a:endParaRPr sz="1900">
              <a:latin typeface="Roboto"/>
              <a:ea typeface="Roboto"/>
              <a:cs typeface="Roboto"/>
              <a:sym typeface="Roboto"/>
            </a:endParaRPr>
          </a:p>
          <a:p>
            <a:pPr marL="609600" lvl="0" indent="-425450" algn="just" rtl="0">
              <a:lnSpc>
                <a:spcPct val="115000"/>
              </a:lnSpc>
              <a:spcBef>
                <a:spcPts val="0"/>
              </a:spcBef>
              <a:spcAft>
                <a:spcPts val="0"/>
              </a:spcAft>
              <a:buSzPts val="1900"/>
              <a:buFont typeface="Roboto"/>
              <a:buChar char="●"/>
            </a:pPr>
            <a:r>
              <a:rPr lang="en-US" sz="1900">
                <a:latin typeface="Roboto"/>
                <a:ea typeface="Roboto"/>
                <a:cs typeface="Roboto"/>
                <a:sym typeface="Roboto"/>
              </a:rPr>
              <a:t>Reward Model : TR + SR + PR</a:t>
            </a: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p:txBody>
      </p:sp>
      <p:sp>
        <p:nvSpPr>
          <p:cNvPr id="496" name="Google Shape;496;p49"/>
          <p:cNvSpPr txBox="1"/>
          <p:nvPr/>
        </p:nvSpPr>
        <p:spPr>
          <a:xfrm>
            <a:off x="0" y="6223867"/>
            <a:ext cx="12189600" cy="10467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baseline="30000" dirty="0">
                <a:latin typeface="Roboto"/>
                <a:ea typeface="Roboto"/>
                <a:cs typeface="Roboto"/>
                <a:sym typeface="Roboto"/>
              </a:rPr>
              <a:t>1</a:t>
            </a:r>
            <a:r>
              <a:rPr lang="en-US" sz="1300" dirty="0">
                <a:latin typeface="Roboto"/>
                <a:ea typeface="Roboto"/>
                <a:cs typeface="Roboto"/>
                <a:sym typeface="Roboto"/>
              </a:rPr>
              <a:t> Tiwari, A., Saha, T., Saha, S., </a:t>
            </a:r>
            <a:r>
              <a:rPr lang="en-US" sz="1300" dirty="0" err="1">
                <a:latin typeface="Roboto"/>
                <a:ea typeface="Roboto"/>
                <a:cs typeface="Roboto"/>
                <a:sym typeface="Roboto"/>
              </a:rPr>
              <a:t>Sengupta</a:t>
            </a:r>
            <a:r>
              <a:rPr lang="en-US" sz="1300" dirty="0">
                <a:latin typeface="Roboto"/>
                <a:ea typeface="Roboto"/>
                <a:cs typeface="Roboto"/>
                <a:sym typeface="Roboto"/>
              </a:rPr>
              <a:t>, S., </a:t>
            </a:r>
            <a:r>
              <a:rPr lang="en-US" sz="1300" dirty="0" err="1">
                <a:latin typeface="Roboto"/>
                <a:ea typeface="Roboto"/>
                <a:cs typeface="Roboto"/>
                <a:sym typeface="Roboto"/>
              </a:rPr>
              <a:t>Maitra</a:t>
            </a:r>
            <a:r>
              <a:rPr lang="en-US" sz="1300" dirty="0">
                <a:latin typeface="Roboto"/>
                <a:ea typeface="Roboto"/>
                <a:cs typeface="Roboto"/>
                <a:sym typeface="Roboto"/>
              </a:rPr>
              <a:t>, A., </a:t>
            </a:r>
            <a:r>
              <a:rPr lang="en-US" sz="1300" dirty="0" err="1">
                <a:latin typeface="Roboto"/>
                <a:ea typeface="Roboto"/>
                <a:cs typeface="Roboto"/>
                <a:sym typeface="Roboto"/>
              </a:rPr>
              <a:t>Ramnani</a:t>
            </a:r>
            <a:r>
              <a:rPr lang="en-US" sz="1300" dirty="0">
                <a:latin typeface="Roboto"/>
                <a:ea typeface="Roboto"/>
                <a:cs typeface="Roboto"/>
                <a:sym typeface="Roboto"/>
              </a:rPr>
              <a:t>, R., </a:t>
            </a:r>
            <a:r>
              <a:rPr lang="en-US" sz="1300" dirty="0" smtClean="0">
                <a:latin typeface="Roboto"/>
                <a:ea typeface="Roboto"/>
                <a:cs typeface="Roboto"/>
                <a:sym typeface="Roboto"/>
              </a:rPr>
              <a:t>&amp; </a:t>
            </a:r>
            <a:r>
              <a:rPr lang="en-US" sz="1300" dirty="0">
                <a:latin typeface="Roboto"/>
                <a:ea typeface="Roboto"/>
                <a:cs typeface="Roboto"/>
                <a:sym typeface="Roboto"/>
              </a:rPr>
              <a:t>Bhattacharyya, P. (2021, July). Multi-Modal Dialogue Policy Learning for Dynamic and Co-operative Goal Setting. In 2021 </a:t>
            </a:r>
            <a:r>
              <a:rPr lang="en-US" sz="1300" b="1" dirty="0">
                <a:latin typeface="Roboto"/>
                <a:ea typeface="Roboto"/>
                <a:cs typeface="Roboto"/>
                <a:sym typeface="Roboto"/>
              </a:rPr>
              <a:t>International Joint Conference on Neural Networks (IJCNN</a:t>
            </a:r>
            <a:r>
              <a:rPr lang="en-US" sz="1300" dirty="0">
                <a:latin typeface="Roboto"/>
                <a:ea typeface="Roboto"/>
                <a:cs typeface="Roboto"/>
                <a:sym typeface="Roboto"/>
              </a:rPr>
              <a:t>) (pp. 1-8). IEEE.</a:t>
            </a:r>
            <a:endParaRPr sz="1300" dirty="0">
              <a:latin typeface="Roboto"/>
              <a:ea typeface="Roboto"/>
              <a:cs typeface="Roboto"/>
              <a:sym typeface="Roboto"/>
            </a:endParaRPr>
          </a:p>
          <a:p>
            <a:pPr marL="0" lvl="0" indent="0" algn="l" rtl="0">
              <a:spcBef>
                <a:spcPts val="0"/>
              </a:spcBef>
              <a:spcAft>
                <a:spcPts val="0"/>
              </a:spcAft>
              <a:buNone/>
            </a:pPr>
            <a:endParaRPr sz="1300" dirty="0">
              <a:latin typeface="Roboto"/>
              <a:ea typeface="Roboto"/>
              <a:cs typeface="Roboto"/>
              <a:sym typeface="Roboto"/>
            </a:endParaRPr>
          </a:p>
          <a:p>
            <a:pPr marL="0" lvl="0" indent="0" algn="l" rtl="0">
              <a:spcBef>
                <a:spcPts val="0"/>
              </a:spcBef>
              <a:spcAft>
                <a:spcPts val="0"/>
              </a:spcAft>
              <a:buNone/>
            </a:pPr>
            <a:endParaRPr sz="1300" dirty="0">
              <a:latin typeface="Roboto"/>
              <a:ea typeface="Roboto"/>
              <a:cs typeface="Roboto"/>
              <a:sym typeface="Roboto"/>
            </a:endParaRPr>
          </a:p>
        </p:txBody>
      </p:sp>
      <p:pic>
        <p:nvPicPr>
          <p:cNvPr id="497" name="Google Shape;497;p49"/>
          <p:cNvPicPr preferRelativeResize="0"/>
          <p:nvPr/>
        </p:nvPicPr>
        <p:blipFill>
          <a:blip r:embed="rId3">
            <a:alphaModFix/>
          </a:blip>
          <a:stretch>
            <a:fillRect/>
          </a:stretch>
        </p:blipFill>
        <p:spPr>
          <a:xfrm>
            <a:off x="5325366" y="1856935"/>
            <a:ext cx="6866634" cy="3638015"/>
          </a:xfrm>
          <a:prstGeom prst="rect">
            <a:avLst/>
          </a:prstGeom>
          <a:noFill/>
          <a:ln>
            <a:noFill/>
          </a:ln>
        </p:spPr>
      </p:pic>
    </p:spTree>
    <p:extLst>
      <p:ext uri="{BB962C8B-B14F-4D97-AF65-F5344CB8AC3E}">
        <p14:creationId xmlns:p14="http://schemas.microsoft.com/office/powerpoint/2010/main" val="411556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50"/>
          <p:cNvPicPr preferRelativeResize="0"/>
          <p:nvPr/>
        </p:nvPicPr>
        <p:blipFill>
          <a:blip r:embed="rId3">
            <a:alphaModFix/>
          </a:blip>
          <a:stretch>
            <a:fillRect/>
          </a:stretch>
        </p:blipFill>
        <p:spPr>
          <a:xfrm>
            <a:off x="438033" y="259634"/>
            <a:ext cx="11315932" cy="5411433"/>
          </a:xfrm>
          <a:prstGeom prst="rect">
            <a:avLst/>
          </a:prstGeom>
          <a:noFill/>
          <a:ln>
            <a:noFill/>
          </a:ln>
        </p:spPr>
      </p:pic>
      <p:sp>
        <p:nvSpPr>
          <p:cNvPr id="503" name="Google Shape;503;p50"/>
          <p:cNvSpPr txBox="1"/>
          <p:nvPr/>
        </p:nvSpPr>
        <p:spPr>
          <a:xfrm>
            <a:off x="1817800" y="5711167"/>
            <a:ext cx="9978900" cy="50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700" i="1">
                <a:latin typeface="Roboto"/>
                <a:ea typeface="Roboto"/>
                <a:cs typeface="Roboto"/>
                <a:sym typeface="Roboto"/>
              </a:rPr>
              <a:t>Proposed end to end multi modal framework for dynamic and co-operative goal setting</a:t>
            </a:r>
            <a:endParaRPr sz="1700" i="1">
              <a:latin typeface="Roboto"/>
              <a:ea typeface="Roboto"/>
              <a:cs typeface="Roboto"/>
              <a:sym typeface="Roboto"/>
            </a:endParaRPr>
          </a:p>
        </p:txBody>
      </p:sp>
      <p:sp>
        <p:nvSpPr>
          <p:cNvPr id="504" name="Google Shape;504;p50"/>
          <p:cNvSpPr txBox="1"/>
          <p:nvPr/>
        </p:nvSpPr>
        <p:spPr>
          <a:xfrm>
            <a:off x="18833" y="118033"/>
            <a:ext cx="2466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latin typeface="Roboto"/>
                <a:ea typeface="Roboto"/>
                <a:cs typeface="Roboto"/>
                <a:sym typeface="Roboto"/>
              </a:rPr>
              <a:t>Proposed Model</a:t>
            </a:r>
            <a:endParaRPr sz="1900" b="1">
              <a:latin typeface="Roboto"/>
              <a:ea typeface="Roboto"/>
              <a:cs typeface="Roboto"/>
              <a:sym typeface="Roboto"/>
            </a:endParaRPr>
          </a:p>
        </p:txBody>
      </p:sp>
    </p:spTree>
    <p:extLst>
      <p:ext uri="{BB962C8B-B14F-4D97-AF65-F5344CB8AC3E}">
        <p14:creationId xmlns:p14="http://schemas.microsoft.com/office/powerpoint/2010/main" val="5848433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51"/>
          <p:cNvSpPr txBox="1"/>
          <p:nvPr/>
        </p:nvSpPr>
        <p:spPr>
          <a:xfrm>
            <a:off x="1893333" y="24767"/>
            <a:ext cx="9287100" cy="661800"/>
          </a:xfrm>
          <a:prstGeom prst="rect">
            <a:avLst/>
          </a:prstGeom>
          <a:noFill/>
          <a:ln>
            <a:noFill/>
          </a:ln>
        </p:spPr>
        <p:txBody>
          <a:bodyPr spcFirstLastPara="1" wrap="square" lIns="121900" tIns="121900" rIns="121900" bIns="121900" anchor="t" anchorCtr="0">
            <a:spAutoFit/>
          </a:bodyPr>
          <a:lstStyle/>
          <a:p>
            <a:pPr marL="2438400" lvl="0" indent="609600" algn="l" rtl="0">
              <a:spcBef>
                <a:spcPts val="0"/>
              </a:spcBef>
              <a:spcAft>
                <a:spcPts val="0"/>
              </a:spcAft>
              <a:buNone/>
            </a:pPr>
            <a:r>
              <a:rPr lang="en-US" sz="2700" b="1">
                <a:latin typeface="Roboto"/>
                <a:ea typeface="Roboto"/>
                <a:cs typeface="Roboto"/>
                <a:sym typeface="Roboto"/>
              </a:rPr>
              <a:t>Dataset </a:t>
            </a:r>
            <a:endParaRPr sz="2700" b="1" baseline="30000">
              <a:latin typeface="Roboto"/>
              <a:ea typeface="Roboto"/>
              <a:cs typeface="Roboto"/>
              <a:sym typeface="Roboto"/>
            </a:endParaRPr>
          </a:p>
        </p:txBody>
      </p:sp>
      <p:sp>
        <p:nvSpPr>
          <p:cNvPr id="510" name="Google Shape;510;p51"/>
          <p:cNvSpPr txBox="1"/>
          <p:nvPr/>
        </p:nvSpPr>
        <p:spPr>
          <a:xfrm>
            <a:off x="181200" y="1330333"/>
            <a:ext cx="11703600" cy="53232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latin typeface="Roboto"/>
              <a:ea typeface="Roboto"/>
              <a:cs typeface="Roboto"/>
              <a:sym typeface="Roboto"/>
            </a:endParaRPr>
          </a:p>
        </p:txBody>
      </p:sp>
      <p:pic>
        <p:nvPicPr>
          <p:cNvPr id="511" name="Google Shape;511;p51"/>
          <p:cNvPicPr preferRelativeResize="0"/>
          <p:nvPr/>
        </p:nvPicPr>
        <p:blipFill>
          <a:blip r:embed="rId3">
            <a:alphaModFix/>
          </a:blip>
          <a:stretch>
            <a:fillRect/>
          </a:stretch>
        </p:blipFill>
        <p:spPr>
          <a:xfrm>
            <a:off x="1672201" y="974051"/>
            <a:ext cx="8308250" cy="5199650"/>
          </a:xfrm>
          <a:prstGeom prst="rect">
            <a:avLst/>
          </a:prstGeom>
          <a:noFill/>
          <a:ln>
            <a:noFill/>
          </a:ln>
        </p:spPr>
      </p:pic>
    </p:spTree>
    <p:extLst>
      <p:ext uri="{BB962C8B-B14F-4D97-AF65-F5344CB8AC3E}">
        <p14:creationId xmlns:p14="http://schemas.microsoft.com/office/powerpoint/2010/main" val="2546875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52"/>
          <p:cNvSpPr txBox="1"/>
          <p:nvPr/>
        </p:nvSpPr>
        <p:spPr>
          <a:xfrm>
            <a:off x="312500" y="937533"/>
            <a:ext cx="116673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endParaRPr sz="1900">
              <a:latin typeface="Roboto"/>
              <a:ea typeface="Roboto"/>
              <a:cs typeface="Roboto"/>
              <a:sym typeface="Roboto"/>
            </a:endParaRPr>
          </a:p>
        </p:txBody>
      </p:sp>
      <p:pic>
        <p:nvPicPr>
          <p:cNvPr id="517" name="Google Shape;517;p52"/>
          <p:cNvPicPr preferRelativeResize="0"/>
          <p:nvPr/>
        </p:nvPicPr>
        <p:blipFill>
          <a:blip r:embed="rId3">
            <a:alphaModFix/>
          </a:blip>
          <a:stretch>
            <a:fillRect/>
          </a:stretch>
        </p:blipFill>
        <p:spPr>
          <a:xfrm>
            <a:off x="312515" y="719100"/>
            <a:ext cx="3785053" cy="2497934"/>
          </a:xfrm>
          <a:prstGeom prst="rect">
            <a:avLst/>
          </a:prstGeom>
          <a:noFill/>
          <a:ln>
            <a:noFill/>
          </a:ln>
        </p:spPr>
      </p:pic>
      <p:sp>
        <p:nvSpPr>
          <p:cNvPr id="518" name="Google Shape;518;p52"/>
          <p:cNvSpPr txBox="1"/>
          <p:nvPr/>
        </p:nvSpPr>
        <p:spPr>
          <a:xfrm>
            <a:off x="-52733" y="3187733"/>
            <a:ext cx="5011500" cy="4926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600" i="1">
                <a:latin typeface="Roboto"/>
                <a:ea typeface="Roboto"/>
                <a:cs typeface="Roboto"/>
                <a:sym typeface="Roboto"/>
              </a:rPr>
              <a:t>Learning Curve : Avg. Episodic Reward over Episodes </a:t>
            </a:r>
            <a:endParaRPr sz="1600" i="1">
              <a:latin typeface="Roboto"/>
              <a:ea typeface="Roboto"/>
              <a:cs typeface="Roboto"/>
              <a:sym typeface="Roboto"/>
            </a:endParaRPr>
          </a:p>
        </p:txBody>
      </p:sp>
      <p:graphicFrame>
        <p:nvGraphicFramePr>
          <p:cNvPr id="519" name="Google Shape;519;p52"/>
          <p:cNvGraphicFramePr/>
          <p:nvPr/>
        </p:nvGraphicFramePr>
        <p:xfrm>
          <a:off x="4811167" y="679067"/>
          <a:ext cx="7239850" cy="5089800"/>
        </p:xfrm>
        <a:graphic>
          <a:graphicData uri="http://schemas.openxmlformats.org/drawingml/2006/table">
            <a:tbl>
              <a:tblPr>
                <a:noFill/>
              </a:tblPr>
              <a:tblGrid>
                <a:gridCol w="2320925">
                  <a:extLst>
                    <a:ext uri="{9D8B030D-6E8A-4147-A177-3AD203B41FA5}">
                      <a16:colId xmlns:a16="http://schemas.microsoft.com/office/drawing/2014/main" val="20000"/>
                    </a:ext>
                  </a:extLst>
                </a:gridCol>
                <a:gridCol w="1733600">
                  <a:extLst>
                    <a:ext uri="{9D8B030D-6E8A-4147-A177-3AD203B41FA5}">
                      <a16:colId xmlns:a16="http://schemas.microsoft.com/office/drawing/2014/main" val="20001"/>
                    </a:ext>
                  </a:extLst>
                </a:gridCol>
                <a:gridCol w="1867425">
                  <a:extLst>
                    <a:ext uri="{9D8B030D-6E8A-4147-A177-3AD203B41FA5}">
                      <a16:colId xmlns:a16="http://schemas.microsoft.com/office/drawing/2014/main" val="20002"/>
                    </a:ext>
                  </a:extLst>
                </a:gridCol>
                <a:gridCol w="1317900">
                  <a:extLst>
                    <a:ext uri="{9D8B030D-6E8A-4147-A177-3AD203B41FA5}">
                      <a16:colId xmlns:a16="http://schemas.microsoft.com/office/drawing/2014/main" val="20003"/>
                    </a:ext>
                  </a:extLst>
                </a:gridCol>
              </a:tblGrid>
              <a:tr h="477875">
                <a:tc>
                  <a:txBody>
                    <a:bodyPr/>
                    <a:lstStyle/>
                    <a:p>
                      <a:pPr marL="0" lvl="0" indent="0" algn="l" rtl="0">
                        <a:spcBef>
                          <a:spcPts val="0"/>
                        </a:spcBef>
                        <a:spcAft>
                          <a:spcPts val="0"/>
                        </a:spcAft>
                        <a:buNone/>
                      </a:pPr>
                      <a:r>
                        <a:rPr lang="en-US" sz="1900" b="1"/>
                        <a:t>Agent</a:t>
                      </a:r>
                      <a:endParaRPr sz="1900" b="1"/>
                    </a:p>
                  </a:txBody>
                  <a:tcPr marL="121900" marR="121900" marT="121900" marB="121900"/>
                </a:tc>
                <a:tc>
                  <a:txBody>
                    <a:bodyPr/>
                    <a:lstStyle/>
                    <a:p>
                      <a:pPr marL="0" lvl="0" indent="0" algn="l" rtl="0">
                        <a:spcBef>
                          <a:spcPts val="0"/>
                        </a:spcBef>
                        <a:spcAft>
                          <a:spcPts val="0"/>
                        </a:spcAft>
                        <a:buNone/>
                      </a:pPr>
                      <a:r>
                        <a:rPr lang="en-US" sz="1900" b="1"/>
                        <a:t>Success rate</a:t>
                      </a:r>
                      <a:endParaRPr sz="1900" b="1"/>
                    </a:p>
                  </a:txBody>
                  <a:tcPr marL="121900" marR="121900" marT="121900" marB="121900"/>
                </a:tc>
                <a:tc>
                  <a:txBody>
                    <a:bodyPr/>
                    <a:lstStyle/>
                    <a:p>
                      <a:pPr marL="0" lvl="0" indent="0" algn="ctr" rtl="0">
                        <a:spcBef>
                          <a:spcPts val="0"/>
                        </a:spcBef>
                        <a:spcAft>
                          <a:spcPts val="0"/>
                        </a:spcAft>
                        <a:buNone/>
                      </a:pPr>
                      <a:r>
                        <a:rPr lang="en-US" sz="1900" b="1"/>
                        <a:t>Avg. Dialogue Len</a:t>
                      </a:r>
                      <a:endParaRPr sz="1900" b="1"/>
                    </a:p>
                  </a:txBody>
                  <a:tcPr marL="121900" marR="121900" marT="121900" marB="121900"/>
                </a:tc>
                <a:tc>
                  <a:txBody>
                    <a:bodyPr/>
                    <a:lstStyle/>
                    <a:p>
                      <a:pPr marL="0" lvl="0" indent="0" algn="ctr" rtl="0">
                        <a:spcBef>
                          <a:spcPts val="0"/>
                        </a:spcBef>
                        <a:spcAft>
                          <a:spcPts val="0"/>
                        </a:spcAft>
                        <a:buNone/>
                      </a:pPr>
                      <a:r>
                        <a:rPr lang="en-US" sz="1900" b="1"/>
                        <a:t>Avg.</a:t>
                      </a:r>
                      <a:endParaRPr sz="1900" b="1"/>
                    </a:p>
                    <a:p>
                      <a:pPr marL="0" lvl="0" indent="0" algn="ctr" rtl="0">
                        <a:spcBef>
                          <a:spcPts val="0"/>
                        </a:spcBef>
                        <a:spcAft>
                          <a:spcPts val="0"/>
                        </a:spcAft>
                        <a:buNone/>
                      </a:pPr>
                      <a:r>
                        <a:rPr lang="en-US" sz="1900" b="1"/>
                        <a:t>Reward</a:t>
                      </a:r>
                      <a:endParaRPr sz="1900" b="1"/>
                    </a:p>
                  </a:txBody>
                  <a:tcPr marL="121900" marR="121900" marT="121900" marB="121900"/>
                </a:tc>
                <a:extLst>
                  <a:ext uri="{0D108BD9-81ED-4DB2-BD59-A6C34878D82A}">
                    <a16:rowId xmlns:a16="http://schemas.microsoft.com/office/drawing/2014/main" val="10000"/>
                  </a:ext>
                </a:extLst>
              </a:tr>
              <a:tr h="477875">
                <a:tc>
                  <a:txBody>
                    <a:bodyPr/>
                    <a:lstStyle/>
                    <a:p>
                      <a:pPr marL="0" lvl="0" indent="0" algn="l" rtl="0">
                        <a:spcBef>
                          <a:spcPts val="0"/>
                        </a:spcBef>
                        <a:spcAft>
                          <a:spcPts val="0"/>
                        </a:spcAft>
                        <a:buNone/>
                      </a:pPr>
                      <a:r>
                        <a:rPr lang="en-US" sz="1900"/>
                        <a:t>Random Agent</a:t>
                      </a:r>
                      <a:endParaRPr sz="1900"/>
                    </a:p>
                  </a:txBody>
                  <a:tcPr marL="121900" marR="121900" marT="121900" marB="121900"/>
                </a:tc>
                <a:tc>
                  <a:txBody>
                    <a:bodyPr/>
                    <a:lstStyle/>
                    <a:p>
                      <a:pPr marL="0" lvl="0" indent="0" algn="ctr" rtl="0">
                        <a:spcBef>
                          <a:spcPts val="0"/>
                        </a:spcBef>
                        <a:spcAft>
                          <a:spcPts val="0"/>
                        </a:spcAft>
                        <a:buNone/>
                      </a:pPr>
                      <a:r>
                        <a:rPr lang="en-US" sz="1900"/>
                        <a:t>0.002</a:t>
                      </a:r>
                      <a:endParaRPr sz="1900"/>
                    </a:p>
                  </a:txBody>
                  <a:tcPr marL="121900" marR="121900" marT="121900" marB="121900"/>
                </a:tc>
                <a:tc>
                  <a:txBody>
                    <a:bodyPr/>
                    <a:lstStyle/>
                    <a:p>
                      <a:pPr marL="0" lvl="0" indent="0" algn="ctr" rtl="0">
                        <a:spcBef>
                          <a:spcPts val="0"/>
                        </a:spcBef>
                        <a:spcAft>
                          <a:spcPts val="0"/>
                        </a:spcAft>
                        <a:buNone/>
                      </a:pPr>
                      <a:r>
                        <a:rPr lang="en-US" sz="1900"/>
                        <a:t>17.24</a:t>
                      </a:r>
                      <a:endParaRPr sz="1900"/>
                    </a:p>
                  </a:txBody>
                  <a:tcPr marL="121900" marR="121900" marT="121900" marB="121900"/>
                </a:tc>
                <a:tc>
                  <a:txBody>
                    <a:bodyPr/>
                    <a:lstStyle/>
                    <a:p>
                      <a:pPr marL="0" lvl="0" indent="0" algn="ctr" rtl="0">
                        <a:spcBef>
                          <a:spcPts val="0"/>
                        </a:spcBef>
                        <a:spcAft>
                          <a:spcPts val="0"/>
                        </a:spcAft>
                        <a:buNone/>
                      </a:pPr>
                      <a:r>
                        <a:rPr lang="en-US" sz="1900"/>
                        <a:t>-240.41</a:t>
                      </a:r>
                      <a:endParaRPr sz="1900"/>
                    </a:p>
                  </a:txBody>
                  <a:tcPr marL="121900" marR="121900" marT="121900" marB="121900"/>
                </a:tc>
                <a:extLst>
                  <a:ext uri="{0D108BD9-81ED-4DB2-BD59-A6C34878D82A}">
                    <a16:rowId xmlns:a16="http://schemas.microsoft.com/office/drawing/2014/main" val="10001"/>
                  </a:ext>
                </a:extLst>
              </a:tr>
              <a:tr h="525000">
                <a:tc>
                  <a:txBody>
                    <a:bodyPr/>
                    <a:lstStyle/>
                    <a:p>
                      <a:pPr marL="0" lvl="0" indent="0" algn="l" rtl="0">
                        <a:spcBef>
                          <a:spcPts val="0"/>
                        </a:spcBef>
                        <a:spcAft>
                          <a:spcPts val="0"/>
                        </a:spcAft>
                        <a:buNone/>
                      </a:pPr>
                      <a:r>
                        <a:rPr lang="en-US" sz="1900"/>
                        <a:t>Rule Agent</a:t>
                      </a:r>
                      <a:endParaRPr sz="1900"/>
                    </a:p>
                  </a:txBody>
                  <a:tcPr marL="121900" marR="121900" marT="121900" marB="121900"/>
                </a:tc>
                <a:tc>
                  <a:txBody>
                    <a:bodyPr/>
                    <a:lstStyle/>
                    <a:p>
                      <a:pPr marL="0" lvl="0" indent="0" algn="ctr" rtl="0">
                        <a:spcBef>
                          <a:spcPts val="0"/>
                        </a:spcBef>
                        <a:spcAft>
                          <a:spcPts val="0"/>
                        </a:spcAft>
                        <a:buNone/>
                      </a:pPr>
                      <a:r>
                        <a:rPr lang="en-US" sz="1900"/>
                        <a:t>0.000</a:t>
                      </a:r>
                      <a:endParaRPr sz="1900"/>
                    </a:p>
                  </a:txBody>
                  <a:tcPr marL="121900" marR="121900" marT="121900" marB="121900"/>
                </a:tc>
                <a:tc>
                  <a:txBody>
                    <a:bodyPr/>
                    <a:lstStyle/>
                    <a:p>
                      <a:pPr marL="0" lvl="0" indent="0" algn="ctr" rtl="0">
                        <a:spcBef>
                          <a:spcPts val="0"/>
                        </a:spcBef>
                        <a:spcAft>
                          <a:spcPts val="0"/>
                        </a:spcAft>
                        <a:buNone/>
                      </a:pPr>
                      <a:r>
                        <a:rPr lang="en-US" sz="1900"/>
                        <a:t>14.00</a:t>
                      </a:r>
                      <a:endParaRPr sz="1900"/>
                    </a:p>
                  </a:txBody>
                  <a:tcPr marL="121900" marR="121900" marT="121900" marB="121900"/>
                </a:tc>
                <a:tc>
                  <a:txBody>
                    <a:bodyPr/>
                    <a:lstStyle/>
                    <a:p>
                      <a:pPr marL="0" lvl="0" indent="0" algn="ctr" rtl="0">
                        <a:spcBef>
                          <a:spcPts val="0"/>
                        </a:spcBef>
                        <a:spcAft>
                          <a:spcPts val="0"/>
                        </a:spcAft>
                        <a:buNone/>
                      </a:pPr>
                      <a:r>
                        <a:rPr lang="en-US" sz="1900"/>
                        <a:t>-234.26</a:t>
                      </a:r>
                      <a:endParaRPr sz="1900"/>
                    </a:p>
                  </a:txBody>
                  <a:tcPr marL="121900" marR="121900" marT="121900" marB="121900"/>
                </a:tc>
                <a:extLst>
                  <a:ext uri="{0D108BD9-81ED-4DB2-BD59-A6C34878D82A}">
                    <a16:rowId xmlns:a16="http://schemas.microsoft.com/office/drawing/2014/main" val="10002"/>
                  </a:ext>
                </a:extLst>
              </a:tr>
              <a:tr h="525000">
                <a:tc>
                  <a:txBody>
                    <a:bodyPr/>
                    <a:lstStyle/>
                    <a:p>
                      <a:pPr marL="0" lvl="0" indent="0" algn="l" rtl="0">
                        <a:spcBef>
                          <a:spcPts val="0"/>
                        </a:spcBef>
                        <a:spcAft>
                          <a:spcPts val="0"/>
                        </a:spcAft>
                        <a:buNone/>
                      </a:pPr>
                      <a:r>
                        <a:rPr lang="en-US" sz="1900"/>
                        <a:t>HDRL-M</a:t>
                      </a:r>
                      <a:endParaRPr sz="1900"/>
                    </a:p>
                  </a:txBody>
                  <a:tcPr marL="121900" marR="121900" marT="121900" marB="121900"/>
                </a:tc>
                <a:tc>
                  <a:txBody>
                    <a:bodyPr/>
                    <a:lstStyle/>
                    <a:p>
                      <a:pPr marL="0" lvl="0" indent="0" algn="ctr" rtl="0">
                        <a:spcBef>
                          <a:spcPts val="0"/>
                        </a:spcBef>
                        <a:spcAft>
                          <a:spcPts val="0"/>
                        </a:spcAft>
                        <a:buNone/>
                      </a:pPr>
                      <a:r>
                        <a:rPr lang="en-US" sz="1900"/>
                        <a:t>0.071</a:t>
                      </a:r>
                      <a:endParaRPr sz="1900"/>
                    </a:p>
                  </a:txBody>
                  <a:tcPr marL="121900" marR="121900" marT="121900" marB="121900"/>
                </a:tc>
                <a:tc>
                  <a:txBody>
                    <a:bodyPr/>
                    <a:lstStyle/>
                    <a:p>
                      <a:pPr marL="0" lvl="0" indent="0" algn="ctr" rtl="0">
                        <a:spcBef>
                          <a:spcPts val="0"/>
                        </a:spcBef>
                        <a:spcAft>
                          <a:spcPts val="0"/>
                        </a:spcAft>
                        <a:buNone/>
                      </a:pPr>
                      <a:r>
                        <a:rPr lang="en-US" sz="1900"/>
                        <a:t>15.10</a:t>
                      </a:r>
                      <a:endParaRPr sz="1900"/>
                    </a:p>
                  </a:txBody>
                  <a:tcPr marL="121900" marR="121900" marT="121900" marB="121900"/>
                </a:tc>
                <a:tc>
                  <a:txBody>
                    <a:bodyPr/>
                    <a:lstStyle/>
                    <a:p>
                      <a:pPr marL="0" lvl="0" indent="0" algn="ctr" rtl="0">
                        <a:spcBef>
                          <a:spcPts val="0"/>
                        </a:spcBef>
                        <a:spcAft>
                          <a:spcPts val="0"/>
                        </a:spcAft>
                        <a:buNone/>
                      </a:pPr>
                      <a:r>
                        <a:rPr lang="en-US" sz="1900"/>
                        <a:t>-1.34*</a:t>
                      </a:r>
                      <a:endParaRPr sz="1900"/>
                    </a:p>
                  </a:txBody>
                  <a:tcPr marL="121900" marR="121900" marT="121900" marB="121900"/>
                </a:tc>
                <a:extLst>
                  <a:ext uri="{0D108BD9-81ED-4DB2-BD59-A6C34878D82A}">
                    <a16:rowId xmlns:a16="http://schemas.microsoft.com/office/drawing/2014/main" val="10003"/>
                  </a:ext>
                </a:extLst>
              </a:tr>
              <a:tr h="477875">
                <a:tc>
                  <a:txBody>
                    <a:bodyPr/>
                    <a:lstStyle/>
                    <a:p>
                      <a:pPr marL="0" lvl="0" indent="0" algn="l" rtl="0">
                        <a:spcBef>
                          <a:spcPts val="0"/>
                        </a:spcBef>
                        <a:spcAft>
                          <a:spcPts val="0"/>
                        </a:spcAft>
                        <a:buNone/>
                      </a:pPr>
                      <a:r>
                        <a:rPr lang="en-US" sz="1900"/>
                        <a:t>UDP</a:t>
                      </a:r>
                      <a:endParaRPr sz="1900"/>
                    </a:p>
                  </a:txBody>
                  <a:tcPr marL="121900" marR="121900" marT="121900" marB="121900"/>
                </a:tc>
                <a:tc>
                  <a:txBody>
                    <a:bodyPr/>
                    <a:lstStyle/>
                    <a:p>
                      <a:pPr marL="0" lvl="0" indent="0" algn="ctr" rtl="0">
                        <a:spcBef>
                          <a:spcPts val="0"/>
                        </a:spcBef>
                        <a:spcAft>
                          <a:spcPts val="0"/>
                        </a:spcAft>
                        <a:buNone/>
                      </a:pPr>
                      <a:r>
                        <a:rPr lang="en-US" sz="1900"/>
                        <a:t>0.468</a:t>
                      </a:r>
                      <a:endParaRPr sz="1900"/>
                    </a:p>
                  </a:txBody>
                  <a:tcPr marL="121900" marR="121900" marT="121900" marB="121900"/>
                </a:tc>
                <a:tc>
                  <a:txBody>
                    <a:bodyPr/>
                    <a:lstStyle/>
                    <a:p>
                      <a:pPr marL="0" lvl="0" indent="0" algn="ctr" rtl="0">
                        <a:spcBef>
                          <a:spcPts val="0"/>
                        </a:spcBef>
                        <a:spcAft>
                          <a:spcPts val="0"/>
                        </a:spcAft>
                        <a:buNone/>
                      </a:pPr>
                      <a:r>
                        <a:rPr lang="en-US" sz="1900"/>
                        <a:t>14.81</a:t>
                      </a:r>
                      <a:endParaRPr sz="1900"/>
                    </a:p>
                  </a:txBody>
                  <a:tcPr marL="121900" marR="121900" marT="121900" marB="121900"/>
                </a:tc>
                <a:tc>
                  <a:txBody>
                    <a:bodyPr/>
                    <a:lstStyle/>
                    <a:p>
                      <a:pPr marL="0" lvl="0" indent="0" algn="ctr" rtl="0">
                        <a:spcBef>
                          <a:spcPts val="0"/>
                        </a:spcBef>
                        <a:spcAft>
                          <a:spcPts val="0"/>
                        </a:spcAft>
                        <a:buNone/>
                      </a:pPr>
                      <a:r>
                        <a:rPr lang="en-US" sz="1900"/>
                        <a:t>-72.50</a:t>
                      </a:r>
                      <a:endParaRPr sz="1900"/>
                    </a:p>
                  </a:txBody>
                  <a:tcPr marL="121900" marR="121900" marT="121900" marB="121900"/>
                </a:tc>
                <a:extLst>
                  <a:ext uri="{0D108BD9-81ED-4DB2-BD59-A6C34878D82A}">
                    <a16:rowId xmlns:a16="http://schemas.microsoft.com/office/drawing/2014/main" val="10004"/>
                  </a:ext>
                </a:extLst>
              </a:tr>
              <a:tr h="525000">
                <a:tc>
                  <a:txBody>
                    <a:bodyPr/>
                    <a:lstStyle/>
                    <a:p>
                      <a:pPr marL="0" lvl="0" indent="0" algn="l" rtl="0">
                        <a:spcBef>
                          <a:spcPts val="0"/>
                        </a:spcBef>
                        <a:spcAft>
                          <a:spcPts val="0"/>
                        </a:spcAft>
                        <a:buNone/>
                      </a:pPr>
                      <a:r>
                        <a:rPr lang="en-US" sz="1900"/>
                        <a:t>UPDP</a:t>
                      </a:r>
                      <a:r>
                        <a:rPr lang="en-US" sz="1900" baseline="-25000"/>
                        <a:t>TR</a:t>
                      </a:r>
                      <a:endParaRPr sz="1900" baseline="-25000"/>
                    </a:p>
                  </a:txBody>
                  <a:tcPr marL="121900" marR="121900" marT="121900" marB="121900"/>
                </a:tc>
                <a:tc>
                  <a:txBody>
                    <a:bodyPr/>
                    <a:lstStyle/>
                    <a:p>
                      <a:pPr marL="0" lvl="0" indent="0" algn="ctr" rtl="0">
                        <a:spcBef>
                          <a:spcPts val="0"/>
                        </a:spcBef>
                        <a:spcAft>
                          <a:spcPts val="0"/>
                        </a:spcAft>
                        <a:buNone/>
                      </a:pPr>
                      <a:r>
                        <a:rPr lang="en-US" sz="1900"/>
                        <a:t>0.672</a:t>
                      </a:r>
                      <a:endParaRPr sz="1900"/>
                    </a:p>
                  </a:txBody>
                  <a:tcPr marL="121900" marR="121900" marT="121900" marB="121900"/>
                </a:tc>
                <a:tc>
                  <a:txBody>
                    <a:bodyPr/>
                    <a:lstStyle/>
                    <a:p>
                      <a:pPr marL="0" lvl="0" indent="0" algn="ctr" rtl="0">
                        <a:spcBef>
                          <a:spcPts val="0"/>
                        </a:spcBef>
                        <a:spcAft>
                          <a:spcPts val="0"/>
                        </a:spcAft>
                        <a:buNone/>
                      </a:pPr>
                      <a:r>
                        <a:rPr lang="en-US" sz="1900"/>
                        <a:t>11.04</a:t>
                      </a:r>
                      <a:endParaRPr sz="1900"/>
                    </a:p>
                  </a:txBody>
                  <a:tcPr marL="121900" marR="121900" marT="121900" marB="121900"/>
                </a:tc>
                <a:tc>
                  <a:txBody>
                    <a:bodyPr/>
                    <a:lstStyle/>
                    <a:p>
                      <a:pPr marL="0" lvl="0" indent="0" algn="ctr" rtl="0">
                        <a:spcBef>
                          <a:spcPts val="0"/>
                        </a:spcBef>
                        <a:spcAft>
                          <a:spcPts val="0"/>
                        </a:spcAft>
                        <a:buNone/>
                      </a:pPr>
                      <a:r>
                        <a:rPr lang="en-US" sz="1900"/>
                        <a:t>31.55</a:t>
                      </a:r>
                      <a:endParaRPr sz="1900"/>
                    </a:p>
                  </a:txBody>
                  <a:tcPr marL="121900" marR="121900" marT="121900" marB="121900"/>
                </a:tc>
                <a:extLst>
                  <a:ext uri="{0D108BD9-81ED-4DB2-BD59-A6C34878D82A}">
                    <a16:rowId xmlns:a16="http://schemas.microsoft.com/office/drawing/2014/main" val="10005"/>
                  </a:ext>
                </a:extLst>
              </a:tr>
              <a:tr h="477875">
                <a:tc>
                  <a:txBody>
                    <a:bodyPr/>
                    <a:lstStyle/>
                    <a:p>
                      <a:pPr marL="0" lvl="0" indent="0" algn="l" rtl="0">
                        <a:spcBef>
                          <a:spcPts val="0"/>
                        </a:spcBef>
                        <a:spcAft>
                          <a:spcPts val="0"/>
                        </a:spcAft>
                        <a:buNone/>
                      </a:pPr>
                      <a:r>
                        <a:rPr lang="en-US" sz="1900"/>
                        <a:t>UPPDP</a:t>
                      </a:r>
                      <a:r>
                        <a:rPr lang="en-US" sz="1900" baseline="-25000"/>
                        <a:t>TR + PR</a:t>
                      </a:r>
                      <a:endParaRPr sz="1900"/>
                    </a:p>
                  </a:txBody>
                  <a:tcPr marL="121900" marR="121900" marT="121900" marB="121900"/>
                </a:tc>
                <a:tc>
                  <a:txBody>
                    <a:bodyPr/>
                    <a:lstStyle/>
                    <a:p>
                      <a:pPr marL="0" lvl="0" indent="0" algn="ctr" rtl="0">
                        <a:spcBef>
                          <a:spcPts val="0"/>
                        </a:spcBef>
                        <a:spcAft>
                          <a:spcPts val="0"/>
                        </a:spcAft>
                        <a:buNone/>
                      </a:pPr>
                      <a:r>
                        <a:rPr lang="en-US" sz="1900"/>
                        <a:t>0.766</a:t>
                      </a:r>
                      <a:endParaRPr sz="1900"/>
                    </a:p>
                  </a:txBody>
                  <a:tcPr marL="121900" marR="121900" marT="121900" marB="121900"/>
                </a:tc>
                <a:tc>
                  <a:txBody>
                    <a:bodyPr/>
                    <a:lstStyle/>
                    <a:p>
                      <a:pPr marL="0" lvl="0" indent="0" algn="ctr" rtl="0">
                        <a:spcBef>
                          <a:spcPts val="0"/>
                        </a:spcBef>
                        <a:spcAft>
                          <a:spcPts val="0"/>
                        </a:spcAft>
                        <a:buNone/>
                      </a:pPr>
                      <a:r>
                        <a:rPr lang="en-US" sz="1900"/>
                        <a:t>9.92</a:t>
                      </a:r>
                      <a:endParaRPr sz="1900"/>
                    </a:p>
                  </a:txBody>
                  <a:tcPr marL="121900" marR="121900" marT="121900" marB="121900"/>
                </a:tc>
                <a:tc>
                  <a:txBody>
                    <a:bodyPr/>
                    <a:lstStyle/>
                    <a:p>
                      <a:pPr marL="0" lvl="0" indent="0" algn="ctr" rtl="0">
                        <a:spcBef>
                          <a:spcPts val="0"/>
                        </a:spcBef>
                        <a:spcAft>
                          <a:spcPts val="0"/>
                        </a:spcAft>
                        <a:buNone/>
                      </a:pPr>
                      <a:r>
                        <a:rPr lang="en-US" sz="1900"/>
                        <a:t>35.47</a:t>
                      </a:r>
                      <a:endParaRPr sz="1900"/>
                    </a:p>
                  </a:txBody>
                  <a:tcPr marL="121900" marR="121900" marT="121900" marB="121900"/>
                </a:tc>
                <a:extLst>
                  <a:ext uri="{0D108BD9-81ED-4DB2-BD59-A6C34878D82A}">
                    <a16:rowId xmlns:a16="http://schemas.microsoft.com/office/drawing/2014/main" val="10006"/>
                  </a:ext>
                </a:extLst>
              </a:tr>
              <a:tr h="477875">
                <a:tc>
                  <a:txBody>
                    <a:bodyPr/>
                    <a:lstStyle/>
                    <a:p>
                      <a:pPr marL="0" lvl="0" indent="0" algn="l" rtl="0">
                        <a:spcBef>
                          <a:spcPts val="0"/>
                        </a:spcBef>
                        <a:spcAft>
                          <a:spcPts val="0"/>
                        </a:spcAft>
                        <a:buNone/>
                      </a:pPr>
                      <a:r>
                        <a:rPr lang="en-US" sz="1900" dirty="0"/>
                        <a:t>MM-UPPDP</a:t>
                      </a:r>
                      <a:r>
                        <a:rPr lang="en-US" sz="1900" baseline="-25000" dirty="0"/>
                        <a:t>TR+PR</a:t>
                      </a:r>
                      <a:endParaRPr sz="1900" baseline="-25000" dirty="0"/>
                    </a:p>
                  </a:txBody>
                  <a:tcPr marL="121900" marR="121900" marT="121900" marB="121900"/>
                </a:tc>
                <a:tc>
                  <a:txBody>
                    <a:bodyPr/>
                    <a:lstStyle/>
                    <a:p>
                      <a:pPr marL="0" lvl="0" indent="0" algn="ctr" rtl="0">
                        <a:spcBef>
                          <a:spcPts val="0"/>
                        </a:spcBef>
                        <a:spcAft>
                          <a:spcPts val="0"/>
                        </a:spcAft>
                        <a:buNone/>
                      </a:pPr>
                      <a:r>
                        <a:rPr lang="en-US" sz="1900"/>
                        <a:t>0.784</a:t>
                      </a:r>
                      <a:endParaRPr sz="1900"/>
                    </a:p>
                  </a:txBody>
                  <a:tcPr marL="121900" marR="121900" marT="121900" marB="121900"/>
                </a:tc>
                <a:tc>
                  <a:txBody>
                    <a:bodyPr/>
                    <a:lstStyle/>
                    <a:p>
                      <a:pPr marL="0" lvl="0" indent="0" algn="ctr" rtl="0">
                        <a:spcBef>
                          <a:spcPts val="0"/>
                        </a:spcBef>
                        <a:spcAft>
                          <a:spcPts val="0"/>
                        </a:spcAft>
                        <a:buNone/>
                      </a:pPr>
                      <a:r>
                        <a:rPr lang="en-US" sz="1900"/>
                        <a:t>8.76</a:t>
                      </a:r>
                      <a:endParaRPr sz="1900"/>
                    </a:p>
                  </a:txBody>
                  <a:tcPr marL="121900" marR="121900" marT="121900" marB="121900"/>
                </a:tc>
                <a:tc>
                  <a:txBody>
                    <a:bodyPr/>
                    <a:lstStyle/>
                    <a:p>
                      <a:pPr marL="0" lvl="0" indent="0" algn="ctr" rtl="0">
                        <a:spcBef>
                          <a:spcPts val="0"/>
                        </a:spcBef>
                        <a:spcAft>
                          <a:spcPts val="0"/>
                        </a:spcAft>
                        <a:buNone/>
                      </a:pPr>
                      <a:r>
                        <a:rPr lang="en-US" sz="1900"/>
                        <a:t>36.28</a:t>
                      </a:r>
                      <a:endParaRPr sz="1900"/>
                    </a:p>
                  </a:txBody>
                  <a:tcPr marL="121900" marR="121900" marT="121900" marB="121900"/>
                </a:tc>
                <a:extLst>
                  <a:ext uri="{0D108BD9-81ED-4DB2-BD59-A6C34878D82A}">
                    <a16:rowId xmlns:a16="http://schemas.microsoft.com/office/drawing/2014/main" val="10007"/>
                  </a:ext>
                </a:extLst>
              </a:tr>
              <a:tr h="477875">
                <a:tc>
                  <a:txBody>
                    <a:bodyPr/>
                    <a:lstStyle/>
                    <a:p>
                      <a:pPr marL="0" lvl="0" indent="0" algn="l" rtl="0">
                        <a:spcBef>
                          <a:spcPts val="0"/>
                        </a:spcBef>
                        <a:spcAft>
                          <a:spcPts val="0"/>
                        </a:spcAft>
                        <a:buNone/>
                      </a:pPr>
                      <a:r>
                        <a:rPr lang="en-US" sz="1900"/>
                        <a:t>MM-UPPDP</a:t>
                      </a:r>
                      <a:r>
                        <a:rPr lang="en-US" sz="1900" baseline="-25000"/>
                        <a:t>TR+PR+SR</a:t>
                      </a:r>
                      <a:endParaRPr sz="1900" baseline="-25000"/>
                    </a:p>
                  </a:txBody>
                  <a:tcPr marL="121900" marR="121900" marT="121900" marB="121900"/>
                </a:tc>
                <a:tc>
                  <a:txBody>
                    <a:bodyPr/>
                    <a:lstStyle/>
                    <a:p>
                      <a:pPr marL="0" lvl="0" indent="0" algn="ctr" rtl="0">
                        <a:spcBef>
                          <a:spcPts val="0"/>
                        </a:spcBef>
                        <a:spcAft>
                          <a:spcPts val="0"/>
                        </a:spcAft>
                        <a:buNone/>
                      </a:pPr>
                      <a:r>
                        <a:rPr lang="en-US" sz="1900"/>
                        <a:t>0.793</a:t>
                      </a:r>
                      <a:endParaRPr sz="1900"/>
                    </a:p>
                  </a:txBody>
                  <a:tcPr marL="121900" marR="121900" marT="121900" marB="121900"/>
                </a:tc>
                <a:tc>
                  <a:txBody>
                    <a:bodyPr/>
                    <a:lstStyle/>
                    <a:p>
                      <a:pPr marL="0" lvl="0" indent="0" algn="ctr" rtl="0">
                        <a:spcBef>
                          <a:spcPts val="0"/>
                        </a:spcBef>
                        <a:spcAft>
                          <a:spcPts val="0"/>
                        </a:spcAft>
                        <a:buNone/>
                      </a:pPr>
                      <a:r>
                        <a:rPr lang="en-US" sz="1900"/>
                        <a:t>8.56</a:t>
                      </a:r>
                      <a:endParaRPr sz="1900"/>
                    </a:p>
                  </a:txBody>
                  <a:tcPr marL="121900" marR="121900" marT="121900" marB="121900"/>
                </a:tc>
                <a:tc>
                  <a:txBody>
                    <a:bodyPr/>
                    <a:lstStyle/>
                    <a:p>
                      <a:pPr marL="0" lvl="0" indent="0" algn="ctr" rtl="0">
                        <a:spcBef>
                          <a:spcPts val="0"/>
                        </a:spcBef>
                        <a:spcAft>
                          <a:spcPts val="0"/>
                        </a:spcAft>
                        <a:buNone/>
                      </a:pPr>
                      <a:r>
                        <a:rPr lang="en-US" sz="1900" dirty="0"/>
                        <a:t>37.30</a:t>
                      </a:r>
                      <a:endParaRPr sz="1900" dirty="0"/>
                    </a:p>
                  </a:txBody>
                  <a:tcPr marL="121900" marR="121900" marT="121900" marB="121900"/>
                </a:tc>
                <a:extLst>
                  <a:ext uri="{0D108BD9-81ED-4DB2-BD59-A6C34878D82A}">
                    <a16:rowId xmlns:a16="http://schemas.microsoft.com/office/drawing/2014/main" val="10008"/>
                  </a:ext>
                </a:extLst>
              </a:tr>
            </a:tbl>
          </a:graphicData>
        </a:graphic>
      </p:graphicFrame>
      <p:sp>
        <p:nvSpPr>
          <p:cNvPr id="520" name="Google Shape;520;p52"/>
          <p:cNvSpPr txBox="1"/>
          <p:nvPr/>
        </p:nvSpPr>
        <p:spPr>
          <a:xfrm>
            <a:off x="4984100" y="6076000"/>
            <a:ext cx="7097100" cy="985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600" i="1">
                <a:latin typeface="Roboto"/>
                <a:ea typeface="Roboto"/>
                <a:cs typeface="Roboto"/>
                <a:sym typeface="Roboto"/>
              </a:rPr>
              <a:t>Comparative study of performances of different baselines and the proposed agent (MM-UPPDP)</a:t>
            </a:r>
            <a:endParaRPr sz="1600" i="1">
              <a:latin typeface="Roboto"/>
              <a:ea typeface="Roboto"/>
              <a:cs typeface="Roboto"/>
              <a:sym typeface="Roboto"/>
            </a:endParaRPr>
          </a:p>
          <a:p>
            <a:pPr marL="0" lvl="0" indent="0" algn="l" rtl="0">
              <a:spcBef>
                <a:spcPts val="0"/>
              </a:spcBef>
              <a:spcAft>
                <a:spcPts val="0"/>
              </a:spcAft>
              <a:buNone/>
            </a:pPr>
            <a:endParaRPr sz="1600" i="1">
              <a:latin typeface="Roboto"/>
              <a:ea typeface="Roboto"/>
              <a:cs typeface="Roboto"/>
              <a:sym typeface="Roboto"/>
            </a:endParaRPr>
          </a:p>
        </p:txBody>
      </p:sp>
      <p:sp>
        <p:nvSpPr>
          <p:cNvPr id="521" name="Google Shape;521;p52"/>
          <p:cNvSpPr txBox="1"/>
          <p:nvPr/>
        </p:nvSpPr>
        <p:spPr>
          <a:xfrm>
            <a:off x="355200" y="-51433"/>
            <a:ext cx="11529600" cy="66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b="1">
                <a:solidFill>
                  <a:srgbClr val="0000FF"/>
                </a:solidFill>
                <a:latin typeface="Roboto"/>
                <a:ea typeface="Roboto"/>
                <a:cs typeface="Roboto"/>
                <a:sym typeface="Roboto"/>
              </a:rPr>
              <a:t>Results &amp; Discussion</a:t>
            </a:r>
            <a:endParaRPr sz="2700" b="1">
              <a:solidFill>
                <a:srgbClr val="0000FF"/>
              </a:solidFill>
              <a:latin typeface="Roboto"/>
              <a:ea typeface="Roboto"/>
              <a:cs typeface="Roboto"/>
              <a:sym typeface="Roboto"/>
            </a:endParaRPr>
          </a:p>
        </p:txBody>
      </p:sp>
      <p:sp>
        <p:nvSpPr>
          <p:cNvPr id="522" name="Google Shape;522;p52"/>
          <p:cNvSpPr txBox="1"/>
          <p:nvPr/>
        </p:nvSpPr>
        <p:spPr>
          <a:xfrm>
            <a:off x="-146967" y="3781733"/>
            <a:ext cx="4902900" cy="3076800"/>
          </a:xfrm>
          <a:prstGeom prst="rect">
            <a:avLst/>
          </a:prstGeom>
          <a:noFill/>
          <a:ln>
            <a:noFill/>
          </a:ln>
        </p:spPr>
        <p:txBody>
          <a:bodyPr spcFirstLastPara="1" wrap="square" lIns="121900" tIns="121900" rIns="121900" bIns="121900" anchor="t" anchorCtr="0">
            <a:noAutofit/>
          </a:bodyPr>
          <a:lstStyle/>
          <a:p>
            <a:pPr marL="609600" lvl="0" indent="-412750" algn="just" rtl="0">
              <a:lnSpc>
                <a:spcPct val="115000"/>
              </a:lnSpc>
              <a:spcBef>
                <a:spcPts val="0"/>
              </a:spcBef>
              <a:spcAft>
                <a:spcPts val="0"/>
              </a:spcAft>
              <a:buSzPts val="1700"/>
              <a:buFont typeface="Roboto"/>
              <a:buChar char="●"/>
            </a:pPr>
            <a:r>
              <a:rPr lang="en-US" sz="1700">
                <a:latin typeface="Roboto"/>
                <a:ea typeface="Roboto"/>
                <a:cs typeface="Roboto"/>
                <a:sym typeface="Roboto"/>
              </a:rPr>
              <a:t>The proposed agent continue to serve users even in case of goal unavailability and persuades them on some persona aligned feature. </a:t>
            </a:r>
            <a:endParaRPr sz="1700">
              <a:latin typeface="Roboto"/>
              <a:ea typeface="Roboto"/>
              <a:cs typeface="Roboto"/>
              <a:sym typeface="Roboto"/>
            </a:endParaRPr>
          </a:p>
          <a:p>
            <a:pPr marL="609600" lvl="0" indent="-412750" algn="just" rtl="0">
              <a:lnSpc>
                <a:spcPct val="115000"/>
              </a:lnSpc>
              <a:spcBef>
                <a:spcPts val="0"/>
              </a:spcBef>
              <a:spcAft>
                <a:spcPts val="0"/>
              </a:spcAft>
              <a:buSzPts val="1700"/>
              <a:buFont typeface="Roboto"/>
              <a:buChar char="●"/>
            </a:pPr>
            <a:r>
              <a:rPr lang="en-US" sz="1700">
                <a:latin typeface="Roboto"/>
                <a:ea typeface="Roboto"/>
                <a:cs typeface="Roboto"/>
                <a:sym typeface="Roboto"/>
              </a:rPr>
              <a:t>TR + SR + PR ⇒ Task oriented, user adaptive and persuasive behav</a:t>
            </a:r>
            <a:endParaRPr sz="1700">
              <a:latin typeface="Roboto"/>
              <a:ea typeface="Roboto"/>
              <a:cs typeface="Roboto"/>
              <a:sym typeface="Roboto"/>
            </a:endParaRPr>
          </a:p>
          <a:p>
            <a:pPr marL="609600" lvl="0" indent="-412750" algn="just" rtl="0">
              <a:lnSpc>
                <a:spcPct val="115000"/>
              </a:lnSpc>
              <a:spcBef>
                <a:spcPts val="0"/>
              </a:spcBef>
              <a:spcAft>
                <a:spcPts val="0"/>
              </a:spcAft>
              <a:buSzPts val="1700"/>
              <a:buFont typeface="Roboto"/>
              <a:buChar char="●"/>
            </a:pPr>
            <a:r>
              <a:rPr lang="en-US" sz="1700">
                <a:latin typeface="Roboto"/>
                <a:ea typeface="Roboto"/>
                <a:cs typeface="Roboto"/>
                <a:sym typeface="Roboto"/>
              </a:rPr>
              <a:t>Image Identification error </a:t>
            </a:r>
            <a:endParaRPr sz="1700">
              <a:latin typeface="Roboto"/>
              <a:ea typeface="Roboto"/>
              <a:cs typeface="Roboto"/>
              <a:sym typeface="Roboto"/>
            </a:endParaRPr>
          </a:p>
        </p:txBody>
      </p:sp>
      <p:pic>
        <p:nvPicPr>
          <p:cNvPr id="523" name="Google Shape;523;p52"/>
          <p:cNvPicPr preferRelativeResize="0"/>
          <p:nvPr/>
        </p:nvPicPr>
        <p:blipFill rotWithShape="1">
          <a:blip r:embed="rId4">
            <a:alphaModFix/>
          </a:blip>
          <a:srcRect l="16106" t="4767" r="4823" b="9936"/>
          <a:stretch/>
        </p:blipFill>
        <p:spPr>
          <a:xfrm>
            <a:off x="3223633" y="5803136"/>
            <a:ext cx="941568" cy="815100"/>
          </a:xfrm>
          <a:prstGeom prst="rect">
            <a:avLst/>
          </a:prstGeom>
          <a:noFill/>
          <a:ln>
            <a:noFill/>
          </a:ln>
        </p:spPr>
      </p:pic>
      <p:sp>
        <p:nvSpPr>
          <p:cNvPr id="524" name="Google Shape;524;p52"/>
          <p:cNvSpPr txBox="1"/>
          <p:nvPr/>
        </p:nvSpPr>
        <p:spPr>
          <a:xfrm>
            <a:off x="2779858" y="6524000"/>
            <a:ext cx="2521500" cy="306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200">
                <a:latin typeface="Roboto"/>
                <a:ea typeface="Roboto"/>
                <a:cs typeface="Roboto"/>
                <a:sym typeface="Roboto"/>
              </a:rPr>
              <a:t>Predicted :   Keypad,  Tag : Slide</a:t>
            </a:r>
            <a:endParaRPr sz="1200">
              <a:latin typeface="Roboto"/>
              <a:ea typeface="Roboto"/>
              <a:cs typeface="Roboto"/>
              <a:sym typeface="Roboto"/>
            </a:endParaRPr>
          </a:p>
        </p:txBody>
      </p:sp>
    </p:spTree>
    <p:extLst>
      <p:ext uri="{BB962C8B-B14F-4D97-AF65-F5344CB8AC3E}">
        <p14:creationId xmlns:p14="http://schemas.microsoft.com/office/powerpoint/2010/main" val="22566762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3"/>
          <p:cNvSpPr txBox="1"/>
          <p:nvPr/>
        </p:nvSpPr>
        <p:spPr>
          <a:xfrm>
            <a:off x="857400" y="24767"/>
            <a:ext cx="10526400" cy="892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100" b="1">
                <a:solidFill>
                  <a:srgbClr val="0000FF"/>
                </a:solidFill>
                <a:latin typeface="Lora"/>
                <a:ea typeface="Lora"/>
                <a:cs typeface="Lora"/>
                <a:sym typeface="Lora"/>
              </a:rPr>
              <a:t>Persona or Context ? Towards Building An User adaptive Persuasive Multimodal Dialogue System</a:t>
            </a:r>
            <a:r>
              <a:rPr lang="en-US" sz="2100" b="1" baseline="30000">
                <a:solidFill>
                  <a:srgbClr val="0000FF"/>
                </a:solidFill>
                <a:latin typeface="Lora"/>
                <a:ea typeface="Lora"/>
                <a:cs typeface="Lora"/>
                <a:sym typeface="Lora"/>
              </a:rPr>
              <a:t>1</a:t>
            </a:r>
            <a:r>
              <a:rPr lang="en-US" sz="2100" b="1">
                <a:solidFill>
                  <a:srgbClr val="0000FF"/>
                </a:solidFill>
                <a:latin typeface="Lora"/>
                <a:ea typeface="Lora"/>
                <a:cs typeface="Lora"/>
                <a:sym typeface="Lora"/>
              </a:rPr>
              <a:t>  </a:t>
            </a:r>
            <a:endParaRPr sz="2800" b="1">
              <a:solidFill>
                <a:srgbClr val="0000FF"/>
              </a:solidFill>
              <a:latin typeface="Roboto"/>
              <a:ea typeface="Roboto"/>
              <a:cs typeface="Roboto"/>
              <a:sym typeface="Roboto"/>
            </a:endParaRPr>
          </a:p>
        </p:txBody>
      </p:sp>
      <p:sp>
        <p:nvSpPr>
          <p:cNvPr id="530" name="Google Shape;530;p53"/>
          <p:cNvSpPr txBox="1"/>
          <p:nvPr/>
        </p:nvSpPr>
        <p:spPr>
          <a:xfrm>
            <a:off x="181200" y="710967"/>
            <a:ext cx="11703600" cy="55617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980000"/>
                </a:solidFill>
                <a:latin typeface="Roboto"/>
                <a:ea typeface="Roboto"/>
                <a:cs typeface="Roboto"/>
                <a:sym typeface="Roboto"/>
              </a:rPr>
              <a:t>Problem :  </a:t>
            </a:r>
            <a:r>
              <a:rPr lang="en-US" sz="1900">
                <a:latin typeface="Roboto"/>
                <a:ea typeface="Roboto"/>
                <a:cs typeface="Roboto"/>
                <a:sym typeface="Roboto"/>
              </a:rPr>
              <a:t>Persuasion is a very subjective concern that largely depends on persuadee's personality and persuasion target ;  </a:t>
            </a:r>
            <a:endParaRPr sz="1900">
              <a:latin typeface="Roboto"/>
              <a:ea typeface="Roboto"/>
              <a:cs typeface="Roboto"/>
              <a:sym typeface="Roboto"/>
            </a:endParaRPr>
          </a:p>
          <a:p>
            <a:pPr marL="1219200" lvl="0" indent="609600" algn="l" rtl="0">
              <a:spcBef>
                <a:spcPts val="0"/>
              </a:spcBef>
              <a:spcAft>
                <a:spcPts val="0"/>
              </a:spcAft>
              <a:buNone/>
            </a:pPr>
            <a:r>
              <a:rPr lang="en-US" sz="1900">
                <a:latin typeface="Roboto"/>
                <a:ea typeface="Roboto"/>
                <a:cs typeface="Roboto"/>
                <a:sym typeface="Roboto"/>
              </a:rPr>
              <a:t>A person ⇒ Context 1 ⇒ T ⇒ ✔ ; Same person ⇒ Context 2 ⇒ T ⇒ ✘   </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endParaRPr sz="1900" b="1">
              <a:solidFill>
                <a:srgbClr val="0000FF"/>
              </a:solidFill>
              <a:latin typeface="Roboto"/>
              <a:ea typeface="Roboto"/>
              <a:cs typeface="Roboto"/>
              <a:sym typeface="Roboto"/>
            </a:endParaRPr>
          </a:p>
        </p:txBody>
      </p:sp>
      <p:pic>
        <p:nvPicPr>
          <p:cNvPr id="531" name="Google Shape;531;p53"/>
          <p:cNvPicPr preferRelativeResize="0"/>
          <p:nvPr/>
        </p:nvPicPr>
        <p:blipFill>
          <a:blip r:embed="rId3">
            <a:alphaModFix/>
          </a:blip>
          <a:stretch>
            <a:fillRect/>
          </a:stretch>
        </p:blipFill>
        <p:spPr>
          <a:xfrm>
            <a:off x="5328200" y="2048133"/>
            <a:ext cx="6660601" cy="4224401"/>
          </a:xfrm>
          <a:prstGeom prst="rect">
            <a:avLst/>
          </a:prstGeom>
          <a:noFill/>
          <a:ln>
            <a:noFill/>
          </a:ln>
        </p:spPr>
      </p:pic>
      <p:sp>
        <p:nvSpPr>
          <p:cNvPr id="532" name="Google Shape;532;p53"/>
          <p:cNvSpPr txBox="1"/>
          <p:nvPr/>
        </p:nvSpPr>
        <p:spPr>
          <a:xfrm>
            <a:off x="105000" y="1590933"/>
            <a:ext cx="4765200" cy="4224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9900FF"/>
                </a:solidFill>
                <a:latin typeface="Roboto"/>
                <a:ea typeface="Roboto"/>
                <a:cs typeface="Roboto"/>
                <a:sym typeface="Roboto"/>
              </a:rPr>
              <a:t>Idea : </a:t>
            </a:r>
            <a:r>
              <a:rPr lang="en-US" sz="1900" b="1">
                <a:latin typeface="Roboto"/>
                <a:ea typeface="Roboto"/>
                <a:cs typeface="Roboto"/>
                <a:sym typeface="Roboto"/>
              </a:rPr>
              <a:t> </a:t>
            </a:r>
            <a:endParaRPr sz="19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n-US" sz="1700">
                <a:latin typeface="Roboto"/>
                <a:ea typeface="Roboto"/>
                <a:cs typeface="Roboto"/>
                <a:sym typeface="Roboto"/>
              </a:rPr>
              <a:t>Personalized [Context guided Personality aware] Persuasion </a:t>
            </a:r>
            <a:endParaRPr sz="1700">
              <a:latin typeface="Roboto"/>
              <a:ea typeface="Roboto"/>
              <a:cs typeface="Roboto"/>
              <a:sym typeface="Roboto"/>
            </a:endParaRPr>
          </a:p>
          <a:p>
            <a:pPr marL="0" lvl="0" indent="0" algn="l" rtl="0">
              <a:spcBef>
                <a:spcPts val="0"/>
              </a:spcBef>
              <a:spcAft>
                <a:spcPts val="0"/>
              </a:spcAft>
              <a:buNone/>
            </a:pPr>
            <a:endParaRPr sz="1700">
              <a:latin typeface="Roboto"/>
              <a:ea typeface="Roboto"/>
              <a:cs typeface="Roboto"/>
              <a:sym typeface="Roboto"/>
            </a:endParaRPr>
          </a:p>
          <a:p>
            <a:pPr marL="0" lvl="0" indent="0" algn="l" rtl="0">
              <a:spcBef>
                <a:spcPts val="0"/>
              </a:spcBef>
              <a:spcAft>
                <a:spcPts val="0"/>
              </a:spcAft>
              <a:buNone/>
            </a:pPr>
            <a:r>
              <a:rPr lang="en-US" sz="1900" b="1">
                <a:solidFill>
                  <a:srgbClr val="0000FF"/>
                </a:solidFill>
                <a:latin typeface="Roboto"/>
                <a:ea typeface="Roboto"/>
                <a:cs typeface="Roboto"/>
                <a:sym typeface="Roboto"/>
              </a:rPr>
              <a:t>Contribution : </a:t>
            </a:r>
            <a:endParaRPr sz="1900" b="1">
              <a:solidFill>
                <a:srgbClr val="0000FF"/>
              </a:solidFill>
              <a:latin typeface="Roboto"/>
              <a:ea typeface="Roboto"/>
              <a:cs typeface="Roboto"/>
              <a:sym typeface="Roboto"/>
            </a:endParaRPr>
          </a:p>
          <a:p>
            <a:pPr marL="0" lvl="0" indent="0" algn="l" rtl="0">
              <a:spcBef>
                <a:spcPts val="0"/>
              </a:spcBef>
              <a:spcAft>
                <a:spcPts val="0"/>
              </a:spcAft>
              <a:buNone/>
            </a:pPr>
            <a:endParaRPr sz="700" b="1">
              <a:solidFill>
                <a:srgbClr val="0000FF"/>
              </a:solidFill>
              <a:latin typeface="Roboto"/>
              <a:ea typeface="Roboto"/>
              <a:cs typeface="Roboto"/>
              <a:sym typeface="Roboto"/>
            </a:endParaRPr>
          </a:p>
          <a:p>
            <a:pPr marL="609600" lvl="0" indent="-412750" algn="just" rtl="0">
              <a:spcBef>
                <a:spcPts val="0"/>
              </a:spcBef>
              <a:spcAft>
                <a:spcPts val="0"/>
              </a:spcAft>
              <a:buSzPts val="1700"/>
              <a:buFont typeface="Roboto"/>
              <a:buChar char="●"/>
            </a:pPr>
            <a:r>
              <a:rPr lang="en-US" sz="1700">
                <a:latin typeface="Roboto"/>
                <a:ea typeface="Roboto"/>
                <a:cs typeface="Roboto"/>
                <a:sym typeface="Roboto"/>
              </a:rPr>
              <a:t>A novel end-to-end multimodal task-oriented dialogue framework with personalized persuasive strategy aided dynamic and cooperative goal controller and goal persuader</a:t>
            </a:r>
            <a:endParaRPr sz="1700">
              <a:latin typeface="Roboto"/>
              <a:ea typeface="Roboto"/>
              <a:cs typeface="Roboto"/>
              <a:sym typeface="Roboto"/>
            </a:endParaRPr>
          </a:p>
          <a:p>
            <a:pPr marL="609600" lvl="0" indent="0" algn="just" rtl="0">
              <a:spcBef>
                <a:spcPts val="0"/>
              </a:spcBef>
              <a:spcAft>
                <a:spcPts val="0"/>
              </a:spcAft>
              <a:buNone/>
            </a:pPr>
            <a:endParaRPr sz="400">
              <a:latin typeface="Roboto"/>
              <a:ea typeface="Roboto"/>
              <a:cs typeface="Roboto"/>
              <a:sym typeface="Roboto"/>
            </a:endParaRPr>
          </a:p>
          <a:p>
            <a:pPr marL="609600" lvl="0" indent="-412750" algn="just" rtl="0">
              <a:spcBef>
                <a:spcPts val="0"/>
              </a:spcBef>
              <a:spcAft>
                <a:spcPts val="0"/>
              </a:spcAft>
              <a:buSzPts val="1700"/>
              <a:buFont typeface="Roboto"/>
              <a:buChar char="●"/>
            </a:pPr>
            <a:r>
              <a:rPr lang="en-US" sz="1700">
                <a:latin typeface="Roboto"/>
                <a:ea typeface="Roboto"/>
                <a:cs typeface="Roboto"/>
                <a:sym typeface="Roboto"/>
              </a:rPr>
              <a:t>Persuasiveness Measure Rate (PMeR)</a:t>
            </a:r>
            <a:endParaRPr sz="1700">
              <a:latin typeface="Roboto"/>
              <a:ea typeface="Roboto"/>
              <a:cs typeface="Roboto"/>
              <a:sym typeface="Roboto"/>
            </a:endParaRPr>
          </a:p>
          <a:p>
            <a:pPr marL="609600" lvl="0" indent="0" algn="just" rtl="0">
              <a:spcBef>
                <a:spcPts val="0"/>
              </a:spcBef>
              <a:spcAft>
                <a:spcPts val="0"/>
              </a:spcAft>
              <a:buNone/>
            </a:pPr>
            <a:endParaRPr sz="400">
              <a:latin typeface="Roboto"/>
              <a:ea typeface="Roboto"/>
              <a:cs typeface="Roboto"/>
              <a:sym typeface="Roboto"/>
            </a:endParaRPr>
          </a:p>
          <a:p>
            <a:pPr marL="609600" lvl="0" indent="-412750" algn="just" rtl="0">
              <a:spcBef>
                <a:spcPts val="0"/>
              </a:spcBef>
              <a:spcAft>
                <a:spcPts val="0"/>
              </a:spcAft>
              <a:buSzPts val="1700"/>
              <a:buFont typeface="Roboto"/>
              <a:buChar char="●"/>
            </a:pPr>
            <a:r>
              <a:rPr lang="en-US" sz="1700">
                <a:latin typeface="Roboto"/>
                <a:ea typeface="Roboto"/>
                <a:cs typeface="Roboto"/>
                <a:sym typeface="Roboto"/>
              </a:rPr>
              <a:t>Personalized persuasive dialogue corpus</a:t>
            </a:r>
            <a:endParaRPr sz="1700">
              <a:latin typeface="Roboto"/>
              <a:ea typeface="Roboto"/>
              <a:cs typeface="Roboto"/>
              <a:sym typeface="Roboto"/>
            </a:endParaRPr>
          </a:p>
        </p:txBody>
      </p:sp>
      <p:sp>
        <p:nvSpPr>
          <p:cNvPr id="533" name="Google Shape;533;p53"/>
          <p:cNvSpPr txBox="1"/>
          <p:nvPr/>
        </p:nvSpPr>
        <p:spPr>
          <a:xfrm>
            <a:off x="326000" y="6153825"/>
            <a:ext cx="11946900" cy="759142"/>
          </a:xfrm>
          <a:prstGeom prst="rect">
            <a:avLst/>
          </a:prstGeom>
          <a:noFill/>
          <a:ln>
            <a:noFill/>
          </a:ln>
        </p:spPr>
        <p:txBody>
          <a:bodyPr spcFirstLastPara="1" wrap="square" lIns="121900" tIns="121900" rIns="121900" bIns="121900" anchor="t" anchorCtr="0">
            <a:spAutoFit/>
          </a:bodyPr>
          <a:lstStyle/>
          <a:p>
            <a:pPr marL="0" lvl="0" indent="0" algn="just" rtl="0">
              <a:spcBef>
                <a:spcPts val="0"/>
              </a:spcBef>
              <a:spcAft>
                <a:spcPts val="0"/>
              </a:spcAft>
              <a:buNone/>
            </a:pPr>
            <a:r>
              <a:rPr lang="en-US" sz="1700" baseline="30000" dirty="0">
                <a:latin typeface="Roboto"/>
                <a:ea typeface="Roboto"/>
                <a:cs typeface="Roboto"/>
                <a:sym typeface="Roboto"/>
              </a:rPr>
              <a:t>1</a:t>
            </a:r>
            <a:r>
              <a:rPr lang="en-US" sz="1100" dirty="0">
                <a:latin typeface="Roboto"/>
                <a:ea typeface="Roboto"/>
                <a:cs typeface="Roboto"/>
                <a:sym typeface="Roboto"/>
              </a:rPr>
              <a:t>Tiwari, A., Saha, S., </a:t>
            </a:r>
            <a:r>
              <a:rPr lang="en-US" sz="1100" dirty="0" err="1">
                <a:latin typeface="Roboto"/>
                <a:ea typeface="Roboto"/>
                <a:cs typeface="Roboto"/>
                <a:sym typeface="Roboto"/>
              </a:rPr>
              <a:t>Sengupta</a:t>
            </a:r>
            <a:r>
              <a:rPr lang="en-US" sz="1100" dirty="0">
                <a:latin typeface="Roboto"/>
                <a:ea typeface="Roboto"/>
                <a:cs typeface="Roboto"/>
                <a:sym typeface="Roboto"/>
              </a:rPr>
              <a:t>, S., </a:t>
            </a:r>
            <a:r>
              <a:rPr lang="en-US" sz="1100" dirty="0" err="1">
                <a:latin typeface="Roboto"/>
                <a:ea typeface="Roboto"/>
                <a:cs typeface="Roboto"/>
                <a:sym typeface="Roboto"/>
              </a:rPr>
              <a:t>Maitra</a:t>
            </a:r>
            <a:r>
              <a:rPr lang="en-US" sz="1100" dirty="0">
                <a:latin typeface="Roboto"/>
                <a:ea typeface="Roboto"/>
                <a:cs typeface="Roboto"/>
                <a:sym typeface="Roboto"/>
              </a:rPr>
              <a:t>, A., </a:t>
            </a:r>
            <a:r>
              <a:rPr lang="en-US" sz="1100" dirty="0" err="1">
                <a:latin typeface="Roboto"/>
                <a:ea typeface="Roboto"/>
                <a:cs typeface="Roboto"/>
                <a:sym typeface="Roboto"/>
              </a:rPr>
              <a:t>Ramnani</a:t>
            </a:r>
            <a:r>
              <a:rPr lang="en-US" sz="1100" dirty="0">
                <a:latin typeface="Roboto"/>
                <a:ea typeface="Roboto"/>
                <a:cs typeface="Roboto"/>
                <a:sym typeface="Roboto"/>
              </a:rPr>
              <a:t>, R., &amp; Bhattacharyya, P. (2022, November). Persona or Context? Towards Building Context adaptive Personalized Persuasive Virtual Sales Assistant. In Proceedings of the </a:t>
            </a:r>
            <a:r>
              <a:rPr lang="en-US" sz="1100" dirty="0">
                <a:solidFill>
                  <a:srgbClr val="C00000"/>
                </a:solidFill>
                <a:latin typeface="Roboto"/>
                <a:ea typeface="Roboto"/>
                <a:cs typeface="Roboto"/>
                <a:sym typeface="Roboto"/>
              </a:rPr>
              <a:t>2nd Conference of the Asia-Pacific Chapter of the Association for Computational Linguistics and the 12th International Joint Conference on Natural Language Processing </a:t>
            </a:r>
            <a:r>
              <a:rPr lang="en-US" sz="1100" dirty="0">
                <a:latin typeface="Roboto"/>
                <a:ea typeface="Roboto"/>
                <a:cs typeface="Roboto"/>
                <a:sym typeface="Roboto"/>
              </a:rPr>
              <a:t>(pp. 1035-1047).</a:t>
            </a:r>
            <a:endParaRPr sz="1100" dirty="0">
              <a:latin typeface="Roboto"/>
              <a:ea typeface="Roboto"/>
              <a:cs typeface="Roboto"/>
              <a:sym typeface="Roboto"/>
            </a:endParaRPr>
          </a:p>
        </p:txBody>
      </p:sp>
    </p:spTree>
    <p:extLst>
      <p:ext uri="{BB962C8B-B14F-4D97-AF65-F5344CB8AC3E}">
        <p14:creationId xmlns:p14="http://schemas.microsoft.com/office/powerpoint/2010/main" val="404242729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54"/>
          <p:cNvSpPr txBox="1"/>
          <p:nvPr/>
        </p:nvSpPr>
        <p:spPr>
          <a:xfrm>
            <a:off x="2325800" y="6117567"/>
            <a:ext cx="9978900" cy="507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700" i="1">
                <a:latin typeface="Roboto"/>
                <a:ea typeface="Roboto"/>
                <a:cs typeface="Roboto"/>
                <a:sym typeface="Roboto"/>
              </a:rPr>
              <a:t>Proposed framework for Personalized Persuasive Multimodal Dialogue (PPMD) system</a:t>
            </a:r>
            <a:endParaRPr sz="1700" i="1">
              <a:latin typeface="Roboto"/>
              <a:ea typeface="Roboto"/>
              <a:cs typeface="Roboto"/>
              <a:sym typeface="Roboto"/>
            </a:endParaRPr>
          </a:p>
        </p:txBody>
      </p:sp>
      <p:sp>
        <p:nvSpPr>
          <p:cNvPr id="539" name="Google Shape;539;p54"/>
          <p:cNvSpPr txBox="1"/>
          <p:nvPr/>
        </p:nvSpPr>
        <p:spPr>
          <a:xfrm>
            <a:off x="18833" y="118033"/>
            <a:ext cx="24669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latin typeface="Roboto"/>
                <a:ea typeface="Roboto"/>
                <a:cs typeface="Roboto"/>
                <a:sym typeface="Roboto"/>
              </a:rPr>
              <a:t>Proposed Model</a:t>
            </a:r>
            <a:endParaRPr sz="1900" b="1">
              <a:latin typeface="Roboto"/>
              <a:ea typeface="Roboto"/>
              <a:cs typeface="Roboto"/>
              <a:sym typeface="Roboto"/>
            </a:endParaRPr>
          </a:p>
        </p:txBody>
      </p:sp>
      <p:pic>
        <p:nvPicPr>
          <p:cNvPr id="540" name="Google Shape;540;p54"/>
          <p:cNvPicPr preferRelativeResize="0"/>
          <p:nvPr/>
        </p:nvPicPr>
        <p:blipFill>
          <a:blip r:embed="rId3">
            <a:alphaModFix/>
          </a:blip>
          <a:stretch>
            <a:fillRect/>
          </a:stretch>
        </p:blipFill>
        <p:spPr>
          <a:xfrm>
            <a:off x="1429000" y="773833"/>
            <a:ext cx="9680566" cy="5445333"/>
          </a:xfrm>
          <a:prstGeom prst="rect">
            <a:avLst/>
          </a:prstGeom>
          <a:noFill/>
          <a:ln>
            <a:noFill/>
          </a:ln>
        </p:spPr>
      </p:pic>
    </p:spTree>
    <p:extLst>
      <p:ext uri="{BB962C8B-B14F-4D97-AF65-F5344CB8AC3E}">
        <p14:creationId xmlns:p14="http://schemas.microsoft.com/office/powerpoint/2010/main" val="192038959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56"/>
          <p:cNvSpPr txBox="1"/>
          <p:nvPr/>
        </p:nvSpPr>
        <p:spPr>
          <a:xfrm>
            <a:off x="1893333" y="24767"/>
            <a:ext cx="9287100" cy="661800"/>
          </a:xfrm>
          <a:prstGeom prst="rect">
            <a:avLst/>
          </a:prstGeom>
          <a:noFill/>
          <a:ln>
            <a:noFill/>
          </a:ln>
        </p:spPr>
        <p:txBody>
          <a:bodyPr spcFirstLastPara="1" wrap="square" lIns="121900" tIns="121900" rIns="121900" bIns="121900" anchor="t" anchorCtr="0">
            <a:spAutoFit/>
          </a:bodyPr>
          <a:lstStyle/>
          <a:p>
            <a:pPr marL="2438400" lvl="0" indent="609600" algn="l" rtl="0">
              <a:spcBef>
                <a:spcPts val="0"/>
              </a:spcBef>
              <a:spcAft>
                <a:spcPts val="0"/>
              </a:spcAft>
              <a:buNone/>
            </a:pPr>
            <a:r>
              <a:rPr lang="en-US" sz="2700" b="1">
                <a:latin typeface="Roboto"/>
                <a:ea typeface="Roboto"/>
                <a:cs typeface="Roboto"/>
                <a:sym typeface="Roboto"/>
              </a:rPr>
              <a:t>Dataset </a:t>
            </a:r>
            <a:endParaRPr sz="2700" b="1" baseline="30000">
              <a:latin typeface="Roboto"/>
              <a:ea typeface="Roboto"/>
              <a:cs typeface="Roboto"/>
              <a:sym typeface="Roboto"/>
            </a:endParaRPr>
          </a:p>
        </p:txBody>
      </p:sp>
      <p:sp>
        <p:nvSpPr>
          <p:cNvPr id="557" name="Google Shape;557;p56"/>
          <p:cNvSpPr txBox="1"/>
          <p:nvPr/>
        </p:nvSpPr>
        <p:spPr>
          <a:xfrm>
            <a:off x="181200" y="681567"/>
            <a:ext cx="11703600" cy="59721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endParaRPr sz="1900">
              <a:latin typeface="Roboto"/>
              <a:ea typeface="Roboto"/>
              <a:cs typeface="Roboto"/>
              <a:sym typeface="Roboto"/>
            </a:endParaRPr>
          </a:p>
        </p:txBody>
      </p:sp>
      <p:sp>
        <p:nvSpPr>
          <p:cNvPr id="558" name="Google Shape;558;p56"/>
          <p:cNvSpPr txBox="1"/>
          <p:nvPr/>
        </p:nvSpPr>
        <p:spPr>
          <a:xfrm>
            <a:off x="4336433" y="6102333"/>
            <a:ext cx="26817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i="1">
                <a:latin typeface="Roboto"/>
                <a:ea typeface="Roboto"/>
                <a:cs typeface="Roboto"/>
                <a:sym typeface="Roboto"/>
              </a:rPr>
              <a:t>Dataset statistics</a:t>
            </a:r>
            <a:endParaRPr sz="1900" i="1">
              <a:latin typeface="Roboto"/>
              <a:ea typeface="Roboto"/>
              <a:cs typeface="Roboto"/>
              <a:sym typeface="Roboto"/>
            </a:endParaRPr>
          </a:p>
        </p:txBody>
      </p:sp>
      <p:pic>
        <p:nvPicPr>
          <p:cNvPr id="559" name="Google Shape;559;p56"/>
          <p:cNvPicPr preferRelativeResize="0"/>
          <p:nvPr/>
        </p:nvPicPr>
        <p:blipFill>
          <a:blip r:embed="rId3">
            <a:alphaModFix/>
          </a:blip>
          <a:stretch>
            <a:fillRect/>
          </a:stretch>
        </p:blipFill>
        <p:spPr>
          <a:xfrm>
            <a:off x="7526033" y="3429010"/>
            <a:ext cx="3940601" cy="3245688"/>
          </a:xfrm>
          <a:prstGeom prst="rect">
            <a:avLst/>
          </a:prstGeom>
          <a:noFill/>
          <a:ln>
            <a:noFill/>
          </a:ln>
        </p:spPr>
      </p:pic>
      <p:pic>
        <p:nvPicPr>
          <p:cNvPr id="560" name="Google Shape;560;p56"/>
          <p:cNvPicPr preferRelativeResize="0"/>
          <p:nvPr/>
        </p:nvPicPr>
        <p:blipFill>
          <a:blip r:embed="rId4">
            <a:alphaModFix/>
          </a:blip>
          <a:stretch>
            <a:fillRect/>
          </a:stretch>
        </p:blipFill>
        <p:spPr>
          <a:xfrm>
            <a:off x="402500" y="1682733"/>
            <a:ext cx="5298487" cy="3784633"/>
          </a:xfrm>
          <a:prstGeom prst="rect">
            <a:avLst/>
          </a:prstGeom>
          <a:noFill/>
          <a:ln>
            <a:noFill/>
          </a:ln>
        </p:spPr>
      </p:pic>
      <p:pic>
        <p:nvPicPr>
          <p:cNvPr id="561" name="Google Shape;561;p56"/>
          <p:cNvPicPr preferRelativeResize="0"/>
          <p:nvPr/>
        </p:nvPicPr>
        <p:blipFill>
          <a:blip r:embed="rId5">
            <a:alphaModFix/>
          </a:blip>
          <a:stretch>
            <a:fillRect/>
          </a:stretch>
        </p:blipFill>
        <p:spPr>
          <a:xfrm>
            <a:off x="7253167" y="752943"/>
            <a:ext cx="4844436" cy="2410404"/>
          </a:xfrm>
          <a:prstGeom prst="rect">
            <a:avLst/>
          </a:prstGeom>
          <a:noFill/>
          <a:ln>
            <a:noFill/>
          </a:ln>
        </p:spPr>
      </p:pic>
    </p:spTree>
    <p:extLst>
      <p:ext uri="{BB962C8B-B14F-4D97-AF65-F5344CB8AC3E}">
        <p14:creationId xmlns:p14="http://schemas.microsoft.com/office/powerpoint/2010/main" val="25720267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9240-C57D-F444-B01F-4A8A6090B97B}"/>
              </a:ext>
            </a:extLst>
          </p:cNvPr>
          <p:cNvSpPr>
            <a:spLocks noGrp="1"/>
          </p:cNvSpPr>
          <p:nvPr>
            <p:ph type="title"/>
          </p:nvPr>
        </p:nvSpPr>
        <p:spPr>
          <a:xfrm>
            <a:off x="838200" y="365126"/>
            <a:ext cx="10515600" cy="868252"/>
          </a:xfrm>
        </p:spPr>
        <p:txBody>
          <a:bodyPr/>
          <a:lstStyle/>
          <a:p>
            <a:pPr algn="ctr"/>
            <a:r>
              <a:rPr lang="en-US" b="1" dirty="0">
                <a:solidFill>
                  <a:srgbClr val="C00000"/>
                </a:solidFill>
              </a:rPr>
              <a:t>What is Multi-modality?</a:t>
            </a:r>
          </a:p>
        </p:txBody>
      </p:sp>
      <p:sp>
        <p:nvSpPr>
          <p:cNvPr id="3" name="Content Placeholder 2">
            <a:extLst>
              <a:ext uri="{FF2B5EF4-FFF2-40B4-BE49-F238E27FC236}">
                <a16:creationId xmlns:a16="http://schemas.microsoft.com/office/drawing/2014/main" id="{85298FC7-DB6D-9449-B291-3C1E5345E36C}"/>
              </a:ext>
            </a:extLst>
          </p:cNvPr>
          <p:cNvSpPr>
            <a:spLocks noGrp="1"/>
          </p:cNvSpPr>
          <p:nvPr>
            <p:ph idx="1"/>
          </p:nvPr>
        </p:nvSpPr>
        <p:spPr>
          <a:xfrm>
            <a:off x="838199" y="1233378"/>
            <a:ext cx="11035145" cy="4943585"/>
          </a:xfrm>
        </p:spPr>
        <p:txBody>
          <a:bodyPr/>
          <a:lstStyle/>
          <a:p>
            <a:r>
              <a:rPr lang="en-IN" dirty="0"/>
              <a:t>Our experience of the world is multi-modal </a:t>
            </a:r>
          </a:p>
          <a:p>
            <a:pPr lvl="1"/>
            <a:r>
              <a:rPr lang="en-IN" dirty="0">
                <a:solidFill>
                  <a:srgbClr val="0070C0"/>
                </a:solidFill>
              </a:rPr>
              <a:t>we see objects, hear sounds, feel the texture, smell odours and taste </a:t>
            </a:r>
            <a:r>
              <a:rPr lang="en-IN" dirty="0" smtClean="0">
                <a:solidFill>
                  <a:srgbClr val="0070C0"/>
                </a:solidFill>
              </a:rPr>
              <a:t>flavours</a:t>
            </a:r>
            <a:endParaRPr lang="en-IN" dirty="0">
              <a:solidFill>
                <a:srgbClr val="0070C0"/>
              </a:solidFill>
            </a:endParaRPr>
          </a:p>
          <a:p>
            <a:pPr lvl="1"/>
            <a:r>
              <a:rPr lang="en-IN" dirty="0">
                <a:solidFill>
                  <a:srgbClr val="0070C0"/>
                </a:solidFill>
              </a:rPr>
              <a:t>then come up to a decision</a:t>
            </a:r>
            <a:endParaRPr lang="en-US" dirty="0">
              <a:solidFill>
                <a:srgbClr val="0070C0"/>
              </a:solidFill>
            </a:endParaRPr>
          </a:p>
          <a:p>
            <a:r>
              <a:rPr lang="en-US" dirty="0"/>
              <a:t>Multi-modal Learning consolidates </a:t>
            </a:r>
            <a:r>
              <a:rPr lang="en-US" dirty="0">
                <a:solidFill>
                  <a:srgbClr val="00B050"/>
                </a:solidFill>
              </a:rPr>
              <a:t>heterogenous data </a:t>
            </a:r>
            <a:r>
              <a:rPr lang="en-IN" dirty="0">
                <a:solidFill>
                  <a:srgbClr val="00B050"/>
                </a:solidFill>
              </a:rPr>
              <a:t>from various sensors and data inputs into a single model</a:t>
            </a:r>
          </a:p>
          <a:p>
            <a:r>
              <a:rPr lang="en-IN" dirty="0"/>
              <a:t>The approach of training models on only single source of information such as either text, audio or video is commonplace</a:t>
            </a:r>
          </a:p>
          <a:p>
            <a:r>
              <a:rPr lang="en-IN" b="1" dirty="0"/>
              <a:t>But there’s also a way to build models that incorporate multiple data types say, </a:t>
            </a:r>
            <a:r>
              <a:rPr lang="en-IN" b="1" dirty="0">
                <a:solidFill>
                  <a:srgbClr val="0070C0"/>
                </a:solidFill>
              </a:rPr>
              <a:t>text and images—at the same time called multi-modal information processing</a:t>
            </a:r>
            <a:endParaRPr lang="en-IN" dirty="0">
              <a:solidFill>
                <a:srgbClr val="0070C0"/>
              </a:solidFill>
            </a:endParaRPr>
          </a:p>
        </p:txBody>
      </p:sp>
    </p:spTree>
    <p:extLst>
      <p:ext uri="{BB962C8B-B14F-4D97-AF65-F5344CB8AC3E}">
        <p14:creationId xmlns:p14="http://schemas.microsoft.com/office/powerpoint/2010/main" val="18530809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58"/>
          <p:cNvSpPr txBox="1"/>
          <p:nvPr/>
        </p:nvSpPr>
        <p:spPr>
          <a:xfrm>
            <a:off x="355200" y="24767"/>
            <a:ext cx="11529600" cy="661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2700"/>
              <a:buFont typeface="Arial"/>
              <a:buNone/>
            </a:pPr>
            <a:r>
              <a:rPr lang="en-US" sz="2700" b="1" i="0" u="none" strike="noStrike" cap="none">
                <a:solidFill>
                  <a:srgbClr val="0000FF"/>
                </a:solidFill>
                <a:latin typeface="Lora"/>
                <a:ea typeface="Lora"/>
                <a:cs typeface="Lora"/>
                <a:sym typeface="Lora"/>
              </a:rPr>
              <a:t>Results &amp; Discussion</a:t>
            </a:r>
            <a:endParaRPr sz="2700" b="1" i="0" u="none" strike="noStrike" cap="none">
              <a:solidFill>
                <a:srgbClr val="0000FF"/>
              </a:solidFill>
              <a:latin typeface="Lora"/>
              <a:ea typeface="Lora"/>
              <a:cs typeface="Lora"/>
              <a:sym typeface="Lora"/>
            </a:endParaRPr>
          </a:p>
        </p:txBody>
      </p:sp>
      <p:sp>
        <p:nvSpPr>
          <p:cNvPr id="578" name="Google Shape;578;p58"/>
          <p:cNvSpPr txBox="1"/>
          <p:nvPr/>
        </p:nvSpPr>
        <p:spPr>
          <a:xfrm>
            <a:off x="181200" y="635900"/>
            <a:ext cx="11703600" cy="5749200"/>
          </a:xfrm>
          <a:prstGeom prst="rect">
            <a:avLst/>
          </a:prstGeom>
          <a:noFill/>
          <a:ln>
            <a:noFill/>
          </a:ln>
        </p:spPr>
        <p:txBody>
          <a:bodyPr spcFirstLastPara="1" wrap="square" lIns="121900" tIns="121900" rIns="121900" bIns="121900" anchor="t" anchorCtr="0">
            <a:noAutofit/>
          </a:bodyPr>
          <a:lstStyle/>
          <a:p>
            <a:pPr marL="1828800" marR="0" lvl="0" indent="0" algn="l" rtl="0">
              <a:lnSpc>
                <a:spcPct val="100000"/>
              </a:lnSpc>
              <a:spcBef>
                <a:spcPts val="0"/>
              </a:spcBef>
              <a:spcAft>
                <a:spcPts val="0"/>
              </a:spcAft>
              <a:buClr>
                <a:srgbClr val="000000"/>
              </a:buClr>
              <a:buSzPts val="1900"/>
              <a:buFont typeface="Arial"/>
              <a:buNone/>
            </a:pPr>
            <a:endParaRPr sz="1900" b="0" i="0" u="none" strike="noStrike" cap="none">
              <a:solidFill>
                <a:srgbClr val="000000"/>
              </a:solidFill>
              <a:latin typeface="Roboto"/>
              <a:ea typeface="Roboto"/>
              <a:cs typeface="Roboto"/>
              <a:sym typeface="Roboto"/>
            </a:endParaRPr>
          </a:p>
        </p:txBody>
      </p:sp>
      <p:pic>
        <p:nvPicPr>
          <p:cNvPr id="579" name="Google Shape;579;p58"/>
          <p:cNvPicPr preferRelativeResize="0"/>
          <p:nvPr/>
        </p:nvPicPr>
        <p:blipFill>
          <a:blip r:embed="rId3">
            <a:alphaModFix/>
          </a:blip>
          <a:stretch>
            <a:fillRect/>
          </a:stretch>
        </p:blipFill>
        <p:spPr>
          <a:xfrm>
            <a:off x="476867" y="673600"/>
            <a:ext cx="5136167" cy="1600733"/>
          </a:xfrm>
          <a:prstGeom prst="rect">
            <a:avLst/>
          </a:prstGeom>
          <a:noFill/>
          <a:ln>
            <a:noFill/>
          </a:ln>
        </p:spPr>
      </p:pic>
      <p:sp>
        <p:nvSpPr>
          <p:cNvPr id="580" name="Google Shape;580;p58"/>
          <p:cNvSpPr txBox="1"/>
          <p:nvPr/>
        </p:nvSpPr>
        <p:spPr>
          <a:xfrm>
            <a:off x="587767" y="2091267"/>
            <a:ext cx="4270800" cy="4926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i="1">
                <a:latin typeface="Roboto"/>
                <a:ea typeface="Roboto"/>
                <a:cs typeface="Roboto"/>
                <a:sym typeface="Roboto"/>
              </a:rPr>
              <a:t>Performance of Image Identifier</a:t>
            </a:r>
            <a:endParaRPr sz="1600" b="0" i="1" u="none" strike="noStrike" cap="none">
              <a:solidFill>
                <a:srgbClr val="000000"/>
              </a:solidFill>
              <a:latin typeface="Roboto"/>
              <a:ea typeface="Roboto"/>
              <a:cs typeface="Roboto"/>
              <a:sym typeface="Roboto"/>
            </a:endParaRPr>
          </a:p>
        </p:txBody>
      </p:sp>
      <p:pic>
        <p:nvPicPr>
          <p:cNvPr id="581" name="Google Shape;581;p58"/>
          <p:cNvPicPr preferRelativeResize="0"/>
          <p:nvPr/>
        </p:nvPicPr>
        <p:blipFill rotWithShape="1">
          <a:blip r:embed="rId4">
            <a:alphaModFix/>
          </a:blip>
          <a:srcRect/>
          <a:stretch/>
        </p:blipFill>
        <p:spPr>
          <a:xfrm>
            <a:off x="3395272" y="2686400"/>
            <a:ext cx="5733055" cy="2031257"/>
          </a:xfrm>
          <a:prstGeom prst="rect">
            <a:avLst/>
          </a:prstGeom>
          <a:noFill/>
          <a:ln>
            <a:noFill/>
          </a:ln>
        </p:spPr>
      </p:pic>
      <p:sp>
        <p:nvSpPr>
          <p:cNvPr id="582" name="Google Shape;582;p58"/>
          <p:cNvSpPr txBox="1"/>
          <p:nvPr/>
        </p:nvSpPr>
        <p:spPr>
          <a:xfrm>
            <a:off x="2895600" y="4713660"/>
            <a:ext cx="71388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Roboto"/>
                <a:ea typeface="Roboto"/>
                <a:cs typeface="Roboto"/>
                <a:sym typeface="Roboto"/>
              </a:rPr>
              <a:t>Performance of different baseline and proposed  personalized persuasive multimodal dialogue (PPMD) agents</a:t>
            </a:r>
            <a:endParaRPr sz="1600" b="0" i="1" u="none" strike="noStrike" cap="none">
              <a:solidFill>
                <a:srgbClr val="000000"/>
              </a:solidFill>
              <a:latin typeface="Roboto"/>
              <a:ea typeface="Roboto"/>
              <a:cs typeface="Roboto"/>
              <a:sym typeface="Roboto"/>
            </a:endParaRPr>
          </a:p>
        </p:txBody>
      </p:sp>
      <p:sp>
        <p:nvSpPr>
          <p:cNvPr id="583" name="Google Shape;583;p58"/>
          <p:cNvSpPr txBox="1"/>
          <p:nvPr/>
        </p:nvSpPr>
        <p:spPr>
          <a:xfrm>
            <a:off x="6895100" y="2152000"/>
            <a:ext cx="5277900" cy="7389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0" i="1" u="none" strike="noStrike" cap="none">
                <a:solidFill>
                  <a:srgbClr val="000000"/>
                </a:solidFill>
                <a:latin typeface="Roboto"/>
                <a:ea typeface="Roboto"/>
                <a:cs typeface="Roboto"/>
                <a:sym typeface="Roboto"/>
              </a:rPr>
              <a:t>Performance of state-of-the-art models for the proposed task</a:t>
            </a:r>
            <a:endParaRPr sz="1600" b="0" i="1" u="none" strike="noStrike" cap="none">
              <a:solidFill>
                <a:srgbClr val="000000"/>
              </a:solidFill>
              <a:latin typeface="Roboto"/>
              <a:ea typeface="Roboto"/>
              <a:cs typeface="Roboto"/>
              <a:sym typeface="Roboto"/>
            </a:endParaRPr>
          </a:p>
        </p:txBody>
      </p:sp>
      <p:pic>
        <p:nvPicPr>
          <p:cNvPr id="584" name="Google Shape;584;p58"/>
          <p:cNvPicPr preferRelativeResize="0"/>
          <p:nvPr/>
        </p:nvPicPr>
        <p:blipFill>
          <a:blip r:embed="rId5">
            <a:alphaModFix/>
          </a:blip>
          <a:stretch>
            <a:fillRect/>
          </a:stretch>
        </p:blipFill>
        <p:spPr>
          <a:xfrm>
            <a:off x="6965503" y="773400"/>
            <a:ext cx="4815233" cy="1558982"/>
          </a:xfrm>
          <a:prstGeom prst="rect">
            <a:avLst/>
          </a:prstGeom>
          <a:noFill/>
          <a:ln>
            <a:noFill/>
          </a:ln>
        </p:spPr>
      </p:pic>
      <p:sp>
        <p:nvSpPr>
          <p:cNvPr id="585" name="Google Shape;585;p58"/>
          <p:cNvSpPr txBox="1"/>
          <p:nvPr/>
        </p:nvSpPr>
        <p:spPr>
          <a:xfrm>
            <a:off x="96733" y="5251500"/>
            <a:ext cx="11996100" cy="15048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Clr>
                <a:srgbClr val="000000"/>
              </a:buClr>
              <a:buSzPts val="1900"/>
              <a:buFont typeface="Arial"/>
              <a:buNone/>
            </a:pPr>
            <a:r>
              <a:rPr lang="en-US" sz="1700" b="1">
                <a:solidFill>
                  <a:srgbClr val="9900FF"/>
                </a:solidFill>
                <a:latin typeface="Roboto"/>
                <a:ea typeface="Roboto"/>
                <a:cs typeface="Roboto"/>
                <a:sym typeface="Roboto"/>
              </a:rPr>
              <a:t>Findings and Analysis </a:t>
            </a:r>
            <a:endParaRPr sz="1700" b="1">
              <a:solidFill>
                <a:srgbClr val="9900FF"/>
              </a:solidFill>
              <a:latin typeface="Roboto"/>
              <a:ea typeface="Roboto"/>
              <a:cs typeface="Roboto"/>
              <a:sym typeface="Roboto"/>
            </a:endParaRPr>
          </a:p>
          <a:p>
            <a:pPr marL="0" lvl="0" indent="0" algn="just" rtl="0">
              <a:spcBef>
                <a:spcPts val="0"/>
              </a:spcBef>
              <a:spcAft>
                <a:spcPts val="0"/>
              </a:spcAft>
              <a:buClr>
                <a:srgbClr val="000000"/>
              </a:buClr>
              <a:buSzPts val="1900"/>
              <a:buFont typeface="Arial"/>
              <a:buNone/>
            </a:pPr>
            <a:endParaRPr sz="700" b="1">
              <a:solidFill>
                <a:srgbClr val="9900FF"/>
              </a:solidFill>
              <a:latin typeface="Roboto"/>
              <a:ea typeface="Roboto"/>
              <a:cs typeface="Roboto"/>
              <a:sym typeface="Roboto"/>
            </a:endParaRPr>
          </a:p>
          <a:p>
            <a:pPr marL="609600" lvl="0" indent="-406400" algn="just" rtl="0">
              <a:spcBef>
                <a:spcPts val="0"/>
              </a:spcBef>
              <a:spcAft>
                <a:spcPts val="0"/>
              </a:spcAft>
              <a:buSzPts val="1600"/>
              <a:buFont typeface="Roboto"/>
              <a:buChar char="●"/>
            </a:pPr>
            <a:r>
              <a:rPr lang="en-US" sz="1600">
                <a:latin typeface="Roboto"/>
                <a:ea typeface="Roboto"/>
                <a:cs typeface="Roboto"/>
                <a:sym typeface="Roboto"/>
              </a:rPr>
              <a:t>The proposed context aware personalized persuasive agent </a:t>
            </a:r>
            <a:r>
              <a:rPr lang="en-US" sz="1600">
                <a:solidFill>
                  <a:srgbClr val="980000"/>
                </a:solidFill>
                <a:latin typeface="Roboto"/>
                <a:ea typeface="Roboto"/>
                <a:cs typeface="Roboto"/>
                <a:sym typeface="Roboto"/>
              </a:rPr>
              <a:t>outperforms both the agents w/o persuasion and persuasion with fixed strategy</a:t>
            </a:r>
            <a:r>
              <a:rPr lang="en-US" sz="1600">
                <a:latin typeface="Roboto"/>
                <a:ea typeface="Roboto"/>
                <a:cs typeface="Roboto"/>
                <a:sym typeface="Roboto"/>
              </a:rPr>
              <a:t>. </a:t>
            </a:r>
            <a:endParaRPr sz="1600">
              <a:latin typeface="Roboto"/>
              <a:ea typeface="Roboto"/>
              <a:cs typeface="Roboto"/>
              <a:sym typeface="Roboto"/>
            </a:endParaRPr>
          </a:p>
          <a:p>
            <a:pPr marL="609600" lvl="0" indent="-406400" algn="just" rtl="0">
              <a:spcBef>
                <a:spcPts val="0"/>
              </a:spcBef>
              <a:spcAft>
                <a:spcPts val="0"/>
              </a:spcAft>
              <a:buSzPts val="1600"/>
              <a:buFont typeface="Roboto"/>
              <a:buChar char="●"/>
            </a:pPr>
            <a:r>
              <a:rPr lang="en-US" sz="1600">
                <a:latin typeface="Roboto"/>
                <a:ea typeface="Roboto"/>
                <a:cs typeface="Roboto"/>
                <a:sym typeface="Roboto"/>
              </a:rPr>
              <a:t>Role of Context - </a:t>
            </a:r>
            <a:r>
              <a:rPr lang="en-US" sz="1600">
                <a:solidFill>
                  <a:srgbClr val="9900FF"/>
                </a:solidFill>
                <a:latin typeface="Roboto"/>
                <a:ea typeface="Roboto"/>
                <a:cs typeface="Roboto"/>
                <a:sym typeface="Roboto"/>
              </a:rPr>
              <a:t>Yes, context Helps !</a:t>
            </a:r>
            <a:r>
              <a:rPr lang="en-US" sz="1600">
                <a:latin typeface="Roboto"/>
                <a:ea typeface="Roboto"/>
                <a:cs typeface="Roboto"/>
                <a:sym typeface="Roboto"/>
              </a:rPr>
              <a:t> : Persuasive Strategy classifier</a:t>
            </a:r>
            <a:endParaRPr sz="1600">
              <a:latin typeface="Roboto"/>
              <a:ea typeface="Roboto"/>
              <a:cs typeface="Roboto"/>
              <a:sym typeface="Roboto"/>
            </a:endParaRPr>
          </a:p>
          <a:p>
            <a:pPr marL="609600" lvl="0" indent="-406400" algn="just" rtl="0">
              <a:spcBef>
                <a:spcPts val="0"/>
              </a:spcBef>
              <a:spcAft>
                <a:spcPts val="0"/>
              </a:spcAft>
              <a:buClr>
                <a:srgbClr val="FF0000"/>
              </a:buClr>
              <a:buSzPts val="1600"/>
              <a:buFont typeface="Roboto"/>
              <a:buChar char="●"/>
            </a:pPr>
            <a:r>
              <a:rPr lang="en-US" sz="1600">
                <a:solidFill>
                  <a:srgbClr val="FF0000"/>
                </a:solidFill>
                <a:latin typeface="Roboto"/>
                <a:ea typeface="Roboto"/>
                <a:cs typeface="Roboto"/>
                <a:sym typeface="Roboto"/>
              </a:rPr>
              <a:t>Image identification error</a:t>
            </a:r>
            <a:endParaRPr sz="1600">
              <a:solidFill>
                <a:srgbClr val="FF0000"/>
              </a:solidFill>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p:txBody>
      </p:sp>
      <p:pic>
        <p:nvPicPr>
          <p:cNvPr id="586" name="Google Shape;586;p58"/>
          <p:cNvPicPr preferRelativeResize="0"/>
          <p:nvPr/>
        </p:nvPicPr>
        <p:blipFill rotWithShape="1">
          <a:blip r:embed="rId6">
            <a:alphaModFix/>
          </a:blip>
          <a:srcRect/>
          <a:stretch/>
        </p:blipFill>
        <p:spPr>
          <a:xfrm>
            <a:off x="7029234" y="5975133"/>
            <a:ext cx="1829467" cy="882867"/>
          </a:xfrm>
          <a:prstGeom prst="rect">
            <a:avLst/>
          </a:prstGeom>
          <a:noFill/>
          <a:ln>
            <a:noFill/>
          </a:ln>
        </p:spPr>
      </p:pic>
    </p:spTree>
    <p:extLst>
      <p:ext uri="{BB962C8B-B14F-4D97-AF65-F5344CB8AC3E}">
        <p14:creationId xmlns:p14="http://schemas.microsoft.com/office/powerpoint/2010/main" val="7748441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59"/>
          <p:cNvSpPr txBox="1"/>
          <p:nvPr/>
        </p:nvSpPr>
        <p:spPr>
          <a:xfrm>
            <a:off x="4709200" y="14167"/>
            <a:ext cx="3737100" cy="661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2700" b="1">
                <a:solidFill>
                  <a:srgbClr val="0000FF"/>
                </a:solidFill>
                <a:latin typeface="Roboto"/>
                <a:ea typeface="Roboto"/>
                <a:cs typeface="Roboto"/>
                <a:sym typeface="Roboto"/>
              </a:rPr>
              <a:t>Introduction</a:t>
            </a:r>
            <a:endParaRPr sz="2700" b="1">
              <a:solidFill>
                <a:srgbClr val="0000FF"/>
              </a:solidFill>
              <a:latin typeface="Roboto"/>
              <a:ea typeface="Roboto"/>
              <a:cs typeface="Roboto"/>
              <a:sym typeface="Roboto"/>
            </a:endParaRPr>
          </a:p>
        </p:txBody>
      </p:sp>
      <p:sp>
        <p:nvSpPr>
          <p:cNvPr id="592" name="Google Shape;592;p59"/>
          <p:cNvSpPr txBox="1"/>
          <p:nvPr/>
        </p:nvSpPr>
        <p:spPr>
          <a:xfrm>
            <a:off x="0" y="655267"/>
            <a:ext cx="12050100" cy="6118800"/>
          </a:xfrm>
          <a:prstGeom prst="rect">
            <a:avLst/>
          </a:prstGeom>
          <a:noFill/>
          <a:ln w="9525" cap="flat" cmpd="sng">
            <a:solidFill>
              <a:srgbClr val="FFFFFF"/>
            </a:solidFill>
            <a:prstDash val="solid"/>
            <a:round/>
            <a:headEnd type="none" w="sm" len="sm"/>
            <a:tailEnd type="none" w="sm" len="sm"/>
          </a:ln>
        </p:spPr>
        <p:txBody>
          <a:bodyPr spcFirstLastPara="1" wrap="square" lIns="121900" tIns="121900" rIns="121900" bIns="121900" anchor="t" anchorCtr="0">
            <a:noAutofit/>
          </a:bodyPr>
          <a:lstStyle/>
          <a:p>
            <a:pPr marL="0" lvl="0" indent="0" algn="l" rtl="0">
              <a:spcBef>
                <a:spcPts val="0"/>
              </a:spcBef>
              <a:spcAft>
                <a:spcPts val="0"/>
              </a:spcAft>
              <a:buNone/>
            </a:pPr>
            <a:r>
              <a:rPr lang="en-US" sz="1600" i="1" dirty="0">
                <a:solidFill>
                  <a:srgbClr val="0000FF"/>
                </a:solidFill>
                <a:latin typeface="Roboto"/>
                <a:ea typeface="Roboto"/>
                <a:cs typeface="Roboto"/>
                <a:sym typeface="Roboto"/>
              </a:rPr>
              <a:t> “ </a:t>
            </a:r>
            <a:r>
              <a:rPr lang="en-US" sz="2100" i="1" dirty="0">
                <a:latin typeface="Lora"/>
                <a:ea typeface="Lora"/>
                <a:cs typeface="Lora"/>
                <a:sym typeface="Lora"/>
              </a:rPr>
              <a:t>Investigation of role of </a:t>
            </a:r>
            <a:r>
              <a:rPr lang="en-US" sz="2100" i="1" dirty="0">
                <a:solidFill>
                  <a:srgbClr val="9900FF"/>
                </a:solidFill>
                <a:latin typeface="Lora"/>
                <a:ea typeface="Lora"/>
                <a:cs typeface="Lora"/>
                <a:sym typeface="Lora"/>
              </a:rPr>
              <a:t>Human-inspired Learning</a:t>
            </a:r>
            <a:r>
              <a:rPr lang="en-US" sz="2100" i="1" dirty="0">
                <a:latin typeface="Lora"/>
                <a:ea typeface="Lora"/>
                <a:cs typeface="Lora"/>
                <a:sym typeface="Lora"/>
              </a:rPr>
              <a:t> in Developing </a:t>
            </a:r>
            <a:r>
              <a:rPr lang="en-US" sz="2100" i="1" dirty="0">
                <a:solidFill>
                  <a:srgbClr val="CC4125"/>
                </a:solidFill>
                <a:latin typeface="Lora"/>
                <a:ea typeface="Lora"/>
                <a:cs typeface="Lora"/>
                <a:sym typeface="Lora"/>
              </a:rPr>
              <a:t>Intelligent</a:t>
            </a:r>
            <a:r>
              <a:rPr lang="en-US" sz="2100" i="1" dirty="0">
                <a:latin typeface="Lora"/>
                <a:ea typeface="Lora"/>
                <a:cs typeface="Lora"/>
                <a:sym typeface="Lora"/>
              </a:rPr>
              <a:t> </a:t>
            </a:r>
            <a:r>
              <a:rPr lang="en-US" sz="2100" i="1" dirty="0">
                <a:solidFill>
                  <a:srgbClr val="0000FF"/>
                </a:solidFill>
                <a:latin typeface="Lora"/>
                <a:ea typeface="Lora"/>
                <a:cs typeface="Lora"/>
                <a:sym typeface="Lora"/>
              </a:rPr>
              <a:t>Virtual Assistants” </a:t>
            </a:r>
            <a:endParaRPr sz="1300" dirty="0">
              <a:solidFill>
                <a:srgbClr val="0000FF"/>
              </a:solidFill>
              <a:latin typeface="Roboto"/>
              <a:ea typeface="Roboto"/>
              <a:cs typeface="Roboto"/>
              <a:sym typeface="Roboto"/>
            </a:endParaRPr>
          </a:p>
          <a:p>
            <a:pPr marL="0" lvl="0" indent="0" algn="l" rtl="0">
              <a:spcBef>
                <a:spcPts val="0"/>
              </a:spcBef>
              <a:spcAft>
                <a:spcPts val="0"/>
              </a:spcAft>
              <a:buNone/>
            </a:pPr>
            <a:endParaRPr sz="1900" i="1" dirty="0">
              <a:solidFill>
                <a:srgbClr val="0000FF"/>
              </a:solidFill>
              <a:latin typeface="Roboto"/>
              <a:ea typeface="Roboto"/>
              <a:cs typeface="Roboto"/>
              <a:sym typeface="Roboto"/>
            </a:endParaRPr>
          </a:p>
          <a:p>
            <a:pPr marL="0" lvl="0" indent="0" algn="l" rtl="0">
              <a:spcBef>
                <a:spcPts val="0"/>
              </a:spcBef>
              <a:spcAft>
                <a:spcPts val="0"/>
              </a:spcAft>
              <a:buNone/>
            </a:pPr>
            <a:endParaRPr sz="1900" i="1" dirty="0">
              <a:solidFill>
                <a:srgbClr val="0000FF"/>
              </a:solidFill>
              <a:latin typeface="Roboto"/>
              <a:ea typeface="Roboto"/>
              <a:cs typeface="Roboto"/>
              <a:sym typeface="Roboto"/>
            </a:endParaRPr>
          </a:p>
          <a:p>
            <a:pPr marL="609600" lvl="0" indent="-425450" algn="l" rtl="0">
              <a:spcBef>
                <a:spcPts val="0"/>
              </a:spcBef>
              <a:spcAft>
                <a:spcPts val="0"/>
              </a:spcAft>
              <a:buSzPts val="1900"/>
              <a:buFont typeface="Roboto"/>
              <a:buChar char="❖"/>
            </a:pPr>
            <a:r>
              <a:rPr lang="en-US" sz="1900" i="1" dirty="0">
                <a:solidFill>
                  <a:srgbClr val="0000FF"/>
                </a:solidFill>
                <a:latin typeface="Roboto"/>
                <a:ea typeface="Roboto"/>
                <a:cs typeface="Roboto"/>
                <a:sym typeface="Roboto"/>
              </a:rPr>
              <a:t>Virtual Assistants</a:t>
            </a:r>
            <a:r>
              <a:rPr lang="en-US" sz="1900" i="1" dirty="0">
                <a:latin typeface="Roboto"/>
                <a:ea typeface="Roboto"/>
                <a:cs typeface="Roboto"/>
                <a:sym typeface="Roboto"/>
              </a:rPr>
              <a:t>  </a:t>
            </a:r>
            <a:endParaRPr sz="1900" i="1" dirty="0">
              <a:latin typeface="Roboto"/>
              <a:ea typeface="Roboto"/>
              <a:cs typeface="Roboto"/>
              <a:sym typeface="Roboto"/>
            </a:endParaRPr>
          </a:p>
          <a:p>
            <a:pPr marL="0" lvl="0" indent="0" algn="l" rtl="0">
              <a:spcBef>
                <a:spcPts val="0"/>
              </a:spcBef>
              <a:spcAft>
                <a:spcPts val="0"/>
              </a:spcAft>
              <a:buNone/>
            </a:pPr>
            <a:endParaRPr sz="1900" dirty="0">
              <a:latin typeface="Roboto"/>
              <a:ea typeface="Roboto"/>
              <a:cs typeface="Roboto"/>
              <a:sym typeface="Roboto"/>
            </a:endParaRPr>
          </a:p>
          <a:p>
            <a:pPr marL="0" lvl="0" indent="0" algn="l" rtl="0">
              <a:spcBef>
                <a:spcPts val="0"/>
              </a:spcBef>
              <a:spcAft>
                <a:spcPts val="0"/>
              </a:spcAft>
              <a:buNone/>
            </a:pPr>
            <a:r>
              <a:rPr lang="en-US" sz="2100" dirty="0">
                <a:latin typeface="Calibri"/>
                <a:ea typeface="Calibri"/>
                <a:cs typeface="Calibri"/>
                <a:sym typeface="Calibri"/>
              </a:rPr>
              <a:t>          </a:t>
            </a:r>
            <a:r>
              <a:rPr lang="en-US" sz="1700" dirty="0">
                <a:latin typeface="Calibri"/>
                <a:ea typeface="Calibri"/>
                <a:cs typeface="Calibri"/>
                <a:sym typeface="Calibri"/>
              </a:rPr>
              <a:t>Humans</a:t>
            </a:r>
            <a:r>
              <a:rPr lang="en-US" sz="2100" dirty="0">
                <a:latin typeface="Calibri"/>
                <a:ea typeface="Calibri"/>
                <a:cs typeface="Calibri"/>
                <a:sym typeface="Calibri"/>
              </a:rPr>
              <a:t>                       </a:t>
            </a:r>
            <a:r>
              <a:rPr lang="en-US" sz="1700" dirty="0">
                <a:latin typeface="Calibri"/>
                <a:ea typeface="Calibri"/>
                <a:cs typeface="Calibri"/>
                <a:sym typeface="Calibri"/>
              </a:rPr>
              <a:t>Computers</a:t>
            </a:r>
            <a:r>
              <a:rPr lang="en-US" sz="2500" dirty="0">
                <a:latin typeface="Calibri"/>
                <a:ea typeface="Calibri"/>
                <a:cs typeface="Calibri"/>
                <a:sym typeface="Calibri"/>
              </a:rPr>
              <a:t>    :   </a:t>
            </a:r>
            <a:r>
              <a:rPr lang="en-US" sz="1700" i="1" dirty="0">
                <a:latin typeface="Calibri"/>
                <a:ea typeface="Calibri"/>
                <a:cs typeface="Calibri"/>
                <a:sym typeface="Calibri"/>
              </a:rPr>
              <a:t>Task oriented Virtual Assistant</a:t>
            </a:r>
            <a:r>
              <a:rPr lang="en-US" sz="1900" dirty="0">
                <a:latin typeface="Calibri"/>
                <a:ea typeface="Calibri"/>
                <a:cs typeface="Calibri"/>
                <a:sym typeface="Calibri"/>
              </a:rPr>
              <a:t>      </a:t>
            </a:r>
            <a:endParaRPr sz="700" dirty="0">
              <a:latin typeface="Roboto"/>
              <a:ea typeface="Roboto"/>
              <a:cs typeface="Roboto"/>
              <a:sym typeface="Roboto"/>
            </a:endParaRPr>
          </a:p>
          <a:p>
            <a:pPr marL="0" lvl="0" indent="0" algn="l" rtl="0">
              <a:spcBef>
                <a:spcPts val="0"/>
              </a:spcBef>
              <a:spcAft>
                <a:spcPts val="0"/>
              </a:spcAft>
              <a:buNone/>
            </a:pPr>
            <a:endParaRPr sz="1900" dirty="0">
              <a:latin typeface="Roboto"/>
              <a:ea typeface="Roboto"/>
              <a:cs typeface="Roboto"/>
              <a:sym typeface="Roboto"/>
            </a:endParaRPr>
          </a:p>
          <a:p>
            <a:pPr marL="0" lvl="0" indent="0" algn="l" rtl="0">
              <a:spcBef>
                <a:spcPts val="0"/>
              </a:spcBef>
              <a:spcAft>
                <a:spcPts val="0"/>
              </a:spcAft>
              <a:buNone/>
            </a:pPr>
            <a:endParaRPr sz="1600" dirty="0">
              <a:latin typeface="Roboto"/>
              <a:ea typeface="Roboto"/>
              <a:cs typeface="Roboto"/>
              <a:sym typeface="Roboto"/>
            </a:endParaRPr>
          </a:p>
          <a:p>
            <a:pPr marL="609600" lvl="0" indent="-425450" algn="l" rtl="0">
              <a:spcBef>
                <a:spcPts val="0"/>
              </a:spcBef>
              <a:spcAft>
                <a:spcPts val="0"/>
              </a:spcAft>
              <a:buClr>
                <a:srgbClr val="9900FF"/>
              </a:buClr>
              <a:buSzPts val="1900"/>
              <a:buFont typeface="Roboto"/>
              <a:buChar char="❖"/>
            </a:pPr>
            <a:r>
              <a:rPr lang="en-US" sz="1900" i="1" dirty="0">
                <a:solidFill>
                  <a:srgbClr val="9900FF"/>
                </a:solidFill>
                <a:latin typeface="Roboto"/>
                <a:ea typeface="Roboto"/>
                <a:cs typeface="Roboto"/>
                <a:sym typeface="Roboto"/>
              </a:rPr>
              <a:t>Human Inspired Learning</a:t>
            </a:r>
            <a:endParaRPr sz="1900" i="1" dirty="0">
              <a:solidFill>
                <a:srgbClr val="9900FF"/>
              </a:solidFill>
              <a:latin typeface="Roboto"/>
              <a:ea typeface="Roboto"/>
              <a:cs typeface="Roboto"/>
              <a:sym typeface="Roboto"/>
            </a:endParaRPr>
          </a:p>
          <a:p>
            <a:pPr marL="0" lvl="0" indent="0" algn="l" rtl="0">
              <a:spcBef>
                <a:spcPts val="0"/>
              </a:spcBef>
              <a:spcAft>
                <a:spcPts val="0"/>
              </a:spcAft>
              <a:buNone/>
            </a:pPr>
            <a:endParaRPr sz="1900" i="1" dirty="0">
              <a:solidFill>
                <a:srgbClr val="9900FF"/>
              </a:solidFill>
              <a:latin typeface="Roboto"/>
              <a:ea typeface="Roboto"/>
              <a:cs typeface="Roboto"/>
              <a:sym typeface="Roboto"/>
            </a:endParaRPr>
          </a:p>
          <a:p>
            <a:pPr marL="1219200" lvl="0" indent="-412750" algn="l" rtl="0">
              <a:spcBef>
                <a:spcPts val="0"/>
              </a:spcBef>
              <a:spcAft>
                <a:spcPts val="0"/>
              </a:spcAft>
              <a:buSzPts val="1700"/>
              <a:buFont typeface="Roboto"/>
              <a:buChar char="●"/>
            </a:pPr>
            <a:r>
              <a:rPr lang="en-US" sz="1700" dirty="0">
                <a:latin typeface="Roboto"/>
                <a:ea typeface="Roboto"/>
                <a:cs typeface="Roboto"/>
                <a:sym typeface="Roboto"/>
              </a:rPr>
              <a:t>Learn a task more effectively and quickly  if guided by an experienced </a:t>
            </a:r>
            <a:endParaRPr sz="1700" dirty="0">
              <a:latin typeface="Roboto"/>
              <a:ea typeface="Roboto"/>
              <a:cs typeface="Roboto"/>
              <a:sym typeface="Roboto"/>
            </a:endParaRPr>
          </a:p>
          <a:p>
            <a:pPr marL="609600" lvl="0" indent="609600" algn="l" rtl="0">
              <a:spcBef>
                <a:spcPts val="0"/>
              </a:spcBef>
              <a:spcAft>
                <a:spcPts val="0"/>
              </a:spcAft>
              <a:buNone/>
            </a:pPr>
            <a:r>
              <a:rPr lang="en-US" sz="1700" dirty="0">
                <a:latin typeface="Roboto"/>
                <a:ea typeface="Roboto"/>
                <a:cs typeface="Roboto"/>
                <a:sym typeface="Roboto"/>
              </a:rPr>
              <a:t>Individual / learning guidelines</a:t>
            </a:r>
            <a:r>
              <a:rPr lang="en-US" sz="1700" i="1" dirty="0">
                <a:latin typeface="Roboto"/>
                <a:ea typeface="Roboto"/>
                <a:cs typeface="Roboto"/>
                <a:sym typeface="Roboto"/>
              </a:rPr>
              <a:t>.</a:t>
            </a:r>
            <a:endParaRPr sz="1700" i="1" dirty="0">
              <a:latin typeface="Roboto"/>
              <a:ea typeface="Roboto"/>
              <a:cs typeface="Roboto"/>
              <a:sym typeface="Roboto"/>
            </a:endParaRPr>
          </a:p>
          <a:p>
            <a:pPr marL="0" lvl="0" indent="0" algn="l" rtl="0">
              <a:spcBef>
                <a:spcPts val="0"/>
              </a:spcBef>
              <a:spcAft>
                <a:spcPts val="0"/>
              </a:spcAft>
              <a:buNone/>
            </a:pPr>
            <a:endParaRPr sz="1600" i="1" dirty="0">
              <a:latin typeface="Roboto"/>
              <a:ea typeface="Roboto"/>
              <a:cs typeface="Roboto"/>
              <a:sym typeface="Roboto"/>
            </a:endParaRPr>
          </a:p>
          <a:p>
            <a:pPr marL="1219200" lvl="0" indent="-412750" algn="l" rtl="0">
              <a:spcBef>
                <a:spcPts val="0"/>
              </a:spcBef>
              <a:spcAft>
                <a:spcPts val="0"/>
              </a:spcAft>
              <a:buSzPts val="1700"/>
              <a:buFont typeface="Roboto"/>
              <a:buChar char="●"/>
            </a:pPr>
            <a:r>
              <a:rPr lang="en-US" sz="1700" i="1" dirty="0">
                <a:latin typeface="Roboto"/>
                <a:ea typeface="Roboto"/>
                <a:cs typeface="Roboto"/>
                <a:sym typeface="Roboto"/>
              </a:rPr>
              <a:t>Human </a:t>
            </a:r>
            <a:r>
              <a:rPr lang="en-US" sz="1700" i="1" dirty="0" err="1">
                <a:latin typeface="Roboto"/>
                <a:ea typeface="Roboto"/>
                <a:cs typeface="Roboto"/>
                <a:sym typeface="Roboto"/>
              </a:rPr>
              <a:t>behaviour</a:t>
            </a:r>
            <a:r>
              <a:rPr lang="en-US" sz="1700" i="1" dirty="0">
                <a:latin typeface="Roboto"/>
                <a:ea typeface="Roboto"/>
                <a:cs typeface="Roboto"/>
                <a:sym typeface="Roboto"/>
              </a:rPr>
              <a:t> /experience → Data →Machine Learning / Deep Learning →  Virtual Assistant</a:t>
            </a:r>
            <a:endParaRPr sz="1700" i="1" dirty="0">
              <a:latin typeface="Roboto"/>
              <a:ea typeface="Roboto"/>
              <a:cs typeface="Roboto"/>
              <a:sym typeface="Roboto"/>
            </a:endParaRPr>
          </a:p>
          <a:p>
            <a:pPr marL="1828800" lvl="0" indent="0" algn="l" rtl="0">
              <a:spcBef>
                <a:spcPts val="0"/>
              </a:spcBef>
              <a:spcAft>
                <a:spcPts val="0"/>
              </a:spcAft>
              <a:buNone/>
            </a:pPr>
            <a:endParaRPr sz="1600" i="1" dirty="0">
              <a:latin typeface="Roboto"/>
              <a:ea typeface="Roboto"/>
              <a:cs typeface="Roboto"/>
              <a:sym typeface="Roboto"/>
            </a:endParaRPr>
          </a:p>
          <a:p>
            <a:pPr marL="1219200" lvl="0" indent="-412750" algn="l" rtl="0">
              <a:spcBef>
                <a:spcPts val="0"/>
              </a:spcBef>
              <a:spcAft>
                <a:spcPts val="0"/>
              </a:spcAft>
              <a:buSzPts val="1700"/>
              <a:buFont typeface="Roboto"/>
              <a:buChar char="●"/>
            </a:pPr>
            <a:r>
              <a:rPr lang="en-US" sz="1700" i="1" dirty="0">
                <a:latin typeface="Roboto"/>
                <a:ea typeface="Roboto"/>
                <a:cs typeface="Roboto"/>
                <a:sym typeface="Roboto"/>
              </a:rPr>
              <a:t>Data + </a:t>
            </a:r>
            <a:r>
              <a:rPr lang="en-US" sz="1700" i="1" dirty="0">
                <a:solidFill>
                  <a:srgbClr val="9900FF"/>
                </a:solidFill>
                <a:latin typeface="Roboto"/>
                <a:ea typeface="Roboto"/>
                <a:cs typeface="Roboto"/>
                <a:sym typeface="Roboto"/>
              </a:rPr>
              <a:t>Human Learning Principles</a:t>
            </a:r>
            <a:r>
              <a:rPr lang="en-US" sz="1700" i="1" dirty="0">
                <a:latin typeface="Roboto"/>
                <a:ea typeface="Roboto"/>
                <a:cs typeface="Roboto"/>
                <a:sym typeface="Roboto"/>
              </a:rPr>
              <a:t>                                Virtual Assistant</a:t>
            </a:r>
            <a:endParaRPr sz="1700" i="1" dirty="0">
              <a:latin typeface="Roboto"/>
              <a:ea typeface="Roboto"/>
              <a:cs typeface="Roboto"/>
              <a:sym typeface="Roboto"/>
            </a:endParaRPr>
          </a:p>
          <a:p>
            <a:pPr marL="0" lvl="0" indent="0" algn="l" rtl="0">
              <a:spcBef>
                <a:spcPts val="0"/>
              </a:spcBef>
              <a:spcAft>
                <a:spcPts val="0"/>
              </a:spcAft>
              <a:buNone/>
            </a:pPr>
            <a:endParaRPr sz="1300" i="1" dirty="0">
              <a:solidFill>
                <a:srgbClr val="CC4125"/>
              </a:solidFill>
              <a:latin typeface="Roboto"/>
              <a:ea typeface="Roboto"/>
              <a:cs typeface="Roboto"/>
              <a:sym typeface="Roboto"/>
            </a:endParaRPr>
          </a:p>
          <a:p>
            <a:pPr marL="609600" lvl="0" indent="-425450" algn="l" rtl="0">
              <a:spcBef>
                <a:spcPts val="0"/>
              </a:spcBef>
              <a:spcAft>
                <a:spcPts val="0"/>
              </a:spcAft>
              <a:buClr>
                <a:srgbClr val="CC4125"/>
              </a:buClr>
              <a:buSzPts val="1900"/>
              <a:buFont typeface="Roboto"/>
              <a:buChar char="❖"/>
            </a:pPr>
            <a:r>
              <a:rPr lang="en-US" sz="1900" i="1" dirty="0">
                <a:solidFill>
                  <a:srgbClr val="CC4125"/>
                </a:solidFill>
                <a:latin typeface="Roboto"/>
                <a:ea typeface="Roboto"/>
                <a:cs typeface="Roboto"/>
                <a:sym typeface="Roboto"/>
              </a:rPr>
              <a:t>Intelligent</a:t>
            </a:r>
            <a:endParaRPr sz="1900" i="1" dirty="0">
              <a:solidFill>
                <a:srgbClr val="CC4125"/>
              </a:solidFill>
              <a:latin typeface="Roboto"/>
              <a:ea typeface="Roboto"/>
              <a:cs typeface="Roboto"/>
              <a:sym typeface="Roboto"/>
            </a:endParaRPr>
          </a:p>
          <a:p>
            <a:pPr marL="609600" lvl="0" indent="0" algn="l" rtl="0">
              <a:spcBef>
                <a:spcPts val="0"/>
              </a:spcBef>
              <a:spcAft>
                <a:spcPts val="0"/>
              </a:spcAft>
              <a:buNone/>
            </a:pPr>
            <a:endParaRPr sz="1200" i="1" dirty="0">
              <a:solidFill>
                <a:srgbClr val="CC4125"/>
              </a:solidFill>
              <a:latin typeface="Roboto"/>
              <a:ea typeface="Roboto"/>
              <a:cs typeface="Roboto"/>
              <a:sym typeface="Roboto"/>
            </a:endParaRPr>
          </a:p>
          <a:p>
            <a:pPr marL="1219200" lvl="1" indent="-412750" algn="l" rtl="0">
              <a:spcBef>
                <a:spcPts val="0"/>
              </a:spcBef>
              <a:spcAft>
                <a:spcPts val="0"/>
              </a:spcAft>
              <a:buSzPts val="1700"/>
              <a:buFont typeface="Roboto"/>
              <a:buChar char="➢"/>
            </a:pPr>
            <a:r>
              <a:rPr lang="en-US" sz="1700" dirty="0">
                <a:latin typeface="Roboto"/>
                <a:ea typeface="Roboto"/>
                <a:cs typeface="Roboto"/>
                <a:sym typeface="Roboto"/>
              </a:rPr>
              <a:t> Successful task accomplishment* </a:t>
            </a:r>
            <a:endParaRPr sz="1700" dirty="0">
              <a:latin typeface="Roboto"/>
              <a:ea typeface="Roboto"/>
              <a:cs typeface="Roboto"/>
              <a:sym typeface="Roboto"/>
            </a:endParaRPr>
          </a:p>
          <a:p>
            <a:pPr marL="1219200" lvl="1" indent="-412750" algn="l" rtl="0">
              <a:spcBef>
                <a:spcPts val="0"/>
              </a:spcBef>
              <a:spcAft>
                <a:spcPts val="0"/>
              </a:spcAft>
              <a:buSzPts val="1700"/>
              <a:buFont typeface="Roboto"/>
              <a:buChar char="➢"/>
            </a:pPr>
            <a:r>
              <a:rPr lang="en-US" sz="1700" dirty="0">
                <a:latin typeface="Roboto"/>
                <a:ea typeface="Roboto"/>
                <a:cs typeface="Roboto"/>
                <a:sym typeface="Roboto"/>
              </a:rPr>
              <a:t> Task accomplishment in less time</a:t>
            </a:r>
            <a:endParaRPr sz="1700" dirty="0">
              <a:latin typeface="Roboto"/>
              <a:ea typeface="Roboto"/>
              <a:cs typeface="Roboto"/>
              <a:sym typeface="Roboto"/>
            </a:endParaRPr>
          </a:p>
          <a:p>
            <a:pPr marL="1219200" lvl="1" indent="-412750" algn="l" rtl="0">
              <a:spcBef>
                <a:spcPts val="0"/>
              </a:spcBef>
              <a:spcAft>
                <a:spcPts val="0"/>
              </a:spcAft>
              <a:buSzPts val="1700"/>
              <a:buFont typeface="Roboto"/>
              <a:buChar char="➢"/>
            </a:pPr>
            <a:r>
              <a:rPr lang="en-US" sz="1700" dirty="0">
                <a:latin typeface="Roboto"/>
                <a:ea typeface="Roboto"/>
                <a:cs typeface="Roboto"/>
                <a:sym typeface="Roboto"/>
              </a:rPr>
              <a:t> Learning from failed attempts  </a:t>
            </a:r>
            <a:endParaRPr sz="1700" dirty="0">
              <a:latin typeface="Roboto"/>
              <a:ea typeface="Roboto"/>
              <a:cs typeface="Roboto"/>
              <a:sym typeface="Roboto"/>
            </a:endParaRPr>
          </a:p>
          <a:p>
            <a:pPr marL="0" lvl="0" indent="0" algn="l" rtl="0">
              <a:spcBef>
                <a:spcPts val="0"/>
              </a:spcBef>
              <a:spcAft>
                <a:spcPts val="0"/>
              </a:spcAft>
              <a:buNone/>
            </a:pPr>
            <a:endParaRPr sz="1900" i="1" dirty="0">
              <a:solidFill>
                <a:srgbClr val="CC4125"/>
              </a:solidFill>
              <a:latin typeface="Roboto"/>
              <a:ea typeface="Roboto"/>
              <a:cs typeface="Roboto"/>
              <a:sym typeface="Roboto"/>
            </a:endParaRPr>
          </a:p>
        </p:txBody>
      </p:sp>
      <p:grpSp>
        <p:nvGrpSpPr>
          <p:cNvPr id="593" name="Google Shape;593;p59"/>
          <p:cNvGrpSpPr/>
          <p:nvPr/>
        </p:nvGrpSpPr>
        <p:grpSpPr>
          <a:xfrm>
            <a:off x="8532312" y="2200054"/>
            <a:ext cx="2384089" cy="2271573"/>
            <a:chOff x="3521927" y="677103"/>
            <a:chExt cx="2771230" cy="3055243"/>
          </a:xfrm>
        </p:grpSpPr>
        <p:sp>
          <p:nvSpPr>
            <p:cNvPr id="594" name="Google Shape;594;p59"/>
            <p:cNvSpPr/>
            <p:nvPr/>
          </p:nvSpPr>
          <p:spPr>
            <a:xfrm rot="524360">
              <a:off x="3686044" y="1879619"/>
              <a:ext cx="1340665" cy="1767754"/>
            </a:xfrm>
            <a:prstGeom prst="ellipse">
              <a:avLst/>
            </a:prstGeom>
            <a:solidFill>
              <a:srgbClr val="00FFFF"/>
            </a:solidFill>
            <a:ln>
              <a:noFill/>
            </a:ln>
          </p:spPr>
          <p:txBody>
            <a:bodyPr spcFirstLastPara="1" wrap="square" lIns="162525" tIns="162525" rIns="162525" bIns="162525" anchor="ctr" anchorCtr="0">
              <a:noAutofit/>
            </a:bodyPr>
            <a:lstStyle/>
            <a:p>
              <a:pPr marL="0" lvl="0" indent="0" algn="l" rtl="0">
                <a:spcBef>
                  <a:spcPts val="0"/>
                </a:spcBef>
                <a:spcAft>
                  <a:spcPts val="0"/>
                </a:spcAft>
                <a:buNone/>
              </a:pPr>
              <a:r>
                <a:rPr lang="en-US" sz="1500"/>
                <a:t>Sales Agent</a:t>
              </a:r>
              <a:endParaRPr sz="1500"/>
            </a:p>
          </p:txBody>
        </p:sp>
        <p:sp>
          <p:nvSpPr>
            <p:cNvPr id="595" name="Google Shape;595;p59"/>
            <p:cNvSpPr/>
            <p:nvPr/>
          </p:nvSpPr>
          <p:spPr>
            <a:xfrm rot="-6598620">
              <a:off x="4374916" y="913763"/>
              <a:ext cx="1681581" cy="1681581"/>
            </a:xfrm>
            <a:prstGeom prst="ellipse">
              <a:avLst/>
            </a:prstGeom>
            <a:solidFill>
              <a:srgbClr val="9900FF"/>
            </a:solidFill>
            <a:ln>
              <a:noFill/>
            </a:ln>
          </p:spPr>
          <p:txBody>
            <a:bodyPr spcFirstLastPara="1" wrap="square" lIns="162525" tIns="162525" rIns="162525" bIns="162525" anchor="ctr" anchorCtr="0">
              <a:noAutofit/>
            </a:bodyPr>
            <a:lstStyle/>
            <a:p>
              <a:pPr marL="0" lvl="0" indent="0" algn="l" rtl="0">
                <a:spcBef>
                  <a:spcPts val="0"/>
                </a:spcBef>
                <a:spcAft>
                  <a:spcPts val="0"/>
                </a:spcAft>
                <a:buNone/>
              </a:pPr>
              <a:endParaRPr sz="2500"/>
            </a:p>
          </p:txBody>
        </p:sp>
      </p:grpSp>
      <p:grpSp>
        <p:nvGrpSpPr>
          <p:cNvPr id="596" name="Google Shape;596;p59"/>
          <p:cNvGrpSpPr/>
          <p:nvPr/>
        </p:nvGrpSpPr>
        <p:grpSpPr>
          <a:xfrm>
            <a:off x="9055882" y="1416912"/>
            <a:ext cx="1438750" cy="1199979"/>
            <a:chOff x="3390196" y="1494604"/>
            <a:chExt cx="1423800" cy="1423800"/>
          </a:xfrm>
        </p:grpSpPr>
        <p:sp>
          <p:nvSpPr>
            <p:cNvPr id="597" name="Google Shape;597;p59"/>
            <p:cNvSpPr/>
            <p:nvPr/>
          </p:nvSpPr>
          <p:spPr>
            <a:xfrm>
              <a:off x="3390196" y="1494604"/>
              <a:ext cx="1423800" cy="1423800"/>
            </a:xfrm>
            <a:prstGeom prst="ellipse">
              <a:avLst/>
            </a:prstGeom>
            <a:solidFill>
              <a:srgbClr val="4A86E8"/>
            </a:solidFill>
            <a:ln>
              <a:noFill/>
            </a:ln>
            <a:effectLst>
              <a:outerShdw blurRad="228600" dist="50800" dir="5400000" algn="tl" rotWithShape="0">
                <a:srgbClr val="000000">
                  <a:alpha val="54900"/>
                </a:srgbClr>
              </a:outerShdw>
            </a:effectLst>
          </p:spPr>
          <p:txBody>
            <a:bodyPr spcFirstLastPara="1" wrap="square" lIns="162525" tIns="162525" rIns="162525" bIns="162525" anchor="ctr" anchorCtr="0">
              <a:noAutofit/>
            </a:bodyPr>
            <a:lstStyle/>
            <a:p>
              <a:pPr marL="0" lvl="0" indent="0" algn="l" rtl="0">
                <a:spcBef>
                  <a:spcPts val="0"/>
                </a:spcBef>
                <a:spcAft>
                  <a:spcPts val="0"/>
                </a:spcAft>
                <a:buNone/>
              </a:pPr>
              <a:endParaRPr/>
            </a:p>
          </p:txBody>
        </p:sp>
        <p:sp>
          <p:nvSpPr>
            <p:cNvPr id="598" name="Google Shape;598;p59"/>
            <p:cNvSpPr txBox="1"/>
            <p:nvPr/>
          </p:nvSpPr>
          <p:spPr>
            <a:xfrm>
              <a:off x="3503986" y="1734162"/>
              <a:ext cx="1182600" cy="944700"/>
            </a:xfrm>
            <a:prstGeom prst="rect">
              <a:avLst/>
            </a:prstGeom>
            <a:noFill/>
            <a:ln>
              <a:noFill/>
            </a:ln>
          </p:spPr>
          <p:txBody>
            <a:bodyPr spcFirstLastPara="1" wrap="square" lIns="162525" tIns="162525" rIns="162525" bIns="162525" anchor="ctr" anchorCtr="0">
              <a:noAutofit/>
            </a:bodyPr>
            <a:lstStyle/>
            <a:p>
              <a:pPr marL="0" lvl="0" indent="0" algn="ctr" rtl="0">
                <a:spcBef>
                  <a:spcPts val="0"/>
                </a:spcBef>
                <a:spcAft>
                  <a:spcPts val="0"/>
                </a:spcAft>
                <a:buNone/>
              </a:pPr>
              <a:r>
                <a:rPr lang="en-US" sz="1500">
                  <a:solidFill>
                    <a:srgbClr val="FFFFFF"/>
                  </a:solidFill>
                  <a:latin typeface="Roboto"/>
                  <a:ea typeface="Roboto"/>
                  <a:cs typeface="Roboto"/>
                  <a:sym typeface="Roboto"/>
                </a:rPr>
                <a:t>Personal</a:t>
              </a:r>
              <a:endParaRPr sz="1500">
                <a:solidFill>
                  <a:srgbClr val="FFFFFF"/>
                </a:solidFill>
                <a:latin typeface="Roboto"/>
                <a:ea typeface="Roboto"/>
                <a:cs typeface="Roboto"/>
                <a:sym typeface="Roboto"/>
              </a:endParaRPr>
            </a:p>
            <a:p>
              <a:pPr marL="0" lvl="0" indent="0" algn="ctr" rtl="0">
                <a:spcBef>
                  <a:spcPts val="0"/>
                </a:spcBef>
                <a:spcAft>
                  <a:spcPts val="0"/>
                </a:spcAft>
                <a:buNone/>
              </a:pPr>
              <a:r>
                <a:rPr lang="en-US" sz="1500">
                  <a:solidFill>
                    <a:srgbClr val="FFFFFF"/>
                  </a:solidFill>
                  <a:latin typeface="Roboto"/>
                  <a:ea typeface="Roboto"/>
                  <a:cs typeface="Roboto"/>
                  <a:sym typeface="Roboto"/>
                </a:rPr>
                <a:t>Assistant</a:t>
              </a:r>
              <a:endParaRPr sz="1500">
                <a:solidFill>
                  <a:srgbClr val="FFFFFF"/>
                </a:solidFill>
                <a:latin typeface="Roboto"/>
                <a:ea typeface="Roboto"/>
                <a:cs typeface="Roboto"/>
                <a:sym typeface="Roboto"/>
              </a:endParaRPr>
            </a:p>
          </p:txBody>
        </p:sp>
      </p:grpSp>
      <p:sp>
        <p:nvSpPr>
          <p:cNvPr id="599" name="Google Shape;599;p59"/>
          <p:cNvSpPr txBox="1"/>
          <p:nvPr/>
        </p:nvSpPr>
        <p:spPr>
          <a:xfrm>
            <a:off x="9299372" y="2504307"/>
            <a:ext cx="1328400" cy="820800"/>
          </a:xfrm>
          <a:prstGeom prst="rect">
            <a:avLst/>
          </a:prstGeom>
          <a:noFill/>
          <a:ln>
            <a:noFill/>
          </a:ln>
        </p:spPr>
        <p:txBody>
          <a:bodyPr spcFirstLastPara="1" wrap="square" lIns="162525" tIns="162525" rIns="162525" bIns="162525" anchor="t" anchorCtr="0">
            <a:spAutoFit/>
          </a:bodyPr>
          <a:lstStyle/>
          <a:p>
            <a:pPr marL="0" lvl="0" indent="0" algn="ctr" rtl="0">
              <a:spcBef>
                <a:spcPts val="0"/>
              </a:spcBef>
              <a:spcAft>
                <a:spcPts val="0"/>
              </a:spcAft>
              <a:buNone/>
            </a:pPr>
            <a:r>
              <a:rPr lang="en-US" sz="1600" b="1">
                <a:latin typeface="Calibri"/>
                <a:ea typeface="Calibri"/>
                <a:cs typeface="Calibri"/>
                <a:sym typeface="Calibri"/>
              </a:rPr>
              <a:t> Virtual   Agent</a:t>
            </a:r>
            <a:endParaRPr sz="1600" b="1">
              <a:latin typeface="Calibri"/>
              <a:ea typeface="Calibri"/>
              <a:cs typeface="Calibri"/>
              <a:sym typeface="Calibri"/>
            </a:endParaRPr>
          </a:p>
        </p:txBody>
      </p:sp>
      <p:sp>
        <p:nvSpPr>
          <p:cNvPr id="600" name="Google Shape;600;p59"/>
          <p:cNvSpPr/>
          <p:nvPr/>
        </p:nvSpPr>
        <p:spPr>
          <a:xfrm rot="-6768645">
            <a:off x="10486094" y="2622937"/>
            <a:ext cx="1274476" cy="1425136"/>
          </a:xfrm>
          <a:prstGeom prst="ellipse">
            <a:avLst/>
          </a:prstGeom>
          <a:solidFill>
            <a:srgbClr val="FCE5CD"/>
          </a:solidFill>
          <a:ln>
            <a:noFill/>
          </a:ln>
        </p:spPr>
        <p:txBody>
          <a:bodyPr spcFirstLastPara="1" wrap="square" lIns="162525" tIns="162525" rIns="162525" bIns="162525" anchor="ctr" anchorCtr="0">
            <a:noAutofit/>
          </a:bodyPr>
          <a:lstStyle/>
          <a:p>
            <a:pPr marL="0" lvl="0" indent="0" algn="l" rtl="0">
              <a:spcBef>
                <a:spcPts val="0"/>
              </a:spcBef>
              <a:spcAft>
                <a:spcPts val="0"/>
              </a:spcAft>
              <a:buNone/>
            </a:pPr>
            <a:endParaRPr sz="2500"/>
          </a:p>
        </p:txBody>
      </p:sp>
      <p:sp>
        <p:nvSpPr>
          <p:cNvPr id="601" name="Google Shape;601;p59"/>
          <p:cNvSpPr txBox="1"/>
          <p:nvPr/>
        </p:nvSpPr>
        <p:spPr>
          <a:xfrm>
            <a:off x="10501966" y="2967700"/>
            <a:ext cx="1242900" cy="1036500"/>
          </a:xfrm>
          <a:prstGeom prst="rect">
            <a:avLst/>
          </a:prstGeom>
          <a:noFill/>
          <a:ln>
            <a:noFill/>
          </a:ln>
        </p:spPr>
        <p:txBody>
          <a:bodyPr spcFirstLastPara="1" wrap="square" lIns="162525" tIns="162525" rIns="162525" bIns="162525" anchor="t" anchorCtr="0">
            <a:spAutoFit/>
          </a:bodyPr>
          <a:lstStyle/>
          <a:p>
            <a:pPr marL="0" lvl="0" indent="0" algn="ctr" rtl="0">
              <a:spcBef>
                <a:spcPts val="0"/>
              </a:spcBef>
              <a:spcAft>
                <a:spcPts val="0"/>
              </a:spcAft>
              <a:buNone/>
            </a:pPr>
            <a:r>
              <a:rPr lang="en-US" sz="1500">
                <a:latin typeface="Calibri"/>
                <a:ea typeface="Calibri"/>
                <a:cs typeface="Calibri"/>
                <a:sym typeface="Calibri"/>
              </a:rPr>
              <a:t>  Diagnosis    Agent</a:t>
            </a:r>
            <a:endParaRPr sz="1500">
              <a:latin typeface="Calibri"/>
              <a:ea typeface="Calibri"/>
              <a:cs typeface="Calibri"/>
              <a:sym typeface="Calibri"/>
            </a:endParaRPr>
          </a:p>
          <a:p>
            <a:pPr marL="0" lvl="0" indent="0" algn="l" rtl="0">
              <a:spcBef>
                <a:spcPts val="0"/>
              </a:spcBef>
              <a:spcAft>
                <a:spcPts val="0"/>
              </a:spcAft>
              <a:buNone/>
            </a:pPr>
            <a:endParaRPr sz="1600">
              <a:latin typeface="Calibri"/>
              <a:ea typeface="Calibri"/>
              <a:cs typeface="Calibri"/>
              <a:sym typeface="Calibri"/>
            </a:endParaRPr>
          </a:p>
        </p:txBody>
      </p:sp>
      <p:sp>
        <p:nvSpPr>
          <p:cNvPr id="602" name="Google Shape;602;p59"/>
          <p:cNvSpPr/>
          <p:nvPr/>
        </p:nvSpPr>
        <p:spPr>
          <a:xfrm rot="-6768645">
            <a:off x="8278224" y="2127122"/>
            <a:ext cx="1274476" cy="1425136"/>
          </a:xfrm>
          <a:prstGeom prst="ellipse">
            <a:avLst/>
          </a:prstGeom>
          <a:solidFill>
            <a:srgbClr val="FFE599"/>
          </a:solidFill>
          <a:ln>
            <a:noFill/>
          </a:ln>
        </p:spPr>
        <p:txBody>
          <a:bodyPr spcFirstLastPara="1" wrap="square" lIns="162525" tIns="162525" rIns="162525" bIns="162525" anchor="ctr" anchorCtr="0">
            <a:noAutofit/>
          </a:bodyPr>
          <a:lstStyle/>
          <a:p>
            <a:pPr marL="0" lvl="0" indent="0" algn="l" rtl="0">
              <a:spcBef>
                <a:spcPts val="0"/>
              </a:spcBef>
              <a:spcAft>
                <a:spcPts val="0"/>
              </a:spcAft>
              <a:buNone/>
            </a:pPr>
            <a:endParaRPr sz="2500"/>
          </a:p>
        </p:txBody>
      </p:sp>
      <p:sp>
        <p:nvSpPr>
          <p:cNvPr id="603" name="Google Shape;603;p59"/>
          <p:cNvSpPr txBox="1"/>
          <p:nvPr/>
        </p:nvSpPr>
        <p:spPr>
          <a:xfrm>
            <a:off x="8242708" y="2601660"/>
            <a:ext cx="1599900" cy="559200"/>
          </a:xfrm>
          <a:prstGeom prst="rect">
            <a:avLst/>
          </a:prstGeom>
          <a:noFill/>
          <a:ln>
            <a:noFill/>
          </a:ln>
        </p:spPr>
        <p:txBody>
          <a:bodyPr spcFirstLastPara="1" wrap="square" lIns="162525" tIns="162525" rIns="162525" bIns="162525" anchor="t" anchorCtr="0">
            <a:spAutoFit/>
          </a:bodyPr>
          <a:lstStyle/>
          <a:p>
            <a:pPr marL="0" lvl="0" indent="0" algn="l" rtl="0">
              <a:spcBef>
                <a:spcPts val="0"/>
              </a:spcBef>
              <a:spcAft>
                <a:spcPts val="0"/>
              </a:spcAft>
              <a:buNone/>
            </a:pPr>
            <a:r>
              <a:rPr lang="en-US" sz="1500">
                <a:latin typeface="Calibri"/>
                <a:ea typeface="Calibri"/>
                <a:cs typeface="Calibri"/>
                <a:sym typeface="Calibri"/>
              </a:rPr>
              <a:t>E-commerce</a:t>
            </a:r>
            <a:endParaRPr sz="1500">
              <a:latin typeface="Calibri"/>
              <a:ea typeface="Calibri"/>
              <a:cs typeface="Calibri"/>
              <a:sym typeface="Calibri"/>
            </a:endParaRPr>
          </a:p>
        </p:txBody>
      </p:sp>
      <p:sp>
        <p:nvSpPr>
          <p:cNvPr id="604" name="Google Shape;604;p59"/>
          <p:cNvSpPr/>
          <p:nvPr/>
        </p:nvSpPr>
        <p:spPr>
          <a:xfrm rot="-673775">
            <a:off x="10323504" y="1664854"/>
            <a:ext cx="1594426" cy="1339130"/>
          </a:xfrm>
          <a:prstGeom prst="ellipse">
            <a:avLst/>
          </a:prstGeom>
          <a:solidFill>
            <a:srgbClr val="FFD966"/>
          </a:solidFill>
          <a:ln>
            <a:noFill/>
          </a:ln>
        </p:spPr>
        <p:txBody>
          <a:bodyPr spcFirstLastPara="1" wrap="square" lIns="162525" tIns="162525" rIns="162525" bIns="162525" anchor="ctr" anchorCtr="0">
            <a:noAutofit/>
          </a:bodyPr>
          <a:lstStyle/>
          <a:p>
            <a:pPr marL="0" lvl="0" indent="0" algn="ctr" rtl="0">
              <a:spcBef>
                <a:spcPts val="0"/>
              </a:spcBef>
              <a:spcAft>
                <a:spcPts val="0"/>
              </a:spcAft>
              <a:buNone/>
            </a:pPr>
            <a:endParaRPr sz="1500">
              <a:latin typeface="Calibri"/>
              <a:ea typeface="Calibri"/>
              <a:cs typeface="Calibri"/>
              <a:sym typeface="Calibri"/>
            </a:endParaRPr>
          </a:p>
          <a:p>
            <a:pPr marL="0" lvl="0" indent="0" algn="ctr" rtl="0">
              <a:spcBef>
                <a:spcPts val="0"/>
              </a:spcBef>
              <a:spcAft>
                <a:spcPts val="0"/>
              </a:spcAft>
              <a:buNone/>
            </a:pPr>
            <a:r>
              <a:rPr lang="en-US" sz="1500">
                <a:latin typeface="Calibri"/>
                <a:ea typeface="Calibri"/>
                <a:cs typeface="Calibri"/>
                <a:sym typeface="Calibri"/>
              </a:rPr>
              <a:t>Virtua</a:t>
            </a:r>
            <a:endParaRPr sz="1500">
              <a:latin typeface="Calibri"/>
              <a:ea typeface="Calibri"/>
              <a:cs typeface="Calibri"/>
              <a:sym typeface="Calibri"/>
            </a:endParaRPr>
          </a:p>
          <a:p>
            <a:pPr marL="0" lvl="0" indent="0" algn="ctr" rtl="0">
              <a:spcBef>
                <a:spcPts val="0"/>
              </a:spcBef>
              <a:spcAft>
                <a:spcPts val="0"/>
              </a:spcAft>
              <a:buNone/>
            </a:pPr>
            <a:r>
              <a:rPr lang="en-US" sz="1500">
                <a:latin typeface="Calibri"/>
                <a:ea typeface="Calibri"/>
                <a:cs typeface="Calibri"/>
                <a:sym typeface="Calibri"/>
              </a:rPr>
              <a:t>Counselor</a:t>
            </a:r>
            <a:endParaRPr sz="1500">
              <a:latin typeface="Calibri"/>
              <a:ea typeface="Calibri"/>
              <a:cs typeface="Calibri"/>
              <a:sym typeface="Calibri"/>
            </a:endParaRPr>
          </a:p>
          <a:p>
            <a:pPr marL="0" lvl="0" indent="0" algn="l" rtl="0">
              <a:spcBef>
                <a:spcPts val="0"/>
              </a:spcBef>
              <a:spcAft>
                <a:spcPts val="0"/>
              </a:spcAft>
              <a:buNone/>
            </a:pPr>
            <a:endParaRPr sz="1600"/>
          </a:p>
        </p:txBody>
      </p:sp>
      <p:sp>
        <p:nvSpPr>
          <p:cNvPr id="605" name="Google Shape;605;p59"/>
          <p:cNvSpPr/>
          <p:nvPr/>
        </p:nvSpPr>
        <p:spPr>
          <a:xfrm rot="-6768645">
            <a:off x="9484031" y="3317250"/>
            <a:ext cx="1274476" cy="1182800"/>
          </a:xfrm>
          <a:prstGeom prst="ellipse">
            <a:avLst/>
          </a:prstGeom>
          <a:solidFill>
            <a:srgbClr val="B6D7A8"/>
          </a:solidFill>
          <a:ln>
            <a:noFill/>
          </a:ln>
        </p:spPr>
        <p:txBody>
          <a:bodyPr spcFirstLastPara="1" wrap="square" lIns="162525" tIns="162525" rIns="162525" bIns="162525" anchor="ctr" anchorCtr="0">
            <a:noAutofit/>
          </a:bodyPr>
          <a:lstStyle/>
          <a:p>
            <a:pPr marL="0" lvl="0" indent="0" algn="l" rtl="0">
              <a:spcBef>
                <a:spcPts val="0"/>
              </a:spcBef>
              <a:spcAft>
                <a:spcPts val="0"/>
              </a:spcAft>
              <a:buNone/>
            </a:pPr>
            <a:endParaRPr sz="2500"/>
          </a:p>
        </p:txBody>
      </p:sp>
      <p:sp>
        <p:nvSpPr>
          <p:cNvPr id="606" name="Google Shape;606;p59"/>
          <p:cNvSpPr txBox="1"/>
          <p:nvPr/>
        </p:nvSpPr>
        <p:spPr>
          <a:xfrm>
            <a:off x="9719567" y="3634600"/>
            <a:ext cx="1853700" cy="708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500">
                <a:latin typeface="Roboto"/>
                <a:ea typeface="Roboto"/>
                <a:cs typeface="Roboto"/>
                <a:sym typeface="Roboto"/>
              </a:rPr>
              <a:t>Customer </a:t>
            </a:r>
            <a:endParaRPr sz="1500">
              <a:latin typeface="Roboto"/>
              <a:ea typeface="Roboto"/>
              <a:cs typeface="Roboto"/>
              <a:sym typeface="Roboto"/>
            </a:endParaRPr>
          </a:p>
          <a:p>
            <a:pPr marL="0" lvl="0" indent="0" algn="l" rtl="0">
              <a:spcBef>
                <a:spcPts val="0"/>
              </a:spcBef>
              <a:spcAft>
                <a:spcPts val="0"/>
              </a:spcAft>
              <a:buNone/>
            </a:pPr>
            <a:r>
              <a:rPr lang="en-US" sz="1500">
                <a:latin typeface="Roboto"/>
                <a:ea typeface="Roboto"/>
                <a:cs typeface="Roboto"/>
                <a:sym typeface="Roboto"/>
              </a:rPr>
              <a:t>Service </a:t>
            </a:r>
            <a:endParaRPr sz="1500">
              <a:latin typeface="Roboto"/>
              <a:ea typeface="Roboto"/>
              <a:cs typeface="Roboto"/>
              <a:sym typeface="Roboto"/>
            </a:endParaRPr>
          </a:p>
        </p:txBody>
      </p:sp>
      <p:sp>
        <p:nvSpPr>
          <p:cNvPr id="607" name="Google Shape;607;p59"/>
          <p:cNvSpPr/>
          <p:nvPr/>
        </p:nvSpPr>
        <p:spPr>
          <a:xfrm>
            <a:off x="1840426" y="2381467"/>
            <a:ext cx="930000" cy="282900"/>
          </a:xfrm>
          <a:prstGeom prst="leftRightArrow">
            <a:avLst>
              <a:gd name="adj1" fmla="val 50000"/>
              <a:gd name="adj2" fmla="val 50000"/>
            </a:avLst>
          </a:prstGeom>
          <a:solidFill>
            <a:srgbClr val="E7E6E6"/>
          </a:solidFill>
          <a:ln w="9525" cap="flat" cmpd="sng">
            <a:solidFill>
              <a:srgbClr val="44546A"/>
            </a:solidFill>
            <a:prstDash val="solid"/>
            <a:round/>
            <a:headEnd type="none" w="sm" len="sm"/>
            <a:tailEnd type="none" w="sm" len="sm"/>
          </a:ln>
        </p:spPr>
        <p:txBody>
          <a:bodyPr spcFirstLastPara="1" wrap="square" lIns="162525" tIns="162525" rIns="162525" bIns="162525" anchor="ctr" anchorCtr="0">
            <a:noAutofit/>
          </a:bodyPr>
          <a:lstStyle/>
          <a:p>
            <a:pPr marL="0" lvl="0" indent="0" algn="l" rtl="0">
              <a:spcBef>
                <a:spcPts val="0"/>
              </a:spcBef>
              <a:spcAft>
                <a:spcPts val="0"/>
              </a:spcAft>
              <a:buNone/>
            </a:pPr>
            <a:endParaRPr/>
          </a:p>
        </p:txBody>
      </p:sp>
      <p:sp>
        <p:nvSpPr>
          <p:cNvPr id="608" name="Google Shape;608;p59"/>
          <p:cNvSpPr txBox="1"/>
          <p:nvPr/>
        </p:nvSpPr>
        <p:spPr>
          <a:xfrm>
            <a:off x="1711167" y="2024100"/>
            <a:ext cx="1551600" cy="3573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a:latin typeface="Roboto"/>
                <a:ea typeface="Roboto"/>
                <a:cs typeface="Roboto"/>
                <a:sym typeface="Roboto"/>
              </a:rPr>
              <a:t>    </a:t>
            </a:r>
            <a:r>
              <a:rPr lang="en-US" sz="1700">
                <a:latin typeface="Roboto"/>
                <a:ea typeface="Roboto"/>
                <a:cs typeface="Roboto"/>
                <a:sym typeface="Roboto"/>
              </a:rPr>
              <a:t>Task</a:t>
            </a:r>
            <a:endParaRPr sz="17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a:p>
            <a:pPr marL="0" lvl="0" indent="0" algn="l" rtl="0">
              <a:spcBef>
                <a:spcPts val="0"/>
              </a:spcBef>
              <a:spcAft>
                <a:spcPts val="0"/>
              </a:spcAft>
              <a:buNone/>
            </a:pPr>
            <a:endParaRPr sz="1900">
              <a:latin typeface="Roboto"/>
              <a:ea typeface="Roboto"/>
              <a:cs typeface="Roboto"/>
              <a:sym typeface="Roboto"/>
            </a:endParaRPr>
          </a:p>
        </p:txBody>
      </p:sp>
      <p:cxnSp>
        <p:nvCxnSpPr>
          <p:cNvPr id="609" name="Google Shape;609;p59"/>
          <p:cNvCxnSpPr/>
          <p:nvPr/>
        </p:nvCxnSpPr>
        <p:spPr>
          <a:xfrm>
            <a:off x="4748933" y="5227667"/>
            <a:ext cx="1270800" cy="0"/>
          </a:xfrm>
          <a:prstGeom prst="straightConnector1">
            <a:avLst/>
          </a:prstGeom>
          <a:noFill/>
          <a:ln w="9525" cap="flat" cmpd="sng">
            <a:solidFill>
              <a:schemeClr val="dk2"/>
            </a:solidFill>
            <a:prstDash val="solid"/>
            <a:round/>
            <a:headEnd type="none" w="med" len="med"/>
            <a:tailEnd type="triangle" w="med" len="med"/>
          </a:ln>
        </p:spPr>
      </p:cxnSp>
      <p:sp>
        <p:nvSpPr>
          <p:cNvPr id="610" name="Google Shape;610;p59"/>
          <p:cNvSpPr txBox="1"/>
          <p:nvPr/>
        </p:nvSpPr>
        <p:spPr>
          <a:xfrm>
            <a:off x="4877367" y="4816567"/>
            <a:ext cx="1242900" cy="507900"/>
          </a:xfrm>
          <a:prstGeom prst="rect">
            <a:avLst/>
          </a:prstGeom>
          <a:noFill/>
          <a:ln w="9525" cap="flat" cmpd="sng">
            <a:solidFill>
              <a:schemeClr val="lt1"/>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1700">
                <a:latin typeface="Roboto"/>
                <a:ea typeface="Roboto"/>
                <a:cs typeface="Roboto"/>
                <a:sym typeface="Roboto"/>
              </a:rPr>
              <a:t>ML/DL</a:t>
            </a:r>
            <a:endParaRPr sz="1700">
              <a:latin typeface="Roboto"/>
              <a:ea typeface="Roboto"/>
              <a:cs typeface="Roboto"/>
              <a:sym typeface="Roboto"/>
            </a:endParaRPr>
          </a:p>
        </p:txBody>
      </p:sp>
      <p:sp>
        <p:nvSpPr>
          <p:cNvPr id="611" name="Google Shape;611;p59"/>
          <p:cNvSpPr txBox="1"/>
          <p:nvPr/>
        </p:nvSpPr>
        <p:spPr>
          <a:xfrm>
            <a:off x="9467233" y="6240467"/>
            <a:ext cx="2630100" cy="538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a:latin typeface="Roboto"/>
                <a:ea typeface="Roboto"/>
                <a:cs typeface="Roboto"/>
                <a:sym typeface="Roboto"/>
              </a:rPr>
              <a:t>* </a:t>
            </a:r>
            <a:r>
              <a:rPr lang="en-US" sz="1900">
                <a:solidFill>
                  <a:schemeClr val="accent5"/>
                </a:solidFill>
                <a:latin typeface="Roboto"/>
                <a:ea typeface="Roboto"/>
                <a:cs typeface="Roboto"/>
                <a:sym typeface="Roboto"/>
              </a:rPr>
              <a:t>Necessity</a:t>
            </a:r>
            <a:r>
              <a:rPr lang="en-US" sz="1900">
                <a:latin typeface="Roboto"/>
                <a:ea typeface="Roboto"/>
                <a:cs typeface="Roboto"/>
                <a:sym typeface="Roboto"/>
              </a:rPr>
              <a:t> * </a:t>
            </a:r>
            <a:r>
              <a:rPr lang="en-US" sz="1900">
                <a:solidFill>
                  <a:srgbClr val="38761D"/>
                </a:solidFill>
                <a:latin typeface="Roboto"/>
                <a:ea typeface="Roboto"/>
                <a:cs typeface="Roboto"/>
                <a:sym typeface="Roboto"/>
              </a:rPr>
              <a:t>Curiosity</a:t>
            </a:r>
            <a:r>
              <a:rPr lang="en-US" sz="1900">
                <a:latin typeface="Roboto"/>
                <a:ea typeface="Roboto"/>
                <a:cs typeface="Roboto"/>
                <a:sym typeface="Roboto"/>
              </a:rPr>
              <a:t> </a:t>
            </a:r>
            <a:endParaRPr sz="1900">
              <a:latin typeface="Roboto"/>
              <a:ea typeface="Roboto"/>
              <a:cs typeface="Roboto"/>
              <a:sym typeface="Roboto"/>
            </a:endParaRPr>
          </a:p>
        </p:txBody>
      </p:sp>
    </p:spTree>
    <p:extLst>
      <p:ext uri="{BB962C8B-B14F-4D97-AF65-F5344CB8AC3E}">
        <p14:creationId xmlns:p14="http://schemas.microsoft.com/office/powerpoint/2010/main" val="12107172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60"/>
          <p:cNvSpPr txBox="1"/>
          <p:nvPr/>
        </p:nvSpPr>
        <p:spPr>
          <a:xfrm>
            <a:off x="395200" y="68167"/>
            <a:ext cx="11529600" cy="10773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b="1">
                <a:solidFill>
                  <a:srgbClr val="0000FF"/>
                </a:solidFill>
                <a:latin typeface="Lora"/>
                <a:ea typeface="Lora"/>
                <a:cs typeface="Lora"/>
                <a:sym typeface="Lora"/>
              </a:rPr>
              <a:t>Dr. Can See : Towards Multimodal Automatic Disease Diagnosis Virtual Assistant</a:t>
            </a:r>
            <a:r>
              <a:rPr lang="en-US" sz="2700" b="1" baseline="30000">
                <a:solidFill>
                  <a:srgbClr val="0000FF"/>
                </a:solidFill>
                <a:latin typeface="Lora"/>
                <a:ea typeface="Lora"/>
                <a:cs typeface="Lora"/>
                <a:sym typeface="Lora"/>
              </a:rPr>
              <a:t>1</a:t>
            </a:r>
            <a:r>
              <a:rPr lang="en-US" sz="2700" b="1">
                <a:solidFill>
                  <a:srgbClr val="0000FF"/>
                </a:solidFill>
                <a:latin typeface="Lora"/>
                <a:ea typeface="Lora"/>
                <a:cs typeface="Lora"/>
                <a:sym typeface="Lora"/>
              </a:rPr>
              <a:t> </a:t>
            </a:r>
            <a:endParaRPr sz="2700" b="1">
              <a:solidFill>
                <a:srgbClr val="0000FF"/>
              </a:solidFill>
              <a:latin typeface="Lora"/>
              <a:ea typeface="Lora"/>
              <a:cs typeface="Lora"/>
              <a:sym typeface="Lora"/>
            </a:endParaRPr>
          </a:p>
        </p:txBody>
      </p:sp>
      <p:sp>
        <p:nvSpPr>
          <p:cNvPr id="617" name="Google Shape;617;p60"/>
          <p:cNvSpPr txBox="1"/>
          <p:nvPr/>
        </p:nvSpPr>
        <p:spPr>
          <a:xfrm>
            <a:off x="209300" y="1167867"/>
            <a:ext cx="5127900" cy="5130900"/>
          </a:xfrm>
          <a:prstGeom prst="rect">
            <a:avLst/>
          </a:prstGeom>
          <a:noFill/>
          <a:ln>
            <a:noFill/>
          </a:ln>
        </p:spPr>
        <p:txBody>
          <a:bodyPr spcFirstLastPara="1" wrap="square" lIns="121900" tIns="121900" rIns="121900" bIns="121900" anchor="t" anchorCtr="0">
            <a:noAutofit/>
          </a:bodyPr>
          <a:lstStyle/>
          <a:p>
            <a:pPr marL="0" lvl="0" indent="0" algn="just" rtl="0">
              <a:spcBef>
                <a:spcPts val="0"/>
              </a:spcBef>
              <a:spcAft>
                <a:spcPts val="0"/>
              </a:spcAft>
              <a:buNone/>
            </a:pPr>
            <a:r>
              <a:rPr lang="en-US" sz="1700" b="1">
                <a:solidFill>
                  <a:srgbClr val="980000"/>
                </a:solidFill>
                <a:latin typeface="Roboto"/>
                <a:ea typeface="Roboto"/>
                <a:cs typeface="Roboto"/>
                <a:sym typeface="Roboto"/>
              </a:rPr>
              <a:t>Problem :  </a:t>
            </a:r>
            <a:r>
              <a:rPr lang="en-US" sz="1700">
                <a:latin typeface="Roboto"/>
                <a:ea typeface="Roboto"/>
                <a:cs typeface="Roboto"/>
                <a:sym typeface="Roboto"/>
              </a:rPr>
              <a:t> In real-world, when we consult with doctors, we often report and describe our difficulties or symptoms with </a:t>
            </a:r>
            <a:r>
              <a:rPr lang="en-US" sz="1700">
                <a:solidFill>
                  <a:srgbClr val="0000FF"/>
                </a:solidFill>
                <a:latin typeface="Roboto"/>
                <a:ea typeface="Roboto"/>
                <a:cs typeface="Roboto"/>
                <a:sym typeface="Roboto"/>
              </a:rPr>
              <a:t>visual aids.</a:t>
            </a:r>
            <a:endParaRPr sz="1700">
              <a:latin typeface="Roboto"/>
              <a:ea typeface="Roboto"/>
              <a:cs typeface="Roboto"/>
              <a:sym typeface="Roboto"/>
            </a:endParaRPr>
          </a:p>
          <a:p>
            <a:pPr marL="0" lvl="0" indent="0" algn="just" rtl="0">
              <a:spcBef>
                <a:spcPts val="0"/>
              </a:spcBef>
              <a:spcAft>
                <a:spcPts val="0"/>
              </a:spcAft>
              <a:buNone/>
            </a:pPr>
            <a:endParaRPr sz="1700">
              <a:latin typeface="Roboto"/>
              <a:ea typeface="Roboto"/>
              <a:cs typeface="Roboto"/>
              <a:sym typeface="Roboto"/>
            </a:endParaRPr>
          </a:p>
          <a:p>
            <a:pPr marL="0" lvl="0" indent="0" algn="just" rtl="0">
              <a:spcBef>
                <a:spcPts val="0"/>
              </a:spcBef>
              <a:spcAft>
                <a:spcPts val="0"/>
              </a:spcAft>
              <a:buNone/>
            </a:pPr>
            <a:r>
              <a:rPr lang="en-US" sz="1700" b="1">
                <a:solidFill>
                  <a:srgbClr val="9900FF"/>
                </a:solidFill>
                <a:latin typeface="Roboto"/>
                <a:ea typeface="Roboto"/>
                <a:cs typeface="Roboto"/>
                <a:sym typeface="Roboto"/>
              </a:rPr>
              <a:t>Idea :  </a:t>
            </a:r>
            <a:endParaRPr sz="1700" b="1">
              <a:solidFill>
                <a:srgbClr val="9900FF"/>
              </a:solidFill>
              <a:latin typeface="Roboto"/>
              <a:ea typeface="Roboto"/>
              <a:cs typeface="Roboto"/>
              <a:sym typeface="Roboto"/>
            </a:endParaRPr>
          </a:p>
          <a:p>
            <a:pPr marL="1219200" lvl="0" indent="-412750" algn="just" rtl="0">
              <a:spcBef>
                <a:spcPts val="0"/>
              </a:spcBef>
              <a:spcAft>
                <a:spcPts val="0"/>
              </a:spcAft>
              <a:buClr>
                <a:srgbClr val="0000FF"/>
              </a:buClr>
              <a:buSzPts val="1700"/>
              <a:buFont typeface="Roboto"/>
              <a:buChar char="●"/>
            </a:pPr>
            <a:r>
              <a:rPr lang="en-US" sz="1700">
                <a:solidFill>
                  <a:srgbClr val="0000FF"/>
                </a:solidFill>
                <a:latin typeface="Roboto"/>
                <a:ea typeface="Roboto"/>
                <a:cs typeface="Roboto"/>
                <a:sym typeface="Roboto"/>
              </a:rPr>
              <a:t>Symptom Image aided Symptom Investigation and Diagnosis </a:t>
            </a:r>
            <a:endParaRPr sz="1700">
              <a:solidFill>
                <a:srgbClr val="0000FF"/>
              </a:solidFill>
              <a:latin typeface="Roboto"/>
              <a:ea typeface="Roboto"/>
              <a:cs typeface="Roboto"/>
              <a:sym typeface="Roboto"/>
            </a:endParaRPr>
          </a:p>
          <a:p>
            <a:pPr marL="1219200" lvl="0" indent="-412750" algn="just" rtl="0">
              <a:spcBef>
                <a:spcPts val="0"/>
              </a:spcBef>
              <a:spcAft>
                <a:spcPts val="0"/>
              </a:spcAft>
              <a:buClr>
                <a:srgbClr val="0000FF"/>
              </a:buClr>
              <a:buSzPts val="1700"/>
              <a:buFont typeface="Roboto"/>
              <a:buChar char="●"/>
            </a:pPr>
            <a:r>
              <a:rPr lang="en-US" sz="1700" b="1">
                <a:solidFill>
                  <a:srgbClr val="3D85C6"/>
                </a:solidFill>
                <a:latin typeface="Roboto"/>
                <a:ea typeface="Roboto"/>
                <a:cs typeface="Roboto"/>
                <a:sym typeface="Roboto"/>
              </a:rPr>
              <a:t>Dialogue Context aware Symptom Image Identification</a:t>
            </a:r>
            <a:r>
              <a:rPr lang="en-US" sz="1700" b="1">
                <a:solidFill>
                  <a:srgbClr val="9900FF"/>
                </a:solidFill>
                <a:latin typeface="Roboto"/>
                <a:ea typeface="Roboto"/>
                <a:cs typeface="Roboto"/>
                <a:sym typeface="Roboto"/>
              </a:rPr>
              <a:t> </a:t>
            </a:r>
            <a:endParaRPr sz="1700" b="1">
              <a:solidFill>
                <a:srgbClr val="9900FF"/>
              </a:solidFill>
              <a:latin typeface="Roboto"/>
              <a:ea typeface="Roboto"/>
              <a:cs typeface="Roboto"/>
              <a:sym typeface="Roboto"/>
            </a:endParaRPr>
          </a:p>
          <a:p>
            <a:pPr marL="0" lvl="0" indent="0" algn="just" rtl="0">
              <a:spcBef>
                <a:spcPts val="0"/>
              </a:spcBef>
              <a:spcAft>
                <a:spcPts val="0"/>
              </a:spcAft>
              <a:buNone/>
            </a:pPr>
            <a:endParaRPr sz="1600">
              <a:latin typeface="Roboto"/>
              <a:ea typeface="Roboto"/>
              <a:cs typeface="Roboto"/>
              <a:sym typeface="Roboto"/>
            </a:endParaRPr>
          </a:p>
          <a:p>
            <a:pPr marL="0" lvl="0" indent="0" algn="just" rtl="0">
              <a:spcBef>
                <a:spcPts val="0"/>
              </a:spcBef>
              <a:spcAft>
                <a:spcPts val="0"/>
              </a:spcAft>
              <a:buNone/>
            </a:pPr>
            <a:r>
              <a:rPr lang="en-US" sz="1700" b="1">
                <a:solidFill>
                  <a:srgbClr val="0000FF"/>
                </a:solidFill>
                <a:latin typeface="Roboto"/>
                <a:ea typeface="Roboto"/>
                <a:cs typeface="Roboto"/>
                <a:sym typeface="Roboto"/>
              </a:rPr>
              <a:t>Contribution : </a:t>
            </a:r>
            <a:endParaRPr sz="1700" b="1">
              <a:solidFill>
                <a:srgbClr val="0000FF"/>
              </a:solidFill>
              <a:latin typeface="Roboto"/>
              <a:ea typeface="Roboto"/>
              <a:cs typeface="Roboto"/>
              <a:sym typeface="Roboto"/>
            </a:endParaRPr>
          </a:p>
          <a:p>
            <a:pPr marL="1219200" lvl="0" indent="-412750" algn="just" rtl="0">
              <a:spcBef>
                <a:spcPts val="0"/>
              </a:spcBef>
              <a:spcAft>
                <a:spcPts val="0"/>
              </a:spcAft>
              <a:buSzPts val="1700"/>
              <a:buFont typeface="Roboto"/>
              <a:buChar char="●"/>
            </a:pPr>
            <a:r>
              <a:rPr lang="en-US" sz="1700">
                <a:latin typeface="Roboto"/>
                <a:ea typeface="Roboto"/>
                <a:cs typeface="Roboto"/>
                <a:sym typeface="Roboto"/>
              </a:rPr>
              <a:t>A Multimodal Disease Diagnosis Virtual Assistant (MDD-VA) using hierarchical reinforcement learning</a:t>
            </a:r>
            <a:endParaRPr sz="1700">
              <a:latin typeface="Roboto"/>
              <a:ea typeface="Roboto"/>
              <a:cs typeface="Roboto"/>
              <a:sym typeface="Roboto"/>
            </a:endParaRPr>
          </a:p>
          <a:p>
            <a:pPr marL="1219200" lvl="0" indent="-412750" algn="just" rtl="0">
              <a:spcBef>
                <a:spcPts val="0"/>
              </a:spcBef>
              <a:spcAft>
                <a:spcPts val="0"/>
              </a:spcAft>
              <a:buSzPts val="1700"/>
              <a:buFont typeface="Roboto"/>
              <a:buChar char="●"/>
            </a:pPr>
            <a:r>
              <a:rPr lang="en-US" sz="1700">
                <a:latin typeface="Roboto"/>
                <a:ea typeface="Roboto"/>
                <a:cs typeface="Roboto"/>
                <a:sym typeface="Roboto"/>
              </a:rPr>
              <a:t>Dialogue Context aware Symptom Image Identification</a:t>
            </a:r>
            <a:r>
              <a:rPr lang="en-US" sz="1700">
                <a:solidFill>
                  <a:srgbClr val="0000FF"/>
                </a:solidFill>
                <a:latin typeface="Roboto"/>
                <a:ea typeface="Roboto"/>
                <a:cs typeface="Roboto"/>
                <a:sym typeface="Roboto"/>
              </a:rPr>
              <a:t> </a:t>
            </a:r>
            <a:endParaRPr sz="1700">
              <a:solidFill>
                <a:srgbClr val="0000FF"/>
              </a:solidFill>
              <a:latin typeface="Roboto"/>
              <a:ea typeface="Roboto"/>
              <a:cs typeface="Roboto"/>
              <a:sym typeface="Roboto"/>
            </a:endParaRPr>
          </a:p>
          <a:p>
            <a:pPr marL="1219200" lvl="0" indent="-412750" algn="just" rtl="0">
              <a:spcBef>
                <a:spcPts val="0"/>
              </a:spcBef>
              <a:spcAft>
                <a:spcPts val="0"/>
              </a:spcAft>
              <a:buSzPts val="1700"/>
              <a:buFont typeface="Roboto"/>
              <a:buChar char="●"/>
            </a:pPr>
            <a:r>
              <a:rPr lang="en-US" sz="1700">
                <a:latin typeface="Roboto"/>
                <a:ea typeface="Roboto"/>
                <a:cs typeface="Roboto"/>
                <a:sym typeface="Roboto"/>
              </a:rPr>
              <a:t>Multimodal Diagnosis Dialogue Data</a:t>
            </a:r>
            <a:endParaRPr sz="1700">
              <a:latin typeface="Roboto"/>
              <a:ea typeface="Roboto"/>
              <a:cs typeface="Roboto"/>
              <a:sym typeface="Roboto"/>
            </a:endParaRPr>
          </a:p>
        </p:txBody>
      </p:sp>
      <p:sp>
        <p:nvSpPr>
          <p:cNvPr id="618" name="Google Shape;618;p60"/>
          <p:cNvSpPr txBox="1"/>
          <p:nvPr/>
        </p:nvSpPr>
        <p:spPr>
          <a:xfrm>
            <a:off x="209300" y="6124633"/>
            <a:ext cx="11843700" cy="64629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aseline="30000" dirty="0">
                <a:latin typeface="Roboto"/>
                <a:ea typeface="Roboto"/>
                <a:cs typeface="Roboto"/>
                <a:sym typeface="Roboto"/>
              </a:rPr>
              <a:t>1</a:t>
            </a:r>
            <a:r>
              <a:rPr lang="en-US" sz="1300" dirty="0">
                <a:latin typeface="Roboto"/>
                <a:ea typeface="Roboto"/>
                <a:cs typeface="Roboto"/>
                <a:sym typeface="Roboto"/>
              </a:rPr>
              <a:t>Tiwari, A., </a:t>
            </a:r>
            <a:r>
              <a:rPr lang="en-US" sz="1300" dirty="0" err="1">
                <a:latin typeface="Roboto"/>
                <a:ea typeface="Roboto"/>
                <a:cs typeface="Roboto"/>
                <a:sym typeface="Roboto"/>
              </a:rPr>
              <a:t>Manthena</a:t>
            </a:r>
            <a:r>
              <a:rPr lang="en-US" sz="1300" dirty="0">
                <a:latin typeface="Roboto"/>
                <a:ea typeface="Roboto"/>
                <a:cs typeface="Roboto"/>
                <a:sym typeface="Roboto"/>
              </a:rPr>
              <a:t>, M., Saha, S., Bhattacharyya, P., </a:t>
            </a:r>
            <a:r>
              <a:rPr lang="en-US" sz="1300" dirty="0" err="1">
                <a:latin typeface="Roboto"/>
                <a:ea typeface="Roboto"/>
                <a:cs typeface="Roboto"/>
                <a:sym typeface="Roboto"/>
              </a:rPr>
              <a:t>Dhar</a:t>
            </a:r>
            <a:r>
              <a:rPr lang="en-US" sz="1300" dirty="0">
                <a:latin typeface="Roboto"/>
                <a:ea typeface="Roboto"/>
                <a:cs typeface="Roboto"/>
                <a:sym typeface="Roboto"/>
              </a:rPr>
              <a:t>, M., &amp; Tiwari, S. (2022, October). Dr. Can See: Towards a Multi-modal Disease Diagnosis Virtual Assistant. In Proceedings of the </a:t>
            </a:r>
            <a:r>
              <a:rPr lang="en-US" sz="1300" dirty="0">
                <a:solidFill>
                  <a:srgbClr val="C00000"/>
                </a:solidFill>
                <a:latin typeface="Roboto"/>
                <a:ea typeface="Roboto"/>
                <a:cs typeface="Roboto"/>
                <a:sym typeface="Roboto"/>
              </a:rPr>
              <a:t>31st ACM international conference on information &amp; knowledge management (CIKM 2022)</a:t>
            </a:r>
            <a:endParaRPr sz="1300" dirty="0">
              <a:solidFill>
                <a:srgbClr val="C00000"/>
              </a:solidFill>
              <a:latin typeface="Roboto"/>
              <a:ea typeface="Roboto"/>
              <a:cs typeface="Roboto"/>
              <a:sym typeface="Roboto"/>
            </a:endParaRPr>
          </a:p>
        </p:txBody>
      </p:sp>
      <p:pic>
        <p:nvPicPr>
          <p:cNvPr id="619" name="Google Shape;619;p60"/>
          <p:cNvPicPr preferRelativeResize="0"/>
          <p:nvPr/>
        </p:nvPicPr>
        <p:blipFill>
          <a:blip r:embed="rId3">
            <a:alphaModFix/>
          </a:blip>
          <a:stretch>
            <a:fillRect/>
          </a:stretch>
        </p:blipFill>
        <p:spPr>
          <a:xfrm>
            <a:off x="5535433" y="1587767"/>
            <a:ext cx="6517466" cy="3534534"/>
          </a:xfrm>
          <a:prstGeom prst="rect">
            <a:avLst/>
          </a:prstGeom>
          <a:noFill/>
          <a:ln>
            <a:noFill/>
          </a:ln>
        </p:spPr>
      </p:pic>
      <p:sp>
        <p:nvSpPr>
          <p:cNvPr id="620" name="Google Shape;620;p60"/>
          <p:cNvSpPr txBox="1"/>
          <p:nvPr/>
        </p:nvSpPr>
        <p:spPr>
          <a:xfrm>
            <a:off x="6257433" y="5220900"/>
            <a:ext cx="5076900" cy="4770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500" i="1">
                <a:latin typeface="Roboto"/>
                <a:ea typeface="Roboto"/>
                <a:cs typeface="Roboto"/>
                <a:sym typeface="Roboto"/>
              </a:rPr>
              <a:t>Proposed Multimodal Disease Diagnosis Framework</a:t>
            </a:r>
            <a:endParaRPr sz="1500" i="1">
              <a:latin typeface="Roboto"/>
              <a:ea typeface="Roboto"/>
              <a:cs typeface="Roboto"/>
              <a:sym typeface="Roboto"/>
            </a:endParaRPr>
          </a:p>
        </p:txBody>
      </p:sp>
    </p:spTree>
    <p:extLst>
      <p:ext uri="{BB962C8B-B14F-4D97-AF65-F5344CB8AC3E}">
        <p14:creationId xmlns:p14="http://schemas.microsoft.com/office/powerpoint/2010/main" val="342364360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61"/>
          <p:cNvSpPr txBox="1"/>
          <p:nvPr/>
        </p:nvSpPr>
        <p:spPr>
          <a:xfrm>
            <a:off x="603700" y="822267"/>
            <a:ext cx="10536900" cy="6156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b="1">
                <a:solidFill>
                  <a:srgbClr val="0000FF"/>
                </a:solidFill>
                <a:latin typeface="Roboto"/>
                <a:ea typeface="Roboto"/>
                <a:cs typeface="Roboto"/>
                <a:sym typeface="Roboto"/>
              </a:rPr>
              <a:t>Research Questions</a:t>
            </a:r>
            <a:endParaRPr sz="2400" b="1">
              <a:solidFill>
                <a:srgbClr val="0000FF"/>
              </a:solidFill>
              <a:latin typeface="Roboto"/>
              <a:ea typeface="Roboto"/>
              <a:cs typeface="Roboto"/>
              <a:sym typeface="Roboto"/>
            </a:endParaRPr>
          </a:p>
        </p:txBody>
      </p:sp>
      <p:sp>
        <p:nvSpPr>
          <p:cNvPr id="626" name="Google Shape;626;p61"/>
          <p:cNvSpPr txBox="1"/>
          <p:nvPr/>
        </p:nvSpPr>
        <p:spPr>
          <a:xfrm>
            <a:off x="931733" y="850600"/>
            <a:ext cx="10789500" cy="5156700"/>
          </a:xfrm>
          <a:prstGeom prst="rect">
            <a:avLst/>
          </a:prstGeom>
          <a:noFill/>
          <a:ln>
            <a:noFill/>
          </a:ln>
        </p:spPr>
        <p:txBody>
          <a:bodyPr spcFirstLastPara="1" wrap="square" lIns="121900" tIns="121900" rIns="121900" bIns="121900" anchor="ctr" anchorCtr="0">
            <a:noAutofit/>
          </a:bodyPr>
          <a:lstStyle/>
          <a:p>
            <a:pPr marL="609600" lvl="0" indent="-431800" algn="just" rtl="0">
              <a:spcBef>
                <a:spcPts val="0"/>
              </a:spcBef>
              <a:spcAft>
                <a:spcPts val="0"/>
              </a:spcAft>
              <a:buSzPts val="2000"/>
              <a:buFont typeface="Lora"/>
              <a:buAutoNum type="arabicPeriod"/>
            </a:pPr>
            <a:r>
              <a:rPr lang="en-US" sz="2000">
                <a:latin typeface="Lora"/>
                <a:ea typeface="Lora"/>
                <a:cs typeface="Lora"/>
                <a:sym typeface="Lora"/>
              </a:rPr>
              <a:t>Can a diagnosis assistant diagnose patients more effectively and satisfactorily if it considers patients' visual descriptions in addition to text-based symptoms?</a:t>
            </a:r>
            <a:endParaRPr sz="2000">
              <a:latin typeface="Lora"/>
              <a:ea typeface="Lora"/>
              <a:cs typeface="Lora"/>
              <a:sym typeface="Lora"/>
            </a:endParaRPr>
          </a:p>
          <a:p>
            <a:pPr marL="0" lvl="0" indent="0" algn="just" rtl="0">
              <a:spcBef>
                <a:spcPts val="0"/>
              </a:spcBef>
              <a:spcAft>
                <a:spcPts val="0"/>
              </a:spcAft>
              <a:buNone/>
            </a:pPr>
            <a:endParaRPr sz="1900">
              <a:latin typeface="Lora"/>
              <a:ea typeface="Lora"/>
              <a:cs typeface="Lora"/>
              <a:sym typeface="Lora"/>
            </a:endParaRPr>
          </a:p>
          <a:p>
            <a:pPr marL="609600" lvl="0" indent="-425450" algn="just" rtl="0">
              <a:spcBef>
                <a:spcPts val="0"/>
              </a:spcBef>
              <a:spcAft>
                <a:spcPts val="0"/>
              </a:spcAft>
              <a:buSzPts val="1900"/>
              <a:buFont typeface="Lora"/>
              <a:buAutoNum type="arabicPeriod"/>
            </a:pPr>
            <a:r>
              <a:rPr lang="en-US" sz="1900">
                <a:latin typeface="Lora"/>
                <a:ea typeface="Lora"/>
                <a:cs typeface="Lora"/>
                <a:sym typeface="Lora"/>
              </a:rPr>
              <a:t>Will patients' self-reports via text and images be enough to diagnose them correctly?</a:t>
            </a:r>
            <a:endParaRPr sz="1900">
              <a:latin typeface="Lora"/>
              <a:ea typeface="Lora"/>
              <a:cs typeface="Lora"/>
              <a:sym typeface="Lora"/>
            </a:endParaRPr>
          </a:p>
          <a:p>
            <a:pPr marL="0" lvl="0" indent="0" algn="just" rtl="0">
              <a:spcBef>
                <a:spcPts val="0"/>
              </a:spcBef>
              <a:spcAft>
                <a:spcPts val="0"/>
              </a:spcAft>
              <a:buNone/>
            </a:pPr>
            <a:endParaRPr sz="1900">
              <a:latin typeface="Lora"/>
              <a:ea typeface="Lora"/>
              <a:cs typeface="Lora"/>
              <a:sym typeface="Lora"/>
            </a:endParaRPr>
          </a:p>
          <a:p>
            <a:pPr marL="609600" lvl="0" indent="-425450" algn="just" rtl="0">
              <a:spcBef>
                <a:spcPts val="0"/>
              </a:spcBef>
              <a:spcAft>
                <a:spcPts val="0"/>
              </a:spcAft>
              <a:buSzPts val="1900"/>
              <a:buFont typeface="Lora"/>
              <a:buAutoNum type="arabicPeriod"/>
            </a:pPr>
            <a:r>
              <a:rPr lang="en-US" sz="1900">
                <a:latin typeface="Lora"/>
                <a:ea typeface="Lora"/>
                <a:cs typeface="Lora"/>
                <a:sym typeface="Lora"/>
              </a:rPr>
              <a:t>Can dialogue context help in interpreting an image that surfaced during conversation? </a:t>
            </a:r>
            <a:endParaRPr sz="1900">
              <a:latin typeface="Lora"/>
              <a:ea typeface="Lora"/>
              <a:cs typeface="Lora"/>
              <a:sym typeface="Lora"/>
            </a:endParaRPr>
          </a:p>
          <a:p>
            <a:pPr marL="0" lvl="0" indent="0" algn="just" rtl="0">
              <a:spcBef>
                <a:spcPts val="0"/>
              </a:spcBef>
              <a:spcAft>
                <a:spcPts val="0"/>
              </a:spcAft>
              <a:buNone/>
            </a:pPr>
            <a:r>
              <a:rPr lang="en-US" sz="1900">
                <a:latin typeface="Lora"/>
                <a:ea typeface="Lora"/>
                <a:cs typeface="Lora"/>
                <a:sym typeface="Lora"/>
              </a:rPr>
              <a:t>       </a:t>
            </a:r>
            <a:endParaRPr sz="1900">
              <a:latin typeface="Lora"/>
              <a:ea typeface="Lora"/>
              <a:cs typeface="Lora"/>
              <a:sym typeface="Lora"/>
            </a:endParaRPr>
          </a:p>
        </p:txBody>
      </p:sp>
    </p:spTree>
    <p:extLst>
      <p:ext uri="{BB962C8B-B14F-4D97-AF65-F5344CB8AC3E}">
        <p14:creationId xmlns:p14="http://schemas.microsoft.com/office/powerpoint/2010/main" val="8900814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62"/>
          <p:cNvSpPr/>
          <p:nvPr/>
        </p:nvSpPr>
        <p:spPr>
          <a:xfrm>
            <a:off x="177243" y="4857400"/>
            <a:ext cx="947100" cy="441900"/>
          </a:xfrm>
          <a:prstGeom prst="flowChartAlternateProcess">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[CLS]</a:t>
            </a:r>
            <a:endParaRPr sz="1300" b="1"/>
          </a:p>
        </p:txBody>
      </p:sp>
      <p:sp>
        <p:nvSpPr>
          <p:cNvPr id="632" name="Google Shape;632;p62"/>
          <p:cNvSpPr/>
          <p:nvPr/>
        </p:nvSpPr>
        <p:spPr>
          <a:xfrm>
            <a:off x="1688435" y="4857400"/>
            <a:ext cx="747900" cy="441900"/>
          </a:xfrm>
          <a:prstGeom prst="flowChartAlternateProcess">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I</a:t>
            </a:r>
            <a:endParaRPr sz="1300" b="1"/>
          </a:p>
        </p:txBody>
      </p:sp>
      <p:sp>
        <p:nvSpPr>
          <p:cNvPr id="633" name="Google Shape;633;p62"/>
          <p:cNvSpPr/>
          <p:nvPr/>
        </p:nvSpPr>
        <p:spPr>
          <a:xfrm>
            <a:off x="2848012" y="4857400"/>
            <a:ext cx="747900" cy="441900"/>
          </a:xfrm>
          <a:prstGeom prst="flowChartAlternateProcess">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have</a:t>
            </a:r>
            <a:endParaRPr sz="1300" b="1"/>
          </a:p>
        </p:txBody>
      </p:sp>
      <p:sp>
        <p:nvSpPr>
          <p:cNvPr id="634" name="Google Shape;634;p62"/>
          <p:cNvSpPr/>
          <p:nvPr/>
        </p:nvSpPr>
        <p:spPr>
          <a:xfrm>
            <a:off x="5677484" y="4857400"/>
            <a:ext cx="747900" cy="441900"/>
          </a:xfrm>
          <a:prstGeom prst="flowChartAlternateProcess">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eye</a:t>
            </a:r>
            <a:endParaRPr sz="1300" b="1"/>
          </a:p>
        </p:txBody>
      </p:sp>
      <p:sp>
        <p:nvSpPr>
          <p:cNvPr id="635" name="Google Shape;635;p62"/>
          <p:cNvSpPr/>
          <p:nvPr/>
        </p:nvSpPr>
        <p:spPr>
          <a:xfrm>
            <a:off x="6813744" y="4857567"/>
            <a:ext cx="864900" cy="441900"/>
          </a:xfrm>
          <a:prstGeom prst="flowChartAlternateProcess">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 [SEP]</a:t>
            </a:r>
            <a:endParaRPr sz="1300" b="1"/>
          </a:p>
        </p:txBody>
      </p:sp>
      <p:sp>
        <p:nvSpPr>
          <p:cNvPr id="636" name="Google Shape;636;p62"/>
          <p:cNvSpPr/>
          <p:nvPr/>
        </p:nvSpPr>
        <p:spPr>
          <a:xfrm>
            <a:off x="177243" y="3875242"/>
            <a:ext cx="947100" cy="441900"/>
          </a:xfrm>
          <a:prstGeom prst="flowChartAlternate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E</a:t>
            </a:r>
            <a:r>
              <a:rPr lang="en-US" sz="1300" b="1" baseline="-25000"/>
              <a:t>1</a:t>
            </a:r>
            <a:endParaRPr sz="1300" b="1" baseline="-25000"/>
          </a:p>
        </p:txBody>
      </p:sp>
      <p:sp>
        <p:nvSpPr>
          <p:cNvPr id="637" name="Google Shape;637;p62"/>
          <p:cNvSpPr/>
          <p:nvPr/>
        </p:nvSpPr>
        <p:spPr>
          <a:xfrm>
            <a:off x="1688435" y="3875242"/>
            <a:ext cx="747900" cy="441900"/>
          </a:xfrm>
          <a:prstGeom prst="flowChartAlternate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E</a:t>
            </a:r>
            <a:r>
              <a:rPr lang="en-US" sz="1300" b="1" baseline="-25000"/>
              <a:t>2 </a:t>
            </a:r>
            <a:endParaRPr sz="1300" b="1" baseline="-25000"/>
          </a:p>
        </p:txBody>
      </p:sp>
      <p:sp>
        <p:nvSpPr>
          <p:cNvPr id="638" name="Google Shape;638;p62"/>
          <p:cNvSpPr/>
          <p:nvPr/>
        </p:nvSpPr>
        <p:spPr>
          <a:xfrm>
            <a:off x="2848012" y="3875242"/>
            <a:ext cx="747900" cy="441900"/>
          </a:xfrm>
          <a:prstGeom prst="flowChartAlternate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E</a:t>
            </a:r>
            <a:r>
              <a:rPr lang="en-US" sz="1300" b="1" baseline="-25000"/>
              <a:t>3</a:t>
            </a:r>
            <a:endParaRPr sz="1300" b="1" baseline="-25000"/>
          </a:p>
        </p:txBody>
      </p:sp>
      <p:sp>
        <p:nvSpPr>
          <p:cNvPr id="639" name="Google Shape;639;p62"/>
          <p:cNvSpPr/>
          <p:nvPr/>
        </p:nvSpPr>
        <p:spPr>
          <a:xfrm>
            <a:off x="5677484" y="3875242"/>
            <a:ext cx="747900" cy="441900"/>
          </a:xfrm>
          <a:prstGeom prst="flowChartAlternate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  E</a:t>
            </a:r>
            <a:r>
              <a:rPr lang="en-US" sz="1300" b="1" baseline="-25000"/>
              <a:t>T-1</a:t>
            </a:r>
            <a:endParaRPr sz="1300" b="1" baseline="-25000"/>
          </a:p>
        </p:txBody>
      </p:sp>
      <p:sp>
        <p:nvSpPr>
          <p:cNvPr id="640" name="Google Shape;640;p62"/>
          <p:cNvSpPr/>
          <p:nvPr/>
        </p:nvSpPr>
        <p:spPr>
          <a:xfrm>
            <a:off x="6872114" y="3875242"/>
            <a:ext cx="747900" cy="441900"/>
          </a:xfrm>
          <a:prstGeom prst="flowChartAlternate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  E</a:t>
            </a:r>
            <a:r>
              <a:rPr lang="en-US" sz="1300" b="1" baseline="-25000"/>
              <a:t>T</a:t>
            </a:r>
            <a:endParaRPr sz="1300" b="1" baseline="-25000"/>
          </a:p>
        </p:txBody>
      </p:sp>
      <p:sp>
        <p:nvSpPr>
          <p:cNvPr id="641" name="Google Shape;641;p62"/>
          <p:cNvSpPr txBox="1"/>
          <p:nvPr/>
        </p:nvSpPr>
        <p:spPr>
          <a:xfrm>
            <a:off x="4674677" y="3773633"/>
            <a:ext cx="864900" cy="244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latin typeface="Roboto"/>
                <a:ea typeface="Roboto"/>
                <a:cs typeface="Roboto"/>
                <a:sym typeface="Roboto"/>
              </a:rPr>
              <a:t>……...</a:t>
            </a:r>
            <a:endParaRPr sz="1900" b="1">
              <a:latin typeface="Roboto"/>
              <a:ea typeface="Roboto"/>
              <a:cs typeface="Roboto"/>
              <a:sym typeface="Roboto"/>
            </a:endParaRPr>
          </a:p>
        </p:txBody>
      </p:sp>
      <p:sp>
        <p:nvSpPr>
          <p:cNvPr id="642" name="Google Shape;642;p62"/>
          <p:cNvSpPr txBox="1"/>
          <p:nvPr/>
        </p:nvSpPr>
        <p:spPr>
          <a:xfrm>
            <a:off x="4723460" y="4755800"/>
            <a:ext cx="864900" cy="244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latin typeface="Roboto"/>
                <a:ea typeface="Roboto"/>
                <a:cs typeface="Roboto"/>
                <a:sym typeface="Roboto"/>
              </a:rPr>
              <a:t>……...</a:t>
            </a:r>
            <a:endParaRPr sz="1900" b="1">
              <a:latin typeface="Roboto"/>
              <a:ea typeface="Roboto"/>
              <a:cs typeface="Roboto"/>
              <a:sym typeface="Roboto"/>
            </a:endParaRPr>
          </a:p>
        </p:txBody>
      </p:sp>
      <p:sp>
        <p:nvSpPr>
          <p:cNvPr id="643" name="Google Shape;643;p62"/>
          <p:cNvSpPr/>
          <p:nvPr/>
        </p:nvSpPr>
        <p:spPr>
          <a:xfrm>
            <a:off x="177243" y="3044186"/>
            <a:ext cx="947100" cy="441900"/>
          </a:xfrm>
          <a:prstGeom prst="flowChartAlternateProcess">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TRM</a:t>
            </a:r>
            <a:endParaRPr sz="1300" b="1" baseline="-25000"/>
          </a:p>
        </p:txBody>
      </p:sp>
      <p:sp>
        <p:nvSpPr>
          <p:cNvPr id="644" name="Google Shape;644;p62"/>
          <p:cNvSpPr/>
          <p:nvPr/>
        </p:nvSpPr>
        <p:spPr>
          <a:xfrm>
            <a:off x="1688435" y="3044186"/>
            <a:ext cx="747900" cy="441900"/>
          </a:xfrm>
          <a:prstGeom prst="flowChartAlternateProcess">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a:t>
            </a:r>
            <a:endParaRPr sz="1300" b="1"/>
          </a:p>
          <a:p>
            <a:pPr marL="0" lvl="0" indent="0" algn="l" rtl="0">
              <a:spcBef>
                <a:spcPts val="0"/>
              </a:spcBef>
              <a:spcAft>
                <a:spcPts val="0"/>
              </a:spcAft>
              <a:buNone/>
            </a:pPr>
            <a:r>
              <a:rPr lang="en-US" sz="1300" b="1"/>
              <a:t>TRM</a:t>
            </a:r>
            <a:endParaRPr sz="1300" b="1"/>
          </a:p>
          <a:p>
            <a:pPr marL="0" lvl="0" indent="0" algn="l" rtl="0">
              <a:spcBef>
                <a:spcPts val="0"/>
              </a:spcBef>
              <a:spcAft>
                <a:spcPts val="0"/>
              </a:spcAft>
              <a:buNone/>
            </a:pPr>
            <a:endParaRPr sz="1300" b="1"/>
          </a:p>
        </p:txBody>
      </p:sp>
      <p:sp>
        <p:nvSpPr>
          <p:cNvPr id="645" name="Google Shape;645;p62"/>
          <p:cNvSpPr/>
          <p:nvPr/>
        </p:nvSpPr>
        <p:spPr>
          <a:xfrm>
            <a:off x="2848012" y="3044186"/>
            <a:ext cx="747900" cy="441900"/>
          </a:xfrm>
          <a:prstGeom prst="flowChartAlternateProcess">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TRM</a:t>
            </a:r>
            <a:endParaRPr sz="1300" b="1" baseline="-25000"/>
          </a:p>
        </p:txBody>
      </p:sp>
      <p:sp>
        <p:nvSpPr>
          <p:cNvPr id="646" name="Google Shape;646;p62"/>
          <p:cNvSpPr/>
          <p:nvPr/>
        </p:nvSpPr>
        <p:spPr>
          <a:xfrm>
            <a:off x="5677484" y="3044186"/>
            <a:ext cx="747900" cy="441900"/>
          </a:xfrm>
          <a:prstGeom prst="flowChartAlternateProcess">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TRM</a:t>
            </a:r>
            <a:endParaRPr sz="1300" b="1" baseline="-25000"/>
          </a:p>
        </p:txBody>
      </p:sp>
      <p:sp>
        <p:nvSpPr>
          <p:cNvPr id="647" name="Google Shape;647;p62"/>
          <p:cNvSpPr/>
          <p:nvPr/>
        </p:nvSpPr>
        <p:spPr>
          <a:xfrm>
            <a:off x="6872114" y="3044186"/>
            <a:ext cx="747900" cy="441900"/>
          </a:xfrm>
          <a:prstGeom prst="flowChartAlternateProcess">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TRM</a:t>
            </a:r>
            <a:endParaRPr sz="1300" b="1" baseline="-25000"/>
          </a:p>
        </p:txBody>
      </p:sp>
      <p:sp>
        <p:nvSpPr>
          <p:cNvPr id="648" name="Google Shape;648;p62"/>
          <p:cNvSpPr/>
          <p:nvPr/>
        </p:nvSpPr>
        <p:spPr>
          <a:xfrm>
            <a:off x="100933" y="2288667"/>
            <a:ext cx="1100400" cy="4419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Symptom</a:t>
            </a:r>
            <a:endParaRPr sz="1300" b="1" baseline="-25000"/>
          </a:p>
        </p:txBody>
      </p:sp>
      <p:sp>
        <p:nvSpPr>
          <p:cNvPr id="649" name="Google Shape;649;p62"/>
          <p:cNvSpPr/>
          <p:nvPr/>
        </p:nvSpPr>
        <p:spPr>
          <a:xfrm>
            <a:off x="1688435" y="2288680"/>
            <a:ext cx="747900" cy="4419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O</a:t>
            </a:r>
            <a:endParaRPr sz="1300" b="1" baseline="-25000"/>
          </a:p>
        </p:txBody>
      </p:sp>
      <p:sp>
        <p:nvSpPr>
          <p:cNvPr id="650" name="Google Shape;650;p62"/>
          <p:cNvSpPr/>
          <p:nvPr/>
        </p:nvSpPr>
        <p:spPr>
          <a:xfrm>
            <a:off x="2848012" y="2288680"/>
            <a:ext cx="747900" cy="4419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O</a:t>
            </a:r>
            <a:endParaRPr sz="1300" b="1" baseline="-25000"/>
          </a:p>
        </p:txBody>
      </p:sp>
      <p:sp>
        <p:nvSpPr>
          <p:cNvPr id="651" name="Google Shape;651;p62"/>
          <p:cNvSpPr/>
          <p:nvPr/>
        </p:nvSpPr>
        <p:spPr>
          <a:xfrm>
            <a:off x="5677484" y="2288680"/>
            <a:ext cx="747900" cy="4419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O</a:t>
            </a:r>
            <a:endParaRPr sz="1300" b="1" baseline="-25000"/>
          </a:p>
        </p:txBody>
      </p:sp>
      <p:cxnSp>
        <p:nvCxnSpPr>
          <p:cNvPr id="652" name="Google Shape;652;p62"/>
          <p:cNvCxnSpPr>
            <a:stCxn id="631" idx="0"/>
            <a:endCxn id="636" idx="2"/>
          </p:cNvCxnSpPr>
          <p:nvPr/>
        </p:nvCxnSpPr>
        <p:spPr>
          <a:xfrm rot="10800000">
            <a:off x="650793" y="4317100"/>
            <a:ext cx="0" cy="540300"/>
          </a:xfrm>
          <a:prstGeom prst="straightConnector1">
            <a:avLst/>
          </a:prstGeom>
          <a:noFill/>
          <a:ln w="9525" cap="flat" cmpd="sng">
            <a:solidFill>
              <a:schemeClr val="dk2"/>
            </a:solidFill>
            <a:prstDash val="solid"/>
            <a:round/>
            <a:headEnd type="none" w="med" len="med"/>
            <a:tailEnd type="triangle" w="med" len="med"/>
          </a:ln>
        </p:spPr>
      </p:cxnSp>
      <p:cxnSp>
        <p:nvCxnSpPr>
          <p:cNvPr id="653" name="Google Shape;653;p62"/>
          <p:cNvCxnSpPr/>
          <p:nvPr/>
        </p:nvCxnSpPr>
        <p:spPr>
          <a:xfrm rot="10800000">
            <a:off x="2017267" y="4317400"/>
            <a:ext cx="0" cy="540000"/>
          </a:xfrm>
          <a:prstGeom prst="straightConnector1">
            <a:avLst/>
          </a:prstGeom>
          <a:noFill/>
          <a:ln w="9525" cap="flat" cmpd="sng">
            <a:solidFill>
              <a:schemeClr val="dk2"/>
            </a:solidFill>
            <a:prstDash val="solid"/>
            <a:round/>
            <a:headEnd type="none" w="med" len="med"/>
            <a:tailEnd type="triangle" w="med" len="med"/>
          </a:ln>
        </p:spPr>
      </p:cxnSp>
      <p:cxnSp>
        <p:nvCxnSpPr>
          <p:cNvPr id="654" name="Google Shape;654;p62"/>
          <p:cNvCxnSpPr>
            <a:stCxn id="633" idx="0"/>
            <a:endCxn id="638" idx="2"/>
          </p:cNvCxnSpPr>
          <p:nvPr/>
        </p:nvCxnSpPr>
        <p:spPr>
          <a:xfrm rot="10800000">
            <a:off x="3221962" y="4317100"/>
            <a:ext cx="0" cy="540300"/>
          </a:xfrm>
          <a:prstGeom prst="straightConnector1">
            <a:avLst/>
          </a:prstGeom>
          <a:noFill/>
          <a:ln w="9525" cap="flat" cmpd="sng">
            <a:solidFill>
              <a:schemeClr val="dk2"/>
            </a:solidFill>
            <a:prstDash val="solid"/>
            <a:round/>
            <a:headEnd type="none" w="med" len="med"/>
            <a:tailEnd type="triangle" w="med" len="med"/>
          </a:ln>
        </p:spPr>
      </p:cxnSp>
      <p:cxnSp>
        <p:nvCxnSpPr>
          <p:cNvPr id="655" name="Google Shape;655;p62"/>
          <p:cNvCxnSpPr>
            <a:stCxn id="634" idx="0"/>
            <a:endCxn id="639" idx="2"/>
          </p:cNvCxnSpPr>
          <p:nvPr/>
        </p:nvCxnSpPr>
        <p:spPr>
          <a:xfrm rot="10800000">
            <a:off x="6051434" y="4317100"/>
            <a:ext cx="0" cy="540300"/>
          </a:xfrm>
          <a:prstGeom prst="straightConnector1">
            <a:avLst/>
          </a:prstGeom>
          <a:noFill/>
          <a:ln w="9525" cap="flat" cmpd="sng">
            <a:solidFill>
              <a:schemeClr val="dk2"/>
            </a:solidFill>
            <a:prstDash val="solid"/>
            <a:round/>
            <a:headEnd type="none" w="med" len="med"/>
            <a:tailEnd type="triangle" w="med" len="med"/>
          </a:ln>
        </p:spPr>
      </p:cxnSp>
      <p:cxnSp>
        <p:nvCxnSpPr>
          <p:cNvPr id="656" name="Google Shape;656;p62"/>
          <p:cNvCxnSpPr>
            <a:stCxn id="635" idx="0"/>
            <a:endCxn id="640" idx="2"/>
          </p:cNvCxnSpPr>
          <p:nvPr/>
        </p:nvCxnSpPr>
        <p:spPr>
          <a:xfrm rot="10800000">
            <a:off x="7246194" y="4317267"/>
            <a:ext cx="0" cy="540300"/>
          </a:xfrm>
          <a:prstGeom prst="straightConnector1">
            <a:avLst/>
          </a:prstGeom>
          <a:noFill/>
          <a:ln w="9525" cap="flat" cmpd="sng">
            <a:solidFill>
              <a:schemeClr val="dk2"/>
            </a:solidFill>
            <a:prstDash val="solid"/>
            <a:round/>
            <a:headEnd type="none" w="med" len="med"/>
            <a:tailEnd type="triangle" w="med" len="med"/>
          </a:ln>
        </p:spPr>
      </p:cxnSp>
      <p:cxnSp>
        <p:nvCxnSpPr>
          <p:cNvPr id="657" name="Google Shape;657;p62"/>
          <p:cNvCxnSpPr>
            <a:stCxn id="636" idx="0"/>
            <a:endCxn id="643" idx="2"/>
          </p:cNvCxnSpPr>
          <p:nvPr/>
        </p:nvCxnSpPr>
        <p:spPr>
          <a:xfrm rot="10800000">
            <a:off x="650793" y="3486142"/>
            <a:ext cx="0" cy="389100"/>
          </a:xfrm>
          <a:prstGeom prst="straightConnector1">
            <a:avLst/>
          </a:prstGeom>
          <a:noFill/>
          <a:ln w="9525" cap="flat" cmpd="sng">
            <a:solidFill>
              <a:schemeClr val="dk2"/>
            </a:solidFill>
            <a:prstDash val="dot"/>
            <a:round/>
            <a:headEnd type="none" w="med" len="med"/>
            <a:tailEnd type="triangle" w="med" len="med"/>
          </a:ln>
        </p:spPr>
      </p:cxnSp>
      <p:cxnSp>
        <p:nvCxnSpPr>
          <p:cNvPr id="658" name="Google Shape;658;p62"/>
          <p:cNvCxnSpPr>
            <a:stCxn id="637" idx="0"/>
            <a:endCxn id="644" idx="2"/>
          </p:cNvCxnSpPr>
          <p:nvPr/>
        </p:nvCxnSpPr>
        <p:spPr>
          <a:xfrm rot="10800000">
            <a:off x="2062385" y="3486142"/>
            <a:ext cx="0" cy="389100"/>
          </a:xfrm>
          <a:prstGeom prst="straightConnector1">
            <a:avLst/>
          </a:prstGeom>
          <a:noFill/>
          <a:ln w="9525" cap="flat" cmpd="sng">
            <a:solidFill>
              <a:schemeClr val="dk2"/>
            </a:solidFill>
            <a:prstDash val="solid"/>
            <a:round/>
            <a:headEnd type="none" w="med" len="med"/>
            <a:tailEnd type="triangle" w="med" len="med"/>
          </a:ln>
        </p:spPr>
      </p:cxnSp>
      <p:cxnSp>
        <p:nvCxnSpPr>
          <p:cNvPr id="659" name="Google Shape;659;p62"/>
          <p:cNvCxnSpPr>
            <a:stCxn id="638" idx="0"/>
            <a:endCxn id="645" idx="2"/>
          </p:cNvCxnSpPr>
          <p:nvPr/>
        </p:nvCxnSpPr>
        <p:spPr>
          <a:xfrm rot="10800000">
            <a:off x="3221962" y="3486142"/>
            <a:ext cx="0" cy="389100"/>
          </a:xfrm>
          <a:prstGeom prst="straightConnector1">
            <a:avLst/>
          </a:prstGeom>
          <a:noFill/>
          <a:ln w="9525" cap="flat" cmpd="sng">
            <a:solidFill>
              <a:schemeClr val="dk2"/>
            </a:solidFill>
            <a:prstDash val="solid"/>
            <a:round/>
            <a:headEnd type="none" w="med" len="med"/>
            <a:tailEnd type="triangle" w="med" len="med"/>
          </a:ln>
        </p:spPr>
      </p:cxnSp>
      <p:cxnSp>
        <p:nvCxnSpPr>
          <p:cNvPr id="660" name="Google Shape;660;p62"/>
          <p:cNvCxnSpPr>
            <a:stCxn id="639" idx="0"/>
            <a:endCxn id="646" idx="2"/>
          </p:cNvCxnSpPr>
          <p:nvPr/>
        </p:nvCxnSpPr>
        <p:spPr>
          <a:xfrm rot="10800000">
            <a:off x="6051434" y="3486142"/>
            <a:ext cx="0" cy="389100"/>
          </a:xfrm>
          <a:prstGeom prst="straightConnector1">
            <a:avLst/>
          </a:prstGeom>
          <a:noFill/>
          <a:ln w="9525" cap="flat" cmpd="sng">
            <a:solidFill>
              <a:schemeClr val="dk2"/>
            </a:solidFill>
            <a:prstDash val="solid"/>
            <a:round/>
            <a:headEnd type="none" w="med" len="med"/>
            <a:tailEnd type="triangle" w="med" len="med"/>
          </a:ln>
        </p:spPr>
      </p:cxnSp>
      <p:cxnSp>
        <p:nvCxnSpPr>
          <p:cNvPr id="661" name="Google Shape;661;p62"/>
          <p:cNvCxnSpPr>
            <a:stCxn id="640" idx="0"/>
            <a:endCxn id="647" idx="2"/>
          </p:cNvCxnSpPr>
          <p:nvPr/>
        </p:nvCxnSpPr>
        <p:spPr>
          <a:xfrm rot="10800000">
            <a:off x="7246064" y="3486142"/>
            <a:ext cx="0" cy="389100"/>
          </a:xfrm>
          <a:prstGeom prst="straightConnector1">
            <a:avLst/>
          </a:prstGeom>
          <a:noFill/>
          <a:ln w="9525" cap="flat" cmpd="sng">
            <a:solidFill>
              <a:schemeClr val="dk2"/>
            </a:solidFill>
            <a:prstDash val="solid"/>
            <a:round/>
            <a:headEnd type="none" w="med" len="med"/>
            <a:tailEnd type="triangle" w="med" len="med"/>
          </a:ln>
        </p:spPr>
      </p:cxnSp>
      <p:sp>
        <p:nvSpPr>
          <p:cNvPr id="662" name="Google Shape;662;p62"/>
          <p:cNvSpPr/>
          <p:nvPr/>
        </p:nvSpPr>
        <p:spPr>
          <a:xfrm>
            <a:off x="1169441" y="3225379"/>
            <a:ext cx="458700" cy="59700"/>
          </a:xfrm>
          <a:prstGeom prst="leftRightArrow">
            <a:avLst>
              <a:gd name="adj1" fmla="val 50000"/>
              <a:gd name="adj2" fmla="val 50000"/>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3" name="Google Shape;663;p62"/>
          <p:cNvSpPr/>
          <p:nvPr/>
        </p:nvSpPr>
        <p:spPr>
          <a:xfrm>
            <a:off x="2466180" y="3225379"/>
            <a:ext cx="351900" cy="59700"/>
          </a:xfrm>
          <a:prstGeom prst="leftRightArrow">
            <a:avLst>
              <a:gd name="adj1" fmla="val 50000"/>
              <a:gd name="adj2" fmla="val 50000"/>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4" name="Google Shape;664;p62"/>
          <p:cNvSpPr/>
          <p:nvPr/>
        </p:nvSpPr>
        <p:spPr>
          <a:xfrm>
            <a:off x="4770767" y="3155100"/>
            <a:ext cx="747900" cy="244800"/>
          </a:xfrm>
          <a:prstGeom prst="leftRightArrow">
            <a:avLst>
              <a:gd name="adj1" fmla="val 0"/>
              <a:gd name="adj2" fmla="val 59545"/>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65" name="Google Shape;665;p62"/>
          <p:cNvSpPr/>
          <p:nvPr/>
        </p:nvSpPr>
        <p:spPr>
          <a:xfrm>
            <a:off x="6473206" y="3201558"/>
            <a:ext cx="256800" cy="59700"/>
          </a:xfrm>
          <a:prstGeom prst="leftRightArrow">
            <a:avLst>
              <a:gd name="adj1" fmla="val 20314"/>
              <a:gd name="adj2" fmla="val 50000"/>
            </a:avLst>
          </a:prstGeom>
          <a:solidFill>
            <a:schemeClr val="lt2"/>
          </a:solidFill>
          <a:ln w="9525"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666" name="Google Shape;666;p62"/>
          <p:cNvCxnSpPr>
            <a:stCxn id="643" idx="0"/>
            <a:endCxn id="648" idx="2"/>
          </p:cNvCxnSpPr>
          <p:nvPr/>
        </p:nvCxnSpPr>
        <p:spPr>
          <a:xfrm rot="10800000" flipH="1">
            <a:off x="650793" y="2730686"/>
            <a:ext cx="300" cy="313500"/>
          </a:xfrm>
          <a:prstGeom prst="straightConnector1">
            <a:avLst/>
          </a:prstGeom>
          <a:noFill/>
          <a:ln w="9525" cap="flat" cmpd="sng">
            <a:solidFill>
              <a:schemeClr val="dk2"/>
            </a:solidFill>
            <a:prstDash val="solid"/>
            <a:round/>
            <a:headEnd type="none" w="med" len="med"/>
            <a:tailEnd type="triangle" w="med" len="med"/>
          </a:ln>
        </p:spPr>
      </p:cxnSp>
      <p:cxnSp>
        <p:nvCxnSpPr>
          <p:cNvPr id="667" name="Google Shape;667;p62"/>
          <p:cNvCxnSpPr>
            <a:stCxn id="644" idx="0"/>
            <a:endCxn id="649" idx="2"/>
          </p:cNvCxnSpPr>
          <p:nvPr/>
        </p:nvCxnSpPr>
        <p:spPr>
          <a:xfrm rot="10800000">
            <a:off x="2062385" y="2730686"/>
            <a:ext cx="0" cy="313500"/>
          </a:xfrm>
          <a:prstGeom prst="straightConnector1">
            <a:avLst/>
          </a:prstGeom>
          <a:noFill/>
          <a:ln w="9525" cap="flat" cmpd="sng">
            <a:solidFill>
              <a:schemeClr val="dk2"/>
            </a:solidFill>
            <a:prstDash val="solid"/>
            <a:round/>
            <a:headEnd type="none" w="med" len="med"/>
            <a:tailEnd type="triangle" w="med" len="med"/>
          </a:ln>
        </p:spPr>
      </p:cxnSp>
      <p:cxnSp>
        <p:nvCxnSpPr>
          <p:cNvPr id="668" name="Google Shape;668;p62"/>
          <p:cNvCxnSpPr>
            <a:stCxn id="645" idx="0"/>
            <a:endCxn id="650" idx="2"/>
          </p:cNvCxnSpPr>
          <p:nvPr/>
        </p:nvCxnSpPr>
        <p:spPr>
          <a:xfrm rot="10800000">
            <a:off x="3221962" y="2730686"/>
            <a:ext cx="0" cy="313500"/>
          </a:xfrm>
          <a:prstGeom prst="straightConnector1">
            <a:avLst/>
          </a:prstGeom>
          <a:noFill/>
          <a:ln w="9525" cap="flat" cmpd="sng">
            <a:solidFill>
              <a:schemeClr val="dk2"/>
            </a:solidFill>
            <a:prstDash val="solid"/>
            <a:round/>
            <a:headEnd type="none" w="med" len="med"/>
            <a:tailEnd type="triangle" w="med" len="med"/>
          </a:ln>
        </p:spPr>
      </p:cxnSp>
      <p:cxnSp>
        <p:nvCxnSpPr>
          <p:cNvPr id="669" name="Google Shape;669;p62"/>
          <p:cNvCxnSpPr>
            <a:stCxn id="646" idx="0"/>
            <a:endCxn id="651" idx="2"/>
          </p:cNvCxnSpPr>
          <p:nvPr/>
        </p:nvCxnSpPr>
        <p:spPr>
          <a:xfrm rot="10800000">
            <a:off x="6051434" y="2730686"/>
            <a:ext cx="0" cy="313500"/>
          </a:xfrm>
          <a:prstGeom prst="straightConnector1">
            <a:avLst/>
          </a:prstGeom>
          <a:noFill/>
          <a:ln w="9525" cap="flat" cmpd="sng">
            <a:solidFill>
              <a:schemeClr val="dk2"/>
            </a:solidFill>
            <a:prstDash val="solid"/>
            <a:round/>
            <a:headEnd type="none" w="med" len="med"/>
            <a:tailEnd type="triangle" w="med" len="med"/>
          </a:ln>
        </p:spPr>
      </p:cxnSp>
      <p:cxnSp>
        <p:nvCxnSpPr>
          <p:cNvPr id="670" name="Google Shape;670;p62"/>
          <p:cNvCxnSpPr>
            <a:stCxn id="636" idx="0"/>
            <a:endCxn id="644" idx="2"/>
          </p:cNvCxnSpPr>
          <p:nvPr/>
        </p:nvCxnSpPr>
        <p:spPr>
          <a:xfrm rot="10800000" flipH="1">
            <a:off x="650793" y="3486142"/>
            <a:ext cx="1411500" cy="389100"/>
          </a:xfrm>
          <a:prstGeom prst="straightConnector1">
            <a:avLst/>
          </a:prstGeom>
          <a:noFill/>
          <a:ln w="9525" cap="flat" cmpd="sng">
            <a:solidFill>
              <a:schemeClr val="dk2"/>
            </a:solidFill>
            <a:prstDash val="dot"/>
            <a:round/>
            <a:headEnd type="none" w="med" len="med"/>
            <a:tailEnd type="triangle" w="med" len="med"/>
          </a:ln>
        </p:spPr>
      </p:cxnSp>
      <p:cxnSp>
        <p:nvCxnSpPr>
          <p:cNvPr id="671" name="Google Shape;671;p62"/>
          <p:cNvCxnSpPr>
            <a:stCxn id="636" idx="0"/>
            <a:endCxn id="645" idx="2"/>
          </p:cNvCxnSpPr>
          <p:nvPr/>
        </p:nvCxnSpPr>
        <p:spPr>
          <a:xfrm rot="10800000" flipH="1">
            <a:off x="650793" y="3486142"/>
            <a:ext cx="2571300" cy="389100"/>
          </a:xfrm>
          <a:prstGeom prst="straightConnector1">
            <a:avLst/>
          </a:prstGeom>
          <a:noFill/>
          <a:ln w="9525" cap="flat" cmpd="sng">
            <a:solidFill>
              <a:schemeClr val="dk2"/>
            </a:solidFill>
            <a:prstDash val="dot"/>
            <a:round/>
            <a:headEnd type="none" w="med" len="med"/>
            <a:tailEnd type="triangle" w="med" len="med"/>
          </a:ln>
        </p:spPr>
      </p:cxnSp>
      <p:cxnSp>
        <p:nvCxnSpPr>
          <p:cNvPr id="672" name="Google Shape;672;p62"/>
          <p:cNvCxnSpPr>
            <a:stCxn id="637" idx="0"/>
            <a:endCxn id="645" idx="2"/>
          </p:cNvCxnSpPr>
          <p:nvPr/>
        </p:nvCxnSpPr>
        <p:spPr>
          <a:xfrm rot="10800000" flipH="1">
            <a:off x="2062385" y="3486142"/>
            <a:ext cx="1159500" cy="389100"/>
          </a:xfrm>
          <a:prstGeom prst="straightConnector1">
            <a:avLst/>
          </a:prstGeom>
          <a:noFill/>
          <a:ln w="9525" cap="flat" cmpd="sng">
            <a:solidFill>
              <a:schemeClr val="dk2"/>
            </a:solidFill>
            <a:prstDash val="dot"/>
            <a:round/>
            <a:headEnd type="none" w="med" len="med"/>
            <a:tailEnd type="triangle" w="med" len="med"/>
          </a:ln>
        </p:spPr>
      </p:cxnSp>
      <p:cxnSp>
        <p:nvCxnSpPr>
          <p:cNvPr id="673" name="Google Shape;673;p62"/>
          <p:cNvCxnSpPr>
            <a:stCxn id="637" idx="0"/>
            <a:endCxn id="643" idx="2"/>
          </p:cNvCxnSpPr>
          <p:nvPr/>
        </p:nvCxnSpPr>
        <p:spPr>
          <a:xfrm rot="10800000">
            <a:off x="650885" y="3486142"/>
            <a:ext cx="1411500" cy="389100"/>
          </a:xfrm>
          <a:prstGeom prst="straightConnector1">
            <a:avLst/>
          </a:prstGeom>
          <a:noFill/>
          <a:ln w="9525" cap="flat" cmpd="sng">
            <a:solidFill>
              <a:schemeClr val="dk2"/>
            </a:solidFill>
            <a:prstDash val="dot"/>
            <a:round/>
            <a:headEnd type="none" w="med" len="med"/>
            <a:tailEnd type="triangle" w="med" len="med"/>
          </a:ln>
        </p:spPr>
      </p:cxnSp>
      <p:cxnSp>
        <p:nvCxnSpPr>
          <p:cNvPr id="674" name="Google Shape;674;p62"/>
          <p:cNvCxnSpPr>
            <a:stCxn id="638" idx="0"/>
            <a:endCxn id="644" idx="2"/>
          </p:cNvCxnSpPr>
          <p:nvPr/>
        </p:nvCxnSpPr>
        <p:spPr>
          <a:xfrm rot="10800000">
            <a:off x="2062462" y="3486142"/>
            <a:ext cx="1159500" cy="389100"/>
          </a:xfrm>
          <a:prstGeom prst="straightConnector1">
            <a:avLst/>
          </a:prstGeom>
          <a:noFill/>
          <a:ln w="9525" cap="flat" cmpd="sng">
            <a:solidFill>
              <a:schemeClr val="dk2"/>
            </a:solidFill>
            <a:prstDash val="dot"/>
            <a:round/>
            <a:headEnd type="none" w="med" len="med"/>
            <a:tailEnd type="triangle" w="med" len="med"/>
          </a:ln>
        </p:spPr>
      </p:cxnSp>
      <p:cxnSp>
        <p:nvCxnSpPr>
          <p:cNvPr id="675" name="Google Shape;675;p62"/>
          <p:cNvCxnSpPr>
            <a:stCxn id="639" idx="0"/>
            <a:endCxn id="647" idx="2"/>
          </p:cNvCxnSpPr>
          <p:nvPr/>
        </p:nvCxnSpPr>
        <p:spPr>
          <a:xfrm rot="10800000" flipH="1">
            <a:off x="6051434" y="3486142"/>
            <a:ext cx="1194600" cy="389100"/>
          </a:xfrm>
          <a:prstGeom prst="straightConnector1">
            <a:avLst/>
          </a:prstGeom>
          <a:noFill/>
          <a:ln w="9525" cap="flat" cmpd="sng">
            <a:solidFill>
              <a:schemeClr val="dk2"/>
            </a:solidFill>
            <a:prstDash val="dot"/>
            <a:round/>
            <a:headEnd type="none" w="med" len="med"/>
            <a:tailEnd type="triangle" w="med" len="med"/>
          </a:ln>
        </p:spPr>
      </p:cxnSp>
      <p:cxnSp>
        <p:nvCxnSpPr>
          <p:cNvPr id="676" name="Google Shape;676;p62"/>
          <p:cNvCxnSpPr>
            <a:stCxn id="640" idx="0"/>
            <a:endCxn id="646" idx="2"/>
          </p:cNvCxnSpPr>
          <p:nvPr/>
        </p:nvCxnSpPr>
        <p:spPr>
          <a:xfrm rot="10800000">
            <a:off x="6051464" y="3486142"/>
            <a:ext cx="1194600" cy="389100"/>
          </a:xfrm>
          <a:prstGeom prst="straightConnector1">
            <a:avLst/>
          </a:prstGeom>
          <a:noFill/>
          <a:ln w="9525" cap="flat" cmpd="sng">
            <a:solidFill>
              <a:schemeClr val="dk2"/>
            </a:solidFill>
            <a:prstDash val="dot"/>
            <a:round/>
            <a:headEnd type="none" w="med" len="med"/>
            <a:tailEnd type="triangle" w="med" len="med"/>
          </a:ln>
        </p:spPr>
      </p:cxnSp>
      <p:sp>
        <p:nvSpPr>
          <p:cNvPr id="677" name="Google Shape;677;p62"/>
          <p:cNvSpPr txBox="1"/>
          <p:nvPr/>
        </p:nvSpPr>
        <p:spPr>
          <a:xfrm>
            <a:off x="4623490" y="2259233"/>
            <a:ext cx="864900" cy="244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latin typeface="Roboto"/>
                <a:ea typeface="Roboto"/>
                <a:cs typeface="Roboto"/>
                <a:sym typeface="Roboto"/>
              </a:rPr>
              <a:t>……...</a:t>
            </a:r>
            <a:endParaRPr sz="1900" b="1">
              <a:latin typeface="Roboto"/>
              <a:ea typeface="Roboto"/>
              <a:cs typeface="Roboto"/>
              <a:sym typeface="Roboto"/>
            </a:endParaRPr>
          </a:p>
        </p:txBody>
      </p:sp>
      <p:sp>
        <p:nvSpPr>
          <p:cNvPr id="678" name="Google Shape;678;p62"/>
          <p:cNvSpPr/>
          <p:nvPr/>
        </p:nvSpPr>
        <p:spPr>
          <a:xfrm>
            <a:off x="5975833" y="5887700"/>
            <a:ext cx="3695700" cy="896100"/>
          </a:xfrm>
          <a:prstGeom prst="roundRect">
            <a:avLst>
              <a:gd name="adj" fmla="val 16667"/>
            </a:avLst>
          </a:prstGeom>
          <a:solidFill>
            <a:srgbClr val="EFEFEF"/>
          </a:solidFill>
          <a:ln w="9525" cap="flat" cmpd="sng">
            <a:solidFill>
              <a:schemeClr val="dk2"/>
            </a:solidFill>
            <a:prstDash val="dot"/>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679" name="Google Shape;679;p62"/>
          <p:cNvSpPr txBox="1"/>
          <p:nvPr/>
        </p:nvSpPr>
        <p:spPr>
          <a:xfrm>
            <a:off x="6325728" y="6084367"/>
            <a:ext cx="947100" cy="538800"/>
          </a:xfrm>
          <a:prstGeom prst="rect">
            <a:avLst/>
          </a:prstGeom>
          <a:solidFill>
            <a:srgbClr val="C9DAF8"/>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latin typeface="Roboto"/>
                <a:ea typeface="Roboto"/>
                <a:cs typeface="Roboto"/>
                <a:sym typeface="Roboto"/>
              </a:rPr>
              <a:t>  U</a:t>
            </a:r>
            <a:r>
              <a:rPr lang="en-US" sz="1900" b="1" baseline="30000">
                <a:latin typeface="Roboto"/>
                <a:ea typeface="Roboto"/>
                <a:cs typeface="Roboto"/>
                <a:sym typeface="Roboto"/>
              </a:rPr>
              <a:t>t</a:t>
            </a:r>
            <a:r>
              <a:rPr lang="en-US" sz="1900" b="1" baseline="-25000">
                <a:latin typeface="Roboto"/>
                <a:ea typeface="Roboto"/>
                <a:cs typeface="Roboto"/>
                <a:sym typeface="Roboto"/>
              </a:rPr>
              <a:t>text</a:t>
            </a:r>
            <a:endParaRPr sz="1900" b="1" baseline="-25000">
              <a:latin typeface="Roboto"/>
              <a:ea typeface="Roboto"/>
              <a:cs typeface="Roboto"/>
              <a:sym typeface="Roboto"/>
            </a:endParaRPr>
          </a:p>
        </p:txBody>
      </p:sp>
      <p:cxnSp>
        <p:nvCxnSpPr>
          <p:cNvPr id="680" name="Google Shape;680;p62"/>
          <p:cNvCxnSpPr/>
          <p:nvPr/>
        </p:nvCxnSpPr>
        <p:spPr>
          <a:xfrm rot="10800000">
            <a:off x="4458636" y="5542100"/>
            <a:ext cx="0" cy="810000"/>
          </a:xfrm>
          <a:prstGeom prst="straightConnector1">
            <a:avLst/>
          </a:prstGeom>
          <a:noFill/>
          <a:ln w="9525" cap="flat" cmpd="sng">
            <a:solidFill>
              <a:srgbClr val="000000"/>
            </a:solidFill>
            <a:prstDash val="solid"/>
            <a:round/>
            <a:headEnd type="none" w="med" len="med"/>
            <a:tailEnd type="triangle" w="med" len="med"/>
          </a:ln>
        </p:spPr>
      </p:cxnSp>
      <p:sp>
        <p:nvSpPr>
          <p:cNvPr id="681" name="Google Shape;681;p62"/>
          <p:cNvSpPr/>
          <p:nvPr/>
        </p:nvSpPr>
        <p:spPr>
          <a:xfrm>
            <a:off x="4390393" y="906967"/>
            <a:ext cx="3099300" cy="701100"/>
          </a:xfrm>
          <a:prstGeom prst="roundRect">
            <a:avLst>
              <a:gd name="adj" fmla="val 16667"/>
            </a:avLst>
          </a:prstGeom>
          <a:solidFill>
            <a:srgbClr val="D9EAD3"/>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600" b="1"/>
              <a:t>   Multi modal semantic state </a:t>
            </a:r>
            <a:endParaRPr sz="1600" b="1"/>
          </a:p>
        </p:txBody>
      </p:sp>
      <p:sp>
        <p:nvSpPr>
          <p:cNvPr id="682" name="Google Shape;682;p62"/>
          <p:cNvSpPr txBox="1"/>
          <p:nvPr/>
        </p:nvSpPr>
        <p:spPr>
          <a:xfrm>
            <a:off x="-667" y="-67800"/>
            <a:ext cx="7034700" cy="12159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b="1">
                <a:solidFill>
                  <a:srgbClr val="980000"/>
                </a:solidFill>
                <a:latin typeface="Roboto"/>
                <a:ea typeface="Roboto"/>
                <a:cs typeface="Roboto"/>
                <a:sym typeface="Roboto"/>
              </a:rPr>
              <a:t>User Intent and Symptom</a:t>
            </a:r>
            <a:endParaRPr sz="1300" b="1">
              <a:solidFill>
                <a:srgbClr val="980000"/>
              </a:solidFill>
              <a:latin typeface="Roboto"/>
              <a:ea typeface="Roboto"/>
              <a:cs typeface="Roboto"/>
              <a:sym typeface="Roboto"/>
            </a:endParaRPr>
          </a:p>
          <a:p>
            <a:pPr marL="0" lvl="0" indent="0" algn="l" rtl="0">
              <a:spcBef>
                <a:spcPts val="0"/>
              </a:spcBef>
              <a:spcAft>
                <a:spcPts val="0"/>
              </a:spcAft>
              <a:buNone/>
            </a:pPr>
            <a:endParaRPr sz="1300" b="1">
              <a:solidFill>
                <a:srgbClr val="980000"/>
              </a:solidFill>
              <a:latin typeface="Roboto"/>
              <a:ea typeface="Roboto"/>
              <a:cs typeface="Roboto"/>
              <a:sym typeface="Roboto"/>
            </a:endParaRPr>
          </a:p>
          <a:p>
            <a:pPr marL="0" lvl="0" indent="0" algn="l" rtl="0">
              <a:spcBef>
                <a:spcPts val="0"/>
              </a:spcBef>
              <a:spcAft>
                <a:spcPts val="0"/>
              </a:spcAft>
              <a:buNone/>
            </a:pPr>
            <a:r>
              <a:rPr lang="en-US" sz="1300">
                <a:latin typeface="Roboto"/>
                <a:ea typeface="Roboto"/>
                <a:cs typeface="Roboto"/>
                <a:sym typeface="Roboto"/>
              </a:rPr>
              <a:t>&lt;SymptomInfo&gt; </a:t>
            </a:r>
            <a:endParaRPr sz="1300">
              <a:latin typeface="Roboto"/>
              <a:ea typeface="Roboto"/>
              <a:cs typeface="Roboto"/>
              <a:sym typeface="Roboto"/>
            </a:endParaRPr>
          </a:p>
          <a:p>
            <a:pPr marL="0" lvl="0" indent="0" algn="l" rtl="0">
              <a:spcBef>
                <a:spcPts val="0"/>
              </a:spcBef>
              <a:spcAft>
                <a:spcPts val="0"/>
              </a:spcAft>
              <a:buNone/>
            </a:pPr>
            <a:r>
              <a:rPr lang="en-US" sz="1200">
                <a:latin typeface="Roboto"/>
                <a:ea typeface="Roboto"/>
                <a:cs typeface="Roboto"/>
                <a:sym typeface="Roboto"/>
              </a:rPr>
              <a:t>Yes: O I: O have: O been: O experiencing: O eye</a:t>
            </a:r>
            <a:r>
              <a:rPr lang="en-US" sz="1200">
                <a:solidFill>
                  <a:srgbClr val="0000FF"/>
                </a:solidFill>
                <a:latin typeface="Roboto"/>
                <a:ea typeface="Roboto"/>
                <a:cs typeface="Roboto"/>
                <a:sym typeface="Roboto"/>
              </a:rPr>
              <a:t>: B-Symptom </a:t>
            </a:r>
            <a:r>
              <a:rPr lang="en-US" sz="1200">
                <a:latin typeface="Roboto"/>
                <a:ea typeface="Roboto"/>
                <a:cs typeface="Roboto"/>
                <a:sym typeface="Roboto"/>
              </a:rPr>
              <a:t>pain</a:t>
            </a:r>
            <a:r>
              <a:rPr lang="en-US" sz="1200">
                <a:solidFill>
                  <a:srgbClr val="0000FF"/>
                </a:solidFill>
                <a:latin typeface="Roboto"/>
                <a:ea typeface="Roboto"/>
                <a:cs typeface="Roboto"/>
                <a:sym typeface="Roboto"/>
              </a:rPr>
              <a:t>: I-Symptom</a:t>
            </a:r>
            <a:r>
              <a:rPr lang="en-US" sz="1200">
                <a:latin typeface="Roboto"/>
                <a:ea typeface="Roboto"/>
                <a:cs typeface="Roboto"/>
                <a:sym typeface="Roboto"/>
              </a:rPr>
              <a:t> </a:t>
            </a:r>
            <a:endParaRPr sz="1200">
              <a:latin typeface="Roboto"/>
              <a:ea typeface="Roboto"/>
              <a:cs typeface="Roboto"/>
              <a:sym typeface="Roboto"/>
            </a:endParaRPr>
          </a:p>
          <a:p>
            <a:pPr marL="0" lvl="0" indent="0" algn="l" rtl="0">
              <a:spcBef>
                <a:spcPts val="0"/>
              </a:spcBef>
              <a:spcAft>
                <a:spcPts val="0"/>
              </a:spcAft>
              <a:buNone/>
            </a:pPr>
            <a:r>
              <a:rPr lang="en-US" sz="1200">
                <a:latin typeface="Roboto"/>
                <a:ea typeface="Roboto"/>
                <a:cs typeface="Roboto"/>
                <a:sym typeface="Roboto"/>
              </a:rPr>
              <a:t>for: O a: O few: O days: O Also: O please: O see: O my: O eye: O</a:t>
            </a:r>
            <a:endParaRPr sz="1200">
              <a:latin typeface="Roboto"/>
              <a:ea typeface="Roboto"/>
              <a:cs typeface="Roboto"/>
              <a:sym typeface="Roboto"/>
            </a:endParaRPr>
          </a:p>
        </p:txBody>
      </p:sp>
      <p:cxnSp>
        <p:nvCxnSpPr>
          <p:cNvPr id="683" name="Google Shape;683;p62"/>
          <p:cNvCxnSpPr/>
          <p:nvPr/>
        </p:nvCxnSpPr>
        <p:spPr>
          <a:xfrm>
            <a:off x="3443167" y="1249729"/>
            <a:ext cx="947100" cy="7500"/>
          </a:xfrm>
          <a:prstGeom prst="straightConnector1">
            <a:avLst/>
          </a:prstGeom>
          <a:noFill/>
          <a:ln w="9525" cap="flat" cmpd="sng">
            <a:solidFill>
              <a:schemeClr val="dk2"/>
            </a:solidFill>
            <a:prstDash val="solid"/>
            <a:round/>
            <a:headEnd type="none" w="med" len="med"/>
            <a:tailEnd type="triangle" w="med" len="med"/>
          </a:ln>
        </p:spPr>
      </p:cxnSp>
      <p:cxnSp>
        <p:nvCxnSpPr>
          <p:cNvPr id="684" name="Google Shape;684;p62"/>
          <p:cNvCxnSpPr/>
          <p:nvPr/>
        </p:nvCxnSpPr>
        <p:spPr>
          <a:xfrm>
            <a:off x="3443167" y="1249729"/>
            <a:ext cx="0" cy="1009500"/>
          </a:xfrm>
          <a:prstGeom prst="straightConnector1">
            <a:avLst/>
          </a:prstGeom>
          <a:noFill/>
          <a:ln w="9525" cap="flat" cmpd="sng">
            <a:solidFill>
              <a:schemeClr val="dk2"/>
            </a:solidFill>
            <a:prstDash val="solid"/>
            <a:round/>
            <a:headEnd type="none" w="med" len="med"/>
            <a:tailEnd type="none" w="med" len="med"/>
          </a:ln>
        </p:spPr>
      </p:cxnSp>
      <p:sp>
        <p:nvSpPr>
          <p:cNvPr id="685" name="Google Shape;685;p62"/>
          <p:cNvSpPr/>
          <p:nvPr/>
        </p:nvSpPr>
        <p:spPr>
          <a:xfrm>
            <a:off x="3864012" y="4857400"/>
            <a:ext cx="747900" cy="441900"/>
          </a:xfrm>
          <a:prstGeom prst="flowChartAlternateProcess">
            <a:avLst/>
          </a:prstGeom>
          <a:solidFill>
            <a:srgbClr val="F4CCC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300" b="1"/>
              <a:t>eye</a:t>
            </a:r>
            <a:endParaRPr sz="1300" b="1"/>
          </a:p>
        </p:txBody>
      </p:sp>
      <p:sp>
        <p:nvSpPr>
          <p:cNvPr id="686" name="Google Shape;686;p62"/>
          <p:cNvSpPr/>
          <p:nvPr/>
        </p:nvSpPr>
        <p:spPr>
          <a:xfrm>
            <a:off x="3864012" y="3875242"/>
            <a:ext cx="747900" cy="441900"/>
          </a:xfrm>
          <a:prstGeom prst="flowChartAlternateProcess">
            <a:avLst/>
          </a:prstGeom>
          <a:solidFill>
            <a:srgbClr val="C27BA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E</a:t>
            </a:r>
            <a:r>
              <a:rPr lang="en-US" sz="1300" b="1" baseline="-25000"/>
              <a:t>4</a:t>
            </a:r>
            <a:endParaRPr sz="1300" b="1" baseline="-25000"/>
          </a:p>
        </p:txBody>
      </p:sp>
      <p:sp>
        <p:nvSpPr>
          <p:cNvPr id="687" name="Google Shape;687;p62"/>
          <p:cNvSpPr/>
          <p:nvPr/>
        </p:nvSpPr>
        <p:spPr>
          <a:xfrm>
            <a:off x="3864012" y="3044186"/>
            <a:ext cx="747900" cy="441900"/>
          </a:xfrm>
          <a:prstGeom prst="flowChartAlternateProcess">
            <a:avLst/>
          </a:prstGeom>
          <a:solidFill>
            <a:srgbClr val="C9DAF8"/>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 TRM</a:t>
            </a:r>
            <a:endParaRPr sz="1300" b="1" baseline="-25000"/>
          </a:p>
        </p:txBody>
      </p:sp>
      <p:sp>
        <p:nvSpPr>
          <p:cNvPr id="688" name="Google Shape;688;p62"/>
          <p:cNvSpPr/>
          <p:nvPr/>
        </p:nvSpPr>
        <p:spPr>
          <a:xfrm>
            <a:off x="3808598" y="2294483"/>
            <a:ext cx="864900" cy="441900"/>
          </a:xfrm>
          <a:prstGeom prst="flowChartAlternateProcess">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r>
              <a:rPr lang="en-US" sz="1300" b="1"/>
              <a:t>B-Sym</a:t>
            </a:r>
            <a:endParaRPr sz="1300" b="1" baseline="-25000"/>
          </a:p>
        </p:txBody>
      </p:sp>
      <p:cxnSp>
        <p:nvCxnSpPr>
          <p:cNvPr id="689" name="Google Shape;689;p62"/>
          <p:cNvCxnSpPr>
            <a:stCxn id="685" idx="0"/>
            <a:endCxn id="686" idx="2"/>
          </p:cNvCxnSpPr>
          <p:nvPr/>
        </p:nvCxnSpPr>
        <p:spPr>
          <a:xfrm rot="10800000">
            <a:off x="4237962" y="4317100"/>
            <a:ext cx="0" cy="540300"/>
          </a:xfrm>
          <a:prstGeom prst="straightConnector1">
            <a:avLst/>
          </a:prstGeom>
          <a:noFill/>
          <a:ln w="9525" cap="flat" cmpd="sng">
            <a:solidFill>
              <a:schemeClr val="dk2"/>
            </a:solidFill>
            <a:prstDash val="solid"/>
            <a:round/>
            <a:headEnd type="none" w="med" len="med"/>
            <a:tailEnd type="triangle" w="med" len="med"/>
          </a:ln>
        </p:spPr>
      </p:cxnSp>
      <p:cxnSp>
        <p:nvCxnSpPr>
          <p:cNvPr id="690" name="Google Shape;690;p62"/>
          <p:cNvCxnSpPr>
            <a:stCxn id="686" idx="0"/>
            <a:endCxn id="687" idx="2"/>
          </p:cNvCxnSpPr>
          <p:nvPr/>
        </p:nvCxnSpPr>
        <p:spPr>
          <a:xfrm rot="10800000">
            <a:off x="4237962" y="3486142"/>
            <a:ext cx="0" cy="389100"/>
          </a:xfrm>
          <a:prstGeom prst="straightConnector1">
            <a:avLst/>
          </a:prstGeom>
          <a:noFill/>
          <a:ln w="9525" cap="flat" cmpd="sng">
            <a:solidFill>
              <a:schemeClr val="dk2"/>
            </a:solidFill>
            <a:prstDash val="dot"/>
            <a:round/>
            <a:headEnd type="none" w="med" len="med"/>
            <a:tailEnd type="triangle" w="med" len="med"/>
          </a:ln>
        </p:spPr>
      </p:cxnSp>
      <p:cxnSp>
        <p:nvCxnSpPr>
          <p:cNvPr id="691" name="Google Shape;691;p62"/>
          <p:cNvCxnSpPr>
            <a:stCxn id="687" idx="0"/>
            <a:endCxn id="688" idx="2"/>
          </p:cNvCxnSpPr>
          <p:nvPr/>
        </p:nvCxnSpPr>
        <p:spPr>
          <a:xfrm rot="10800000" flipH="1">
            <a:off x="4237962" y="2736386"/>
            <a:ext cx="3000" cy="307800"/>
          </a:xfrm>
          <a:prstGeom prst="straightConnector1">
            <a:avLst/>
          </a:prstGeom>
          <a:noFill/>
          <a:ln w="9525" cap="flat" cmpd="sng">
            <a:solidFill>
              <a:schemeClr val="dk2"/>
            </a:solidFill>
            <a:prstDash val="solid"/>
            <a:round/>
            <a:headEnd type="none" w="med" len="med"/>
            <a:tailEnd type="triangle" w="med" len="med"/>
          </a:ln>
        </p:spPr>
      </p:cxnSp>
      <p:cxnSp>
        <p:nvCxnSpPr>
          <p:cNvPr id="692" name="Google Shape;692;p62"/>
          <p:cNvCxnSpPr>
            <a:stCxn id="638" idx="0"/>
            <a:endCxn id="687" idx="2"/>
          </p:cNvCxnSpPr>
          <p:nvPr/>
        </p:nvCxnSpPr>
        <p:spPr>
          <a:xfrm rot="10800000" flipH="1">
            <a:off x="3221962" y="3486142"/>
            <a:ext cx="1016100" cy="389100"/>
          </a:xfrm>
          <a:prstGeom prst="straightConnector1">
            <a:avLst/>
          </a:prstGeom>
          <a:noFill/>
          <a:ln w="9525" cap="flat" cmpd="sng">
            <a:solidFill>
              <a:schemeClr val="dk2"/>
            </a:solidFill>
            <a:prstDash val="dot"/>
            <a:round/>
            <a:headEnd type="none" w="med" len="med"/>
            <a:tailEnd type="triangle" w="med" len="med"/>
          </a:ln>
        </p:spPr>
      </p:cxnSp>
      <p:cxnSp>
        <p:nvCxnSpPr>
          <p:cNvPr id="693" name="Google Shape;693;p62"/>
          <p:cNvCxnSpPr>
            <a:stCxn id="686" idx="0"/>
            <a:endCxn id="645" idx="2"/>
          </p:cNvCxnSpPr>
          <p:nvPr/>
        </p:nvCxnSpPr>
        <p:spPr>
          <a:xfrm rot="10800000">
            <a:off x="3221862" y="3486142"/>
            <a:ext cx="1016100" cy="389100"/>
          </a:xfrm>
          <a:prstGeom prst="straightConnector1">
            <a:avLst/>
          </a:prstGeom>
          <a:noFill/>
          <a:ln w="9525" cap="flat" cmpd="sng">
            <a:solidFill>
              <a:schemeClr val="dk2"/>
            </a:solidFill>
            <a:prstDash val="dot"/>
            <a:round/>
            <a:headEnd type="none" w="med" len="med"/>
            <a:tailEnd type="triangle" w="med" len="med"/>
          </a:ln>
        </p:spPr>
      </p:cxnSp>
      <p:cxnSp>
        <p:nvCxnSpPr>
          <p:cNvPr id="694" name="Google Shape;694;p62"/>
          <p:cNvCxnSpPr>
            <a:stCxn id="637" idx="0"/>
            <a:endCxn id="687" idx="2"/>
          </p:cNvCxnSpPr>
          <p:nvPr/>
        </p:nvCxnSpPr>
        <p:spPr>
          <a:xfrm rot="10800000" flipH="1">
            <a:off x="2062385" y="3486142"/>
            <a:ext cx="2175600" cy="389100"/>
          </a:xfrm>
          <a:prstGeom prst="straightConnector1">
            <a:avLst/>
          </a:prstGeom>
          <a:noFill/>
          <a:ln w="9525" cap="flat" cmpd="sng">
            <a:solidFill>
              <a:schemeClr val="dk2"/>
            </a:solidFill>
            <a:prstDash val="dot"/>
            <a:round/>
            <a:headEnd type="none" w="med" len="med"/>
            <a:tailEnd type="triangle" w="med" len="med"/>
          </a:ln>
        </p:spPr>
      </p:cxnSp>
      <p:sp>
        <p:nvSpPr>
          <p:cNvPr id="695" name="Google Shape;695;p62"/>
          <p:cNvSpPr txBox="1"/>
          <p:nvPr/>
        </p:nvSpPr>
        <p:spPr>
          <a:xfrm>
            <a:off x="10801961" y="6092933"/>
            <a:ext cx="947100" cy="538800"/>
          </a:xfrm>
          <a:prstGeom prst="rect">
            <a:avLst/>
          </a:prstGeom>
          <a:solidFill>
            <a:srgbClr val="00FFFF"/>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latin typeface="Roboto"/>
                <a:ea typeface="Roboto"/>
                <a:cs typeface="Roboto"/>
                <a:sym typeface="Roboto"/>
              </a:rPr>
              <a:t>   U</a:t>
            </a:r>
            <a:r>
              <a:rPr lang="en-US" sz="1900" b="1" baseline="-25000">
                <a:latin typeface="Roboto"/>
                <a:ea typeface="Roboto"/>
                <a:cs typeface="Roboto"/>
                <a:sym typeface="Roboto"/>
              </a:rPr>
              <a:t>1:t-1</a:t>
            </a:r>
            <a:endParaRPr sz="1900" b="1" baseline="-25000">
              <a:latin typeface="Roboto"/>
              <a:ea typeface="Roboto"/>
              <a:cs typeface="Roboto"/>
              <a:sym typeface="Roboto"/>
            </a:endParaRPr>
          </a:p>
        </p:txBody>
      </p:sp>
      <p:sp>
        <p:nvSpPr>
          <p:cNvPr id="696" name="Google Shape;696;p62"/>
          <p:cNvSpPr/>
          <p:nvPr/>
        </p:nvSpPr>
        <p:spPr>
          <a:xfrm>
            <a:off x="8087433" y="4432617"/>
            <a:ext cx="1868700" cy="810000"/>
          </a:xfrm>
          <a:prstGeom prst="roundRect">
            <a:avLst>
              <a:gd name="adj" fmla="val 16667"/>
            </a:avLst>
          </a:prstGeom>
          <a:solidFill>
            <a:srgbClr val="EAD1D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500" b="1"/>
              <a:t>PII</a:t>
            </a:r>
            <a:endParaRPr sz="1500" b="1"/>
          </a:p>
        </p:txBody>
      </p:sp>
      <p:sp>
        <p:nvSpPr>
          <p:cNvPr id="697" name="Google Shape;697;p62"/>
          <p:cNvSpPr/>
          <p:nvPr/>
        </p:nvSpPr>
        <p:spPr>
          <a:xfrm>
            <a:off x="10416167" y="4424133"/>
            <a:ext cx="1718700" cy="810000"/>
          </a:xfrm>
          <a:prstGeom prst="roundRect">
            <a:avLst>
              <a:gd name="adj" fmla="val 16667"/>
            </a:avLst>
          </a:prstGeom>
          <a:solidFill>
            <a:srgbClr val="FFE59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500" b="1"/>
              <a:t>Clinical Bio-BERT</a:t>
            </a:r>
            <a:endParaRPr sz="1500" b="1"/>
          </a:p>
        </p:txBody>
      </p:sp>
      <p:sp>
        <p:nvSpPr>
          <p:cNvPr id="698" name="Google Shape;698;p62"/>
          <p:cNvSpPr/>
          <p:nvPr/>
        </p:nvSpPr>
        <p:spPr>
          <a:xfrm>
            <a:off x="9376167" y="2285900"/>
            <a:ext cx="1623900" cy="459300"/>
          </a:xfrm>
          <a:prstGeom prst="roundRect">
            <a:avLst>
              <a:gd name="adj" fmla="val 16667"/>
            </a:avLst>
          </a:prstGeom>
          <a:solidFill>
            <a:srgbClr val="FCE5CD"/>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500" b="1"/>
              <a:t>Concatenation</a:t>
            </a:r>
            <a:endParaRPr sz="1500" b="1"/>
          </a:p>
        </p:txBody>
      </p:sp>
      <p:sp>
        <p:nvSpPr>
          <p:cNvPr id="699" name="Google Shape;699;p62"/>
          <p:cNvSpPr/>
          <p:nvPr/>
        </p:nvSpPr>
        <p:spPr>
          <a:xfrm>
            <a:off x="9428167" y="987367"/>
            <a:ext cx="1411500" cy="540300"/>
          </a:xfrm>
          <a:prstGeom prst="roundRect">
            <a:avLst>
              <a:gd name="adj" fmla="val 16667"/>
            </a:avLst>
          </a:prstGeom>
          <a:solidFill>
            <a:srgbClr val="D9D2E9"/>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500" b="1"/>
              <a:t>Softmax</a:t>
            </a:r>
            <a:endParaRPr sz="1500" b="1"/>
          </a:p>
        </p:txBody>
      </p:sp>
      <p:cxnSp>
        <p:nvCxnSpPr>
          <p:cNvPr id="700" name="Google Shape;700;p62"/>
          <p:cNvCxnSpPr>
            <a:stCxn id="697" idx="0"/>
            <a:endCxn id="698" idx="3"/>
          </p:cNvCxnSpPr>
          <p:nvPr/>
        </p:nvCxnSpPr>
        <p:spPr>
          <a:xfrm rot="5400000" flipH="1">
            <a:off x="10183517" y="3332133"/>
            <a:ext cx="1908600" cy="275400"/>
          </a:xfrm>
          <a:prstGeom prst="bentConnector2">
            <a:avLst/>
          </a:prstGeom>
          <a:noFill/>
          <a:ln w="9525" cap="flat" cmpd="sng">
            <a:solidFill>
              <a:schemeClr val="dk2"/>
            </a:solidFill>
            <a:prstDash val="solid"/>
            <a:round/>
            <a:headEnd type="none" w="med" len="med"/>
            <a:tailEnd type="triangle" w="med" len="med"/>
          </a:ln>
        </p:spPr>
      </p:cxnSp>
      <p:cxnSp>
        <p:nvCxnSpPr>
          <p:cNvPr id="701" name="Google Shape;701;p62"/>
          <p:cNvCxnSpPr>
            <a:endCxn id="696" idx="2"/>
          </p:cNvCxnSpPr>
          <p:nvPr/>
        </p:nvCxnSpPr>
        <p:spPr>
          <a:xfrm rot="-5400000">
            <a:off x="8600583" y="5662917"/>
            <a:ext cx="841500" cy="900"/>
          </a:xfrm>
          <a:prstGeom prst="bentConnector3">
            <a:avLst>
              <a:gd name="adj1" fmla="val 50000"/>
            </a:avLst>
          </a:prstGeom>
          <a:noFill/>
          <a:ln w="9525" cap="flat" cmpd="sng">
            <a:solidFill>
              <a:schemeClr val="dk2"/>
            </a:solidFill>
            <a:prstDash val="solid"/>
            <a:round/>
            <a:headEnd type="none" w="med" len="med"/>
            <a:tailEnd type="triangle" w="med" len="med"/>
          </a:ln>
        </p:spPr>
      </p:cxnSp>
      <p:cxnSp>
        <p:nvCxnSpPr>
          <p:cNvPr id="702" name="Google Shape;702;p62"/>
          <p:cNvCxnSpPr>
            <a:stCxn id="695" idx="0"/>
            <a:endCxn id="697" idx="2"/>
          </p:cNvCxnSpPr>
          <p:nvPr/>
        </p:nvCxnSpPr>
        <p:spPr>
          <a:xfrm rot="-5400000">
            <a:off x="10846361" y="5663183"/>
            <a:ext cx="858900" cy="600"/>
          </a:xfrm>
          <a:prstGeom prst="bentConnector3">
            <a:avLst>
              <a:gd name="adj1" fmla="val 49994"/>
            </a:avLst>
          </a:prstGeom>
          <a:noFill/>
          <a:ln w="9525" cap="flat" cmpd="sng">
            <a:solidFill>
              <a:schemeClr val="dk2"/>
            </a:solidFill>
            <a:prstDash val="solid"/>
            <a:round/>
            <a:headEnd type="none" w="med" len="med"/>
            <a:tailEnd type="triangle" w="med" len="med"/>
          </a:ln>
        </p:spPr>
      </p:cxnSp>
      <p:cxnSp>
        <p:nvCxnSpPr>
          <p:cNvPr id="703" name="Google Shape;703;p62"/>
          <p:cNvCxnSpPr>
            <a:stCxn id="699" idx="1"/>
            <a:endCxn id="681" idx="3"/>
          </p:cNvCxnSpPr>
          <p:nvPr/>
        </p:nvCxnSpPr>
        <p:spPr>
          <a:xfrm rot="10800000">
            <a:off x="7489567" y="1257517"/>
            <a:ext cx="1938600" cy="0"/>
          </a:xfrm>
          <a:prstGeom prst="straightConnector1">
            <a:avLst/>
          </a:prstGeom>
          <a:noFill/>
          <a:ln w="9525" cap="flat" cmpd="sng">
            <a:solidFill>
              <a:schemeClr val="dk2"/>
            </a:solidFill>
            <a:prstDash val="solid"/>
            <a:round/>
            <a:headEnd type="none" w="med" len="med"/>
            <a:tailEnd type="triangle" w="med" len="med"/>
          </a:ln>
        </p:spPr>
      </p:cxnSp>
      <p:sp>
        <p:nvSpPr>
          <p:cNvPr id="704" name="Google Shape;704;p62"/>
          <p:cNvSpPr txBox="1"/>
          <p:nvPr/>
        </p:nvSpPr>
        <p:spPr>
          <a:xfrm rot="-5400000">
            <a:off x="8077183" y="3276083"/>
            <a:ext cx="14115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a:latin typeface="Roboto"/>
                <a:ea typeface="Roboto"/>
                <a:cs typeface="Roboto"/>
                <a:sym typeface="Roboto"/>
              </a:rPr>
              <a:t>Visual features</a:t>
            </a:r>
            <a:endParaRPr sz="1300">
              <a:latin typeface="Roboto"/>
              <a:ea typeface="Roboto"/>
              <a:cs typeface="Roboto"/>
              <a:sym typeface="Roboto"/>
            </a:endParaRPr>
          </a:p>
        </p:txBody>
      </p:sp>
      <p:sp>
        <p:nvSpPr>
          <p:cNvPr id="705" name="Google Shape;705;p62"/>
          <p:cNvSpPr txBox="1"/>
          <p:nvPr/>
        </p:nvSpPr>
        <p:spPr>
          <a:xfrm rot="5400000">
            <a:off x="10713367" y="3040200"/>
            <a:ext cx="1836900" cy="6465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a:latin typeface="Roboto"/>
                <a:ea typeface="Roboto"/>
                <a:cs typeface="Roboto"/>
                <a:sym typeface="Roboto"/>
              </a:rPr>
              <a:t>              Context</a:t>
            </a:r>
            <a:endParaRPr sz="1300">
              <a:latin typeface="Roboto"/>
              <a:ea typeface="Roboto"/>
              <a:cs typeface="Roboto"/>
              <a:sym typeface="Roboto"/>
            </a:endParaRPr>
          </a:p>
          <a:p>
            <a:pPr marL="0" lvl="0" indent="0" algn="ctr" rtl="0">
              <a:spcBef>
                <a:spcPts val="0"/>
              </a:spcBef>
              <a:spcAft>
                <a:spcPts val="0"/>
              </a:spcAft>
              <a:buNone/>
            </a:pPr>
            <a:r>
              <a:rPr lang="en-US" sz="1300">
                <a:latin typeface="Roboto"/>
                <a:ea typeface="Roboto"/>
                <a:cs typeface="Roboto"/>
                <a:sym typeface="Roboto"/>
              </a:rPr>
              <a:t>      Embedding</a:t>
            </a:r>
            <a:endParaRPr sz="1300">
              <a:latin typeface="Roboto"/>
              <a:ea typeface="Roboto"/>
              <a:cs typeface="Roboto"/>
              <a:sym typeface="Roboto"/>
            </a:endParaRPr>
          </a:p>
        </p:txBody>
      </p:sp>
      <p:pic>
        <p:nvPicPr>
          <p:cNvPr id="706" name="Google Shape;706;p62"/>
          <p:cNvPicPr preferRelativeResize="0"/>
          <p:nvPr/>
        </p:nvPicPr>
        <p:blipFill>
          <a:blip r:embed="rId3">
            <a:alphaModFix/>
          </a:blip>
          <a:stretch>
            <a:fillRect/>
          </a:stretch>
        </p:blipFill>
        <p:spPr>
          <a:xfrm>
            <a:off x="8253932" y="5346649"/>
            <a:ext cx="656800" cy="437047"/>
          </a:xfrm>
          <a:prstGeom prst="rect">
            <a:avLst/>
          </a:prstGeom>
          <a:noFill/>
          <a:ln>
            <a:noFill/>
          </a:ln>
        </p:spPr>
      </p:pic>
      <p:sp>
        <p:nvSpPr>
          <p:cNvPr id="707" name="Google Shape;707;p62"/>
          <p:cNvSpPr txBox="1"/>
          <p:nvPr/>
        </p:nvSpPr>
        <p:spPr>
          <a:xfrm>
            <a:off x="8531945" y="6068900"/>
            <a:ext cx="947100" cy="538800"/>
          </a:xfrm>
          <a:prstGeom prst="rect">
            <a:avLst/>
          </a:prstGeom>
          <a:solidFill>
            <a:srgbClr val="F9CB9C"/>
          </a:solidFill>
          <a:ln w="9525" cap="flat" cmpd="sng">
            <a:solidFill>
              <a:srgbClr val="000000"/>
            </a:solidFill>
            <a:prstDash val="solid"/>
            <a:round/>
            <a:headEnd type="none" w="sm" len="sm"/>
            <a:tailEnd type="none" w="sm" len="sm"/>
          </a:ln>
        </p:spPr>
        <p:txBody>
          <a:bodyPr spcFirstLastPara="1" wrap="square" lIns="121900" tIns="121900" rIns="121900" bIns="121900" anchor="t" anchorCtr="0">
            <a:spAutoFit/>
          </a:bodyPr>
          <a:lstStyle/>
          <a:p>
            <a:pPr marL="0" lvl="0" indent="0" algn="l" rtl="0">
              <a:spcBef>
                <a:spcPts val="0"/>
              </a:spcBef>
              <a:spcAft>
                <a:spcPts val="0"/>
              </a:spcAft>
              <a:buNone/>
            </a:pPr>
            <a:r>
              <a:rPr lang="en-US" sz="1900" b="1">
                <a:latin typeface="Roboto"/>
                <a:ea typeface="Roboto"/>
                <a:cs typeface="Roboto"/>
                <a:sym typeface="Roboto"/>
              </a:rPr>
              <a:t>  U</a:t>
            </a:r>
            <a:r>
              <a:rPr lang="en-US" sz="1900" b="1" baseline="30000">
                <a:latin typeface="Roboto"/>
                <a:ea typeface="Roboto"/>
                <a:cs typeface="Roboto"/>
                <a:sym typeface="Roboto"/>
              </a:rPr>
              <a:t>t</a:t>
            </a:r>
            <a:r>
              <a:rPr lang="en-US" sz="1900" b="1" baseline="-25000">
                <a:latin typeface="Roboto"/>
                <a:ea typeface="Roboto"/>
                <a:cs typeface="Roboto"/>
                <a:sym typeface="Roboto"/>
              </a:rPr>
              <a:t>img</a:t>
            </a:r>
            <a:endParaRPr sz="1900" b="1" baseline="-25000">
              <a:latin typeface="Roboto"/>
              <a:ea typeface="Roboto"/>
              <a:cs typeface="Roboto"/>
              <a:sym typeface="Roboto"/>
            </a:endParaRPr>
          </a:p>
        </p:txBody>
      </p:sp>
      <p:sp>
        <p:nvSpPr>
          <p:cNvPr id="708" name="Google Shape;708;p62"/>
          <p:cNvSpPr txBox="1"/>
          <p:nvPr/>
        </p:nvSpPr>
        <p:spPr>
          <a:xfrm>
            <a:off x="10057833" y="5427517"/>
            <a:ext cx="14115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Cloudy Vision</a:t>
            </a:r>
            <a:endParaRPr sz="1300" i="1">
              <a:latin typeface="Roboto"/>
              <a:ea typeface="Roboto"/>
              <a:cs typeface="Roboto"/>
              <a:sym typeface="Roboto"/>
            </a:endParaRPr>
          </a:p>
        </p:txBody>
      </p:sp>
      <p:sp>
        <p:nvSpPr>
          <p:cNvPr id="709" name="Google Shape;709;p62"/>
          <p:cNvSpPr txBox="1"/>
          <p:nvPr/>
        </p:nvSpPr>
        <p:spPr>
          <a:xfrm>
            <a:off x="8009733" y="-51567"/>
            <a:ext cx="36957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b="1">
                <a:solidFill>
                  <a:srgbClr val="9900FF"/>
                </a:solidFill>
                <a:latin typeface="Roboto"/>
                <a:ea typeface="Roboto"/>
                <a:cs typeface="Roboto"/>
                <a:sym typeface="Roboto"/>
              </a:rPr>
              <a:t>Context aware Symptom Image Identification </a:t>
            </a:r>
            <a:endParaRPr sz="1300" b="1">
              <a:solidFill>
                <a:srgbClr val="9900FF"/>
              </a:solidFill>
              <a:latin typeface="Roboto"/>
              <a:ea typeface="Roboto"/>
              <a:cs typeface="Roboto"/>
              <a:sym typeface="Roboto"/>
            </a:endParaRPr>
          </a:p>
        </p:txBody>
      </p:sp>
      <p:sp>
        <p:nvSpPr>
          <p:cNvPr id="710" name="Google Shape;710;p62"/>
          <p:cNvSpPr txBox="1"/>
          <p:nvPr/>
        </p:nvSpPr>
        <p:spPr>
          <a:xfrm>
            <a:off x="707300" y="5688600"/>
            <a:ext cx="3623100" cy="11082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200">
                <a:latin typeface="Roboto"/>
                <a:ea typeface="Roboto"/>
                <a:cs typeface="Roboto"/>
                <a:sym typeface="Roboto"/>
              </a:rPr>
              <a:t>Yes, I have been experiencing eye pain for a few day. Also, please see my eye</a:t>
            </a:r>
            <a:endParaRPr sz="1200">
              <a:latin typeface="Roboto"/>
              <a:ea typeface="Roboto"/>
              <a:cs typeface="Roboto"/>
              <a:sym typeface="Roboto"/>
            </a:endParaRPr>
          </a:p>
          <a:p>
            <a:pPr marL="0" lvl="0" indent="0" algn="l" rtl="0">
              <a:spcBef>
                <a:spcPts val="0"/>
              </a:spcBef>
              <a:spcAft>
                <a:spcPts val="0"/>
              </a:spcAft>
              <a:buNone/>
            </a:pPr>
            <a:endParaRPr sz="1600">
              <a:latin typeface="Roboto"/>
              <a:ea typeface="Roboto"/>
              <a:cs typeface="Roboto"/>
              <a:sym typeface="Roboto"/>
            </a:endParaRPr>
          </a:p>
          <a:p>
            <a:pPr marL="0" lvl="0" indent="0" algn="l" rtl="0">
              <a:spcBef>
                <a:spcPts val="0"/>
              </a:spcBef>
              <a:spcAft>
                <a:spcPts val="0"/>
              </a:spcAft>
              <a:buNone/>
            </a:pPr>
            <a:r>
              <a:rPr lang="en-US" sz="1600">
                <a:latin typeface="Roboto"/>
                <a:ea typeface="Roboto"/>
                <a:cs typeface="Roboto"/>
                <a:sym typeface="Roboto"/>
              </a:rPr>
              <a:t> </a:t>
            </a:r>
            <a:endParaRPr sz="1600">
              <a:latin typeface="Roboto"/>
              <a:ea typeface="Roboto"/>
              <a:cs typeface="Roboto"/>
              <a:sym typeface="Roboto"/>
            </a:endParaRPr>
          </a:p>
        </p:txBody>
      </p:sp>
      <p:pic>
        <p:nvPicPr>
          <p:cNvPr id="711" name="Google Shape;711;p62"/>
          <p:cNvPicPr preferRelativeResize="0"/>
          <p:nvPr/>
        </p:nvPicPr>
        <p:blipFill>
          <a:blip r:embed="rId4">
            <a:alphaModFix/>
          </a:blip>
          <a:stretch>
            <a:fillRect/>
          </a:stretch>
        </p:blipFill>
        <p:spPr>
          <a:xfrm>
            <a:off x="118767" y="5598833"/>
            <a:ext cx="624000" cy="684249"/>
          </a:xfrm>
          <a:prstGeom prst="rect">
            <a:avLst/>
          </a:prstGeom>
          <a:noFill/>
          <a:ln>
            <a:noFill/>
          </a:ln>
        </p:spPr>
      </p:pic>
      <p:sp>
        <p:nvSpPr>
          <p:cNvPr id="712" name="Google Shape;712;p62"/>
          <p:cNvSpPr txBox="1"/>
          <p:nvPr/>
        </p:nvSpPr>
        <p:spPr>
          <a:xfrm>
            <a:off x="52233" y="6252267"/>
            <a:ext cx="12012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Patient</a:t>
            </a:r>
            <a:endParaRPr sz="1300" i="1">
              <a:latin typeface="Roboto"/>
              <a:ea typeface="Roboto"/>
              <a:cs typeface="Roboto"/>
              <a:sym typeface="Roboto"/>
            </a:endParaRPr>
          </a:p>
        </p:txBody>
      </p:sp>
      <p:pic>
        <p:nvPicPr>
          <p:cNvPr id="713" name="Google Shape;713;p62"/>
          <p:cNvPicPr preferRelativeResize="0"/>
          <p:nvPr/>
        </p:nvPicPr>
        <p:blipFill>
          <a:blip r:embed="rId3">
            <a:alphaModFix/>
          </a:blip>
          <a:stretch>
            <a:fillRect/>
          </a:stretch>
        </p:blipFill>
        <p:spPr>
          <a:xfrm>
            <a:off x="2818166" y="6030391"/>
            <a:ext cx="458800" cy="305308"/>
          </a:xfrm>
          <a:prstGeom prst="rect">
            <a:avLst/>
          </a:prstGeom>
          <a:noFill/>
          <a:ln>
            <a:noFill/>
          </a:ln>
        </p:spPr>
      </p:pic>
      <p:sp>
        <p:nvSpPr>
          <p:cNvPr id="714" name="Google Shape;714;p62"/>
          <p:cNvSpPr txBox="1"/>
          <p:nvPr/>
        </p:nvSpPr>
        <p:spPr>
          <a:xfrm>
            <a:off x="7928100" y="828900"/>
            <a:ext cx="1718700" cy="4308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200">
                <a:latin typeface="Roboto"/>
                <a:ea typeface="Roboto"/>
                <a:cs typeface="Roboto"/>
                <a:sym typeface="Roboto"/>
              </a:rPr>
              <a:t>eye redness </a:t>
            </a:r>
            <a:endParaRPr sz="1200">
              <a:latin typeface="Roboto"/>
              <a:ea typeface="Roboto"/>
              <a:cs typeface="Roboto"/>
              <a:sym typeface="Roboto"/>
            </a:endParaRPr>
          </a:p>
        </p:txBody>
      </p:sp>
      <p:cxnSp>
        <p:nvCxnSpPr>
          <p:cNvPr id="715" name="Google Shape;715;p62"/>
          <p:cNvCxnSpPr>
            <a:endCxn id="678" idx="1"/>
          </p:cNvCxnSpPr>
          <p:nvPr/>
        </p:nvCxnSpPr>
        <p:spPr>
          <a:xfrm rot="10800000" flipH="1">
            <a:off x="4458733" y="6335750"/>
            <a:ext cx="1517100" cy="16500"/>
          </a:xfrm>
          <a:prstGeom prst="straightConnector1">
            <a:avLst/>
          </a:prstGeom>
          <a:noFill/>
          <a:ln w="9525" cap="flat" cmpd="sng">
            <a:solidFill>
              <a:schemeClr val="dk2"/>
            </a:solidFill>
            <a:prstDash val="solid"/>
            <a:round/>
            <a:headEnd type="none" w="med" len="med"/>
            <a:tailEnd type="none" w="med" len="med"/>
          </a:ln>
        </p:spPr>
      </p:cxnSp>
      <p:sp>
        <p:nvSpPr>
          <p:cNvPr id="716" name="Google Shape;716;p62"/>
          <p:cNvSpPr/>
          <p:nvPr/>
        </p:nvSpPr>
        <p:spPr>
          <a:xfrm>
            <a:off x="9587567" y="1712233"/>
            <a:ext cx="1201200" cy="389100"/>
          </a:xfrm>
          <a:prstGeom prst="roundRect">
            <a:avLst>
              <a:gd name="adj" fmla="val 16667"/>
            </a:avLst>
          </a:prstGeom>
          <a:solidFill>
            <a:srgbClr val="CCFFD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500" b="1"/>
              <a:t>Linear </a:t>
            </a:r>
            <a:endParaRPr sz="1500" b="1"/>
          </a:p>
        </p:txBody>
      </p:sp>
      <p:cxnSp>
        <p:nvCxnSpPr>
          <p:cNvPr id="717" name="Google Shape;717;p62"/>
          <p:cNvCxnSpPr>
            <a:stCxn id="698" idx="0"/>
            <a:endCxn id="716" idx="2"/>
          </p:cNvCxnSpPr>
          <p:nvPr/>
        </p:nvCxnSpPr>
        <p:spPr>
          <a:xfrm rot="10800000">
            <a:off x="10188117" y="2101400"/>
            <a:ext cx="0" cy="184500"/>
          </a:xfrm>
          <a:prstGeom prst="straightConnector1">
            <a:avLst/>
          </a:prstGeom>
          <a:noFill/>
          <a:ln w="9525" cap="flat" cmpd="sng">
            <a:solidFill>
              <a:schemeClr val="dk2"/>
            </a:solidFill>
            <a:prstDash val="solid"/>
            <a:round/>
            <a:headEnd type="none" w="med" len="med"/>
            <a:tailEnd type="triangle" w="med" len="med"/>
          </a:ln>
        </p:spPr>
      </p:cxnSp>
      <p:cxnSp>
        <p:nvCxnSpPr>
          <p:cNvPr id="718" name="Google Shape;718;p62"/>
          <p:cNvCxnSpPr/>
          <p:nvPr/>
        </p:nvCxnSpPr>
        <p:spPr>
          <a:xfrm rot="10800000">
            <a:off x="10188167" y="1527667"/>
            <a:ext cx="0" cy="184500"/>
          </a:xfrm>
          <a:prstGeom prst="straightConnector1">
            <a:avLst/>
          </a:prstGeom>
          <a:noFill/>
          <a:ln w="9525" cap="flat" cmpd="sng">
            <a:solidFill>
              <a:schemeClr val="dk2"/>
            </a:solidFill>
            <a:prstDash val="solid"/>
            <a:round/>
            <a:headEnd type="none" w="med" len="med"/>
            <a:tailEnd type="triangle" w="med" len="med"/>
          </a:ln>
        </p:spPr>
      </p:cxnSp>
      <p:cxnSp>
        <p:nvCxnSpPr>
          <p:cNvPr id="719" name="Google Shape;719;p62"/>
          <p:cNvCxnSpPr/>
          <p:nvPr/>
        </p:nvCxnSpPr>
        <p:spPr>
          <a:xfrm rot="-5400000">
            <a:off x="8252967" y="3331833"/>
            <a:ext cx="1908900" cy="275700"/>
          </a:xfrm>
          <a:prstGeom prst="bentConnector2">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40899608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3"/>
          <p:cNvSpPr txBox="1"/>
          <p:nvPr/>
        </p:nvSpPr>
        <p:spPr>
          <a:xfrm>
            <a:off x="5858933" y="6430433"/>
            <a:ext cx="41805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Hierarchical Symptom Image Identifier (HSII)</a:t>
            </a:r>
            <a:endParaRPr sz="1300" i="1">
              <a:latin typeface="Roboto"/>
              <a:ea typeface="Roboto"/>
              <a:cs typeface="Roboto"/>
              <a:sym typeface="Roboto"/>
            </a:endParaRPr>
          </a:p>
        </p:txBody>
      </p:sp>
      <p:sp>
        <p:nvSpPr>
          <p:cNvPr id="725" name="Google Shape;725;p63"/>
          <p:cNvSpPr/>
          <p:nvPr/>
        </p:nvSpPr>
        <p:spPr>
          <a:xfrm>
            <a:off x="6733491" y="2980433"/>
            <a:ext cx="1416900" cy="519900"/>
          </a:xfrm>
          <a:prstGeom prst="roundRect">
            <a:avLst>
              <a:gd name="adj" fmla="val 16667"/>
            </a:avLst>
          </a:prstGeom>
          <a:solidFill>
            <a:srgbClr val="D9EAD3"/>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i="1"/>
              <a:t>HSII </a:t>
            </a:r>
            <a:r>
              <a:rPr lang="en-US" sz="1900" i="1"/>
              <a:t>   </a:t>
            </a:r>
            <a:endParaRPr sz="1900" b="1" i="1"/>
          </a:p>
        </p:txBody>
      </p:sp>
      <p:cxnSp>
        <p:nvCxnSpPr>
          <p:cNvPr id="726" name="Google Shape;726;p63"/>
          <p:cNvCxnSpPr>
            <a:stCxn id="725" idx="2"/>
            <a:endCxn id="727" idx="0"/>
          </p:cNvCxnSpPr>
          <p:nvPr/>
        </p:nvCxnSpPr>
        <p:spPr>
          <a:xfrm flipH="1">
            <a:off x="4526541" y="3500333"/>
            <a:ext cx="2915400" cy="890100"/>
          </a:xfrm>
          <a:prstGeom prst="straightConnector1">
            <a:avLst/>
          </a:prstGeom>
          <a:noFill/>
          <a:ln w="9525" cap="flat" cmpd="sng">
            <a:solidFill>
              <a:srgbClr val="595959"/>
            </a:solidFill>
            <a:prstDash val="dash"/>
            <a:round/>
            <a:headEnd type="none" w="med" len="med"/>
            <a:tailEnd type="triangle" w="med" len="med"/>
          </a:ln>
        </p:spPr>
      </p:cxnSp>
      <p:cxnSp>
        <p:nvCxnSpPr>
          <p:cNvPr id="728" name="Google Shape;728;p63"/>
          <p:cNvCxnSpPr>
            <a:stCxn id="725" idx="2"/>
            <a:endCxn id="729" idx="0"/>
          </p:cNvCxnSpPr>
          <p:nvPr/>
        </p:nvCxnSpPr>
        <p:spPr>
          <a:xfrm flipH="1">
            <a:off x="6430641" y="3500333"/>
            <a:ext cx="1011300" cy="890100"/>
          </a:xfrm>
          <a:prstGeom prst="straightConnector1">
            <a:avLst/>
          </a:prstGeom>
          <a:noFill/>
          <a:ln w="9525" cap="flat" cmpd="sng">
            <a:solidFill>
              <a:srgbClr val="595959"/>
            </a:solidFill>
            <a:prstDash val="dash"/>
            <a:round/>
            <a:headEnd type="none" w="med" len="med"/>
            <a:tailEnd type="triangle" w="med" len="med"/>
          </a:ln>
        </p:spPr>
      </p:cxnSp>
      <p:cxnSp>
        <p:nvCxnSpPr>
          <p:cNvPr id="730" name="Google Shape;730;p63"/>
          <p:cNvCxnSpPr>
            <a:stCxn id="725" idx="2"/>
            <a:endCxn id="731" idx="0"/>
          </p:cNvCxnSpPr>
          <p:nvPr/>
        </p:nvCxnSpPr>
        <p:spPr>
          <a:xfrm>
            <a:off x="7441941" y="3500333"/>
            <a:ext cx="893100" cy="890100"/>
          </a:xfrm>
          <a:prstGeom prst="straightConnector1">
            <a:avLst/>
          </a:prstGeom>
          <a:noFill/>
          <a:ln w="9525" cap="flat" cmpd="sng">
            <a:solidFill>
              <a:srgbClr val="595959"/>
            </a:solidFill>
            <a:prstDash val="dash"/>
            <a:round/>
            <a:headEnd type="none" w="med" len="med"/>
            <a:tailEnd type="triangle" w="med" len="med"/>
          </a:ln>
        </p:spPr>
      </p:cxnSp>
      <p:sp>
        <p:nvSpPr>
          <p:cNvPr id="727" name="Google Shape;727;p63"/>
          <p:cNvSpPr/>
          <p:nvPr/>
        </p:nvSpPr>
        <p:spPr>
          <a:xfrm>
            <a:off x="3818094" y="4390420"/>
            <a:ext cx="1416900" cy="519900"/>
          </a:xfrm>
          <a:prstGeom prst="roundRect">
            <a:avLst>
              <a:gd name="adj" fmla="val 16667"/>
            </a:avLst>
          </a:prstGeom>
          <a:solidFill>
            <a:srgbClr val="C9DAF8"/>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i="1"/>
              <a:t>ENT</a:t>
            </a:r>
            <a:endParaRPr sz="1900" b="1" i="1"/>
          </a:p>
        </p:txBody>
      </p:sp>
      <p:sp>
        <p:nvSpPr>
          <p:cNvPr id="729" name="Google Shape;729;p63"/>
          <p:cNvSpPr/>
          <p:nvPr/>
        </p:nvSpPr>
        <p:spPr>
          <a:xfrm>
            <a:off x="5722329" y="4390420"/>
            <a:ext cx="1416900" cy="519900"/>
          </a:xfrm>
          <a:prstGeom prst="roundRect">
            <a:avLst>
              <a:gd name="adj" fmla="val 16667"/>
            </a:avLst>
          </a:prstGeom>
          <a:solidFill>
            <a:srgbClr val="D5F6F7">
              <a:alpha val="50280"/>
            </a:srgbClr>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i="1"/>
              <a:t>EYE</a:t>
            </a:r>
            <a:endParaRPr sz="1900" b="1" i="1"/>
          </a:p>
        </p:txBody>
      </p:sp>
      <p:sp>
        <p:nvSpPr>
          <p:cNvPr id="731" name="Google Shape;731;p63"/>
          <p:cNvSpPr/>
          <p:nvPr/>
        </p:nvSpPr>
        <p:spPr>
          <a:xfrm>
            <a:off x="7626584" y="4390420"/>
            <a:ext cx="1416900" cy="519900"/>
          </a:xfrm>
          <a:prstGeom prst="roundRect">
            <a:avLst>
              <a:gd name="adj" fmla="val 16667"/>
            </a:avLst>
          </a:prstGeom>
          <a:solidFill>
            <a:srgbClr val="FCE5CD"/>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i="1"/>
              <a:t>LIMB</a:t>
            </a:r>
            <a:endParaRPr sz="1900" b="1" i="1"/>
          </a:p>
        </p:txBody>
      </p:sp>
      <p:sp>
        <p:nvSpPr>
          <p:cNvPr id="732" name="Google Shape;732;p63"/>
          <p:cNvSpPr/>
          <p:nvPr/>
        </p:nvSpPr>
        <p:spPr>
          <a:xfrm>
            <a:off x="9558921" y="4390420"/>
            <a:ext cx="1416900" cy="519900"/>
          </a:xfrm>
          <a:prstGeom prst="roundRect">
            <a:avLst>
              <a:gd name="adj" fmla="val 16667"/>
            </a:avLst>
          </a:prstGeom>
          <a:solidFill>
            <a:srgbClr val="F4CCCC"/>
          </a:solidFill>
          <a:ln w="9525" cap="flat" cmpd="sng">
            <a:solidFill>
              <a:srgbClr val="595959"/>
            </a:solidFill>
            <a:prstDash val="solid"/>
            <a:round/>
            <a:headEnd type="none" w="sm" len="sm"/>
            <a:tailEnd type="none" w="sm" len="sm"/>
          </a:ln>
        </p:spPr>
        <p:txBody>
          <a:bodyPr spcFirstLastPara="1" wrap="square" lIns="121900" tIns="121900" rIns="121900" bIns="121900" anchor="ctr" anchorCtr="0">
            <a:noAutofit/>
          </a:bodyPr>
          <a:lstStyle/>
          <a:p>
            <a:pPr marL="0" lvl="0" indent="0" algn="ctr" rtl="0">
              <a:spcBef>
                <a:spcPts val="0"/>
              </a:spcBef>
              <a:spcAft>
                <a:spcPts val="0"/>
              </a:spcAft>
              <a:buNone/>
            </a:pPr>
            <a:r>
              <a:rPr lang="en-US" sz="1900" b="1" i="1"/>
              <a:t>SKIN</a:t>
            </a:r>
            <a:endParaRPr sz="1900" b="1" i="1"/>
          </a:p>
        </p:txBody>
      </p:sp>
      <p:cxnSp>
        <p:nvCxnSpPr>
          <p:cNvPr id="733" name="Google Shape;733;p63"/>
          <p:cNvCxnSpPr>
            <a:stCxn id="725" idx="2"/>
            <a:endCxn id="732" idx="0"/>
          </p:cNvCxnSpPr>
          <p:nvPr/>
        </p:nvCxnSpPr>
        <p:spPr>
          <a:xfrm>
            <a:off x="7441941" y="3500333"/>
            <a:ext cx="2825400" cy="890100"/>
          </a:xfrm>
          <a:prstGeom prst="straightConnector1">
            <a:avLst/>
          </a:prstGeom>
          <a:noFill/>
          <a:ln w="9525" cap="flat" cmpd="sng">
            <a:solidFill>
              <a:srgbClr val="595959"/>
            </a:solidFill>
            <a:prstDash val="dash"/>
            <a:round/>
            <a:headEnd type="none" w="med" len="med"/>
            <a:tailEnd type="triangle" w="med" len="med"/>
          </a:ln>
        </p:spPr>
      </p:cxnSp>
      <p:pic>
        <p:nvPicPr>
          <p:cNvPr id="734" name="Google Shape;734;p63"/>
          <p:cNvPicPr preferRelativeResize="0"/>
          <p:nvPr/>
        </p:nvPicPr>
        <p:blipFill>
          <a:blip r:embed="rId3">
            <a:alphaModFix/>
          </a:blip>
          <a:stretch>
            <a:fillRect/>
          </a:stretch>
        </p:blipFill>
        <p:spPr>
          <a:xfrm>
            <a:off x="3400867" y="5842991"/>
            <a:ext cx="592077" cy="520076"/>
          </a:xfrm>
          <a:prstGeom prst="rect">
            <a:avLst/>
          </a:prstGeom>
          <a:noFill/>
          <a:ln>
            <a:noFill/>
          </a:ln>
        </p:spPr>
      </p:pic>
      <p:pic>
        <p:nvPicPr>
          <p:cNvPr id="735" name="Google Shape;735;p63"/>
          <p:cNvPicPr preferRelativeResize="0"/>
          <p:nvPr/>
        </p:nvPicPr>
        <p:blipFill>
          <a:blip r:embed="rId4">
            <a:alphaModFix/>
          </a:blip>
          <a:stretch>
            <a:fillRect/>
          </a:stretch>
        </p:blipFill>
        <p:spPr>
          <a:xfrm>
            <a:off x="4737272" y="5849487"/>
            <a:ext cx="581869" cy="507074"/>
          </a:xfrm>
          <a:prstGeom prst="rect">
            <a:avLst/>
          </a:prstGeom>
          <a:noFill/>
          <a:ln>
            <a:noFill/>
          </a:ln>
        </p:spPr>
      </p:pic>
      <p:cxnSp>
        <p:nvCxnSpPr>
          <p:cNvPr id="736" name="Google Shape;736;p63"/>
          <p:cNvCxnSpPr>
            <a:stCxn id="727" idx="2"/>
            <a:endCxn id="734" idx="0"/>
          </p:cNvCxnSpPr>
          <p:nvPr/>
        </p:nvCxnSpPr>
        <p:spPr>
          <a:xfrm flipH="1">
            <a:off x="3697044" y="4910320"/>
            <a:ext cx="829500" cy="932700"/>
          </a:xfrm>
          <a:prstGeom prst="straightConnector1">
            <a:avLst/>
          </a:prstGeom>
          <a:noFill/>
          <a:ln w="19050" cap="flat" cmpd="sng">
            <a:solidFill>
              <a:srgbClr val="595959"/>
            </a:solidFill>
            <a:prstDash val="dot"/>
            <a:round/>
            <a:headEnd type="none" w="med" len="med"/>
            <a:tailEnd type="stealth" w="med" len="med"/>
          </a:ln>
        </p:spPr>
      </p:cxnSp>
      <p:cxnSp>
        <p:nvCxnSpPr>
          <p:cNvPr id="737" name="Google Shape;737;p63"/>
          <p:cNvCxnSpPr>
            <a:stCxn id="727" idx="2"/>
            <a:endCxn id="735" idx="0"/>
          </p:cNvCxnSpPr>
          <p:nvPr/>
        </p:nvCxnSpPr>
        <p:spPr>
          <a:xfrm>
            <a:off x="4526544" y="4910320"/>
            <a:ext cx="501600" cy="939300"/>
          </a:xfrm>
          <a:prstGeom prst="straightConnector1">
            <a:avLst/>
          </a:prstGeom>
          <a:noFill/>
          <a:ln w="19050" cap="flat" cmpd="sng">
            <a:solidFill>
              <a:srgbClr val="595959"/>
            </a:solidFill>
            <a:prstDash val="dot"/>
            <a:round/>
            <a:headEnd type="none" w="med" len="med"/>
            <a:tailEnd type="stealth" w="med" len="med"/>
          </a:ln>
        </p:spPr>
      </p:cxnSp>
      <p:pic>
        <p:nvPicPr>
          <p:cNvPr id="738" name="Google Shape;738;p63"/>
          <p:cNvPicPr preferRelativeResize="0"/>
          <p:nvPr/>
        </p:nvPicPr>
        <p:blipFill>
          <a:blip r:embed="rId5">
            <a:alphaModFix/>
          </a:blip>
          <a:stretch>
            <a:fillRect/>
          </a:stretch>
        </p:blipFill>
        <p:spPr>
          <a:xfrm>
            <a:off x="5624544" y="5842991"/>
            <a:ext cx="593352" cy="520075"/>
          </a:xfrm>
          <a:prstGeom prst="rect">
            <a:avLst/>
          </a:prstGeom>
          <a:noFill/>
          <a:ln>
            <a:noFill/>
          </a:ln>
        </p:spPr>
      </p:pic>
      <p:cxnSp>
        <p:nvCxnSpPr>
          <p:cNvPr id="739" name="Google Shape;739;p63"/>
          <p:cNvCxnSpPr>
            <a:stCxn id="729" idx="2"/>
            <a:endCxn id="738" idx="0"/>
          </p:cNvCxnSpPr>
          <p:nvPr/>
        </p:nvCxnSpPr>
        <p:spPr>
          <a:xfrm flipH="1">
            <a:off x="5921079" y="4910320"/>
            <a:ext cx="509700" cy="932700"/>
          </a:xfrm>
          <a:prstGeom prst="straightConnector1">
            <a:avLst/>
          </a:prstGeom>
          <a:noFill/>
          <a:ln w="19050" cap="flat" cmpd="sng">
            <a:solidFill>
              <a:srgbClr val="595959"/>
            </a:solidFill>
            <a:prstDash val="dot"/>
            <a:round/>
            <a:headEnd type="none" w="med" len="med"/>
            <a:tailEnd type="stealth" w="med" len="med"/>
          </a:ln>
        </p:spPr>
      </p:cxnSp>
      <p:pic>
        <p:nvPicPr>
          <p:cNvPr id="740" name="Google Shape;740;p63"/>
          <p:cNvPicPr preferRelativeResize="0"/>
          <p:nvPr/>
        </p:nvPicPr>
        <p:blipFill>
          <a:blip r:embed="rId6">
            <a:alphaModFix/>
          </a:blip>
          <a:stretch>
            <a:fillRect/>
          </a:stretch>
        </p:blipFill>
        <p:spPr>
          <a:xfrm>
            <a:off x="7560345" y="5842991"/>
            <a:ext cx="593353" cy="520076"/>
          </a:xfrm>
          <a:prstGeom prst="rect">
            <a:avLst/>
          </a:prstGeom>
          <a:noFill/>
          <a:ln>
            <a:noFill/>
          </a:ln>
        </p:spPr>
      </p:pic>
      <p:cxnSp>
        <p:nvCxnSpPr>
          <p:cNvPr id="741" name="Google Shape;741;p63"/>
          <p:cNvCxnSpPr>
            <a:stCxn id="731" idx="2"/>
            <a:endCxn id="740" idx="0"/>
          </p:cNvCxnSpPr>
          <p:nvPr/>
        </p:nvCxnSpPr>
        <p:spPr>
          <a:xfrm flipH="1">
            <a:off x="7857134" y="4910320"/>
            <a:ext cx="477900" cy="932700"/>
          </a:xfrm>
          <a:prstGeom prst="straightConnector1">
            <a:avLst/>
          </a:prstGeom>
          <a:noFill/>
          <a:ln w="19050" cap="flat" cmpd="sng">
            <a:solidFill>
              <a:srgbClr val="595959"/>
            </a:solidFill>
            <a:prstDash val="dot"/>
            <a:round/>
            <a:headEnd type="none" w="med" len="med"/>
            <a:tailEnd type="stealth" w="med" len="med"/>
          </a:ln>
        </p:spPr>
      </p:cxnSp>
      <p:pic>
        <p:nvPicPr>
          <p:cNvPr id="742" name="Google Shape;742;p63"/>
          <p:cNvPicPr preferRelativeResize="0"/>
          <p:nvPr/>
        </p:nvPicPr>
        <p:blipFill>
          <a:blip r:embed="rId7">
            <a:alphaModFix/>
          </a:blip>
          <a:stretch>
            <a:fillRect/>
          </a:stretch>
        </p:blipFill>
        <p:spPr>
          <a:xfrm>
            <a:off x="8597607" y="5842982"/>
            <a:ext cx="593353" cy="520076"/>
          </a:xfrm>
          <a:prstGeom prst="rect">
            <a:avLst/>
          </a:prstGeom>
          <a:noFill/>
          <a:ln>
            <a:noFill/>
          </a:ln>
        </p:spPr>
      </p:pic>
      <p:cxnSp>
        <p:nvCxnSpPr>
          <p:cNvPr id="743" name="Google Shape;743;p63"/>
          <p:cNvCxnSpPr>
            <a:stCxn id="731" idx="2"/>
            <a:endCxn id="742" idx="0"/>
          </p:cNvCxnSpPr>
          <p:nvPr/>
        </p:nvCxnSpPr>
        <p:spPr>
          <a:xfrm>
            <a:off x="8335034" y="4910320"/>
            <a:ext cx="559200" cy="932700"/>
          </a:xfrm>
          <a:prstGeom prst="straightConnector1">
            <a:avLst/>
          </a:prstGeom>
          <a:noFill/>
          <a:ln w="19050" cap="flat" cmpd="sng">
            <a:solidFill>
              <a:srgbClr val="595959"/>
            </a:solidFill>
            <a:prstDash val="dot"/>
            <a:round/>
            <a:headEnd type="none" w="med" len="med"/>
            <a:tailEnd type="stealth" w="med" len="med"/>
          </a:ln>
        </p:spPr>
      </p:cxnSp>
      <p:pic>
        <p:nvPicPr>
          <p:cNvPr id="744" name="Google Shape;744;p63"/>
          <p:cNvPicPr preferRelativeResize="0"/>
          <p:nvPr/>
        </p:nvPicPr>
        <p:blipFill>
          <a:blip r:embed="rId8">
            <a:alphaModFix/>
          </a:blip>
          <a:stretch>
            <a:fillRect/>
          </a:stretch>
        </p:blipFill>
        <p:spPr>
          <a:xfrm>
            <a:off x="9496306" y="5842991"/>
            <a:ext cx="593354" cy="520076"/>
          </a:xfrm>
          <a:prstGeom prst="rect">
            <a:avLst/>
          </a:prstGeom>
          <a:noFill/>
          <a:ln>
            <a:noFill/>
          </a:ln>
        </p:spPr>
      </p:pic>
      <p:cxnSp>
        <p:nvCxnSpPr>
          <p:cNvPr id="745" name="Google Shape;745;p63"/>
          <p:cNvCxnSpPr>
            <a:stCxn id="732" idx="2"/>
            <a:endCxn id="744" idx="0"/>
          </p:cNvCxnSpPr>
          <p:nvPr/>
        </p:nvCxnSpPr>
        <p:spPr>
          <a:xfrm flipH="1">
            <a:off x="9793071" y="4910320"/>
            <a:ext cx="474300" cy="932700"/>
          </a:xfrm>
          <a:prstGeom prst="straightConnector1">
            <a:avLst/>
          </a:prstGeom>
          <a:noFill/>
          <a:ln w="19050" cap="flat" cmpd="sng">
            <a:solidFill>
              <a:srgbClr val="595959"/>
            </a:solidFill>
            <a:prstDash val="dot"/>
            <a:round/>
            <a:headEnd type="none" w="med" len="med"/>
            <a:tailEnd type="stealth" w="med" len="med"/>
          </a:ln>
        </p:spPr>
      </p:cxnSp>
      <p:cxnSp>
        <p:nvCxnSpPr>
          <p:cNvPr id="746" name="Google Shape;746;p63"/>
          <p:cNvCxnSpPr>
            <a:stCxn id="734" idx="3"/>
            <a:endCxn id="735" idx="1"/>
          </p:cNvCxnSpPr>
          <p:nvPr/>
        </p:nvCxnSpPr>
        <p:spPr>
          <a:xfrm>
            <a:off x="3992944" y="6103029"/>
            <a:ext cx="744300" cy="0"/>
          </a:xfrm>
          <a:prstGeom prst="straightConnector1">
            <a:avLst/>
          </a:prstGeom>
          <a:noFill/>
          <a:ln w="19050" cap="flat" cmpd="sng">
            <a:solidFill>
              <a:srgbClr val="595959"/>
            </a:solidFill>
            <a:prstDash val="dot"/>
            <a:round/>
            <a:headEnd type="none" w="med" len="med"/>
            <a:tailEnd type="none" w="med" len="med"/>
          </a:ln>
        </p:spPr>
      </p:cxnSp>
      <p:pic>
        <p:nvPicPr>
          <p:cNvPr id="747" name="Google Shape;747;p63"/>
          <p:cNvPicPr preferRelativeResize="0"/>
          <p:nvPr/>
        </p:nvPicPr>
        <p:blipFill>
          <a:blip r:embed="rId9">
            <a:alphaModFix/>
          </a:blip>
          <a:stretch>
            <a:fillRect/>
          </a:stretch>
        </p:blipFill>
        <p:spPr>
          <a:xfrm>
            <a:off x="6661682" y="5842991"/>
            <a:ext cx="593353" cy="520076"/>
          </a:xfrm>
          <a:prstGeom prst="rect">
            <a:avLst/>
          </a:prstGeom>
          <a:noFill/>
          <a:ln>
            <a:noFill/>
          </a:ln>
        </p:spPr>
      </p:pic>
      <p:cxnSp>
        <p:nvCxnSpPr>
          <p:cNvPr id="748" name="Google Shape;748;p63"/>
          <p:cNvCxnSpPr>
            <a:stCxn id="729" idx="2"/>
            <a:endCxn id="747" idx="0"/>
          </p:cNvCxnSpPr>
          <p:nvPr/>
        </p:nvCxnSpPr>
        <p:spPr>
          <a:xfrm>
            <a:off x="6430779" y="4910320"/>
            <a:ext cx="527700" cy="932700"/>
          </a:xfrm>
          <a:prstGeom prst="straightConnector1">
            <a:avLst/>
          </a:prstGeom>
          <a:noFill/>
          <a:ln w="19050" cap="flat" cmpd="sng">
            <a:solidFill>
              <a:srgbClr val="595959"/>
            </a:solidFill>
            <a:prstDash val="dot"/>
            <a:round/>
            <a:headEnd type="none" w="med" len="med"/>
            <a:tailEnd type="stealth" w="med" len="med"/>
          </a:ln>
        </p:spPr>
      </p:cxnSp>
      <p:cxnSp>
        <p:nvCxnSpPr>
          <p:cNvPr id="749" name="Google Shape;749;p63"/>
          <p:cNvCxnSpPr>
            <a:stCxn id="738" idx="3"/>
            <a:endCxn id="747" idx="1"/>
          </p:cNvCxnSpPr>
          <p:nvPr/>
        </p:nvCxnSpPr>
        <p:spPr>
          <a:xfrm>
            <a:off x="6217897" y="6103029"/>
            <a:ext cx="443700" cy="0"/>
          </a:xfrm>
          <a:prstGeom prst="straightConnector1">
            <a:avLst/>
          </a:prstGeom>
          <a:noFill/>
          <a:ln w="19050" cap="flat" cmpd="sng">
            <a:solidFill>
              <a:srgbClr val="595959"/>
            </a:solidFill>
            <a:prstDash val="dot"/>
            <a:round/>
            <a:headEnd type="none" w="med" len="med"/>
            <a:tailEnd type="none" w="med" len="med"/>
          </a:ln>
        </p:spPr>
      </p:cxnSp>
      <p:cxnSp>
        <p:nvCxnSpPr>
          <p:cNvPr id="750" name="Google Shape;750;p63"/>
          <p:cNvCxnSpPr>
            <a:stCxn id="740" idx="3"/>
            <a:endCxn id="742" idx="1"/>
          </p:cNvCxnSpPr>
          <p:nvPr/>
        </p:nvCxnSpPr>
        <p:spPr>
          <a:xfrm>
            <a:off x="8153698" y="6103029"/>
            <a:ext cx="444000" cy="0"/>
          </a:xfrm>
          <a:prstGeom prst="straightConnector1">
            <a:avLst/>
          </a:prstGeom>
          <a:noFill/>
          <a:ln w="19050" cap="flat" cmpd="sng">
            <a:solidFill>
              <a:srgbClr val="595959"/>
            </a:solidFill>
            <a:prstDash val="dot"/>
            <a:round/>
            <a:headEnd type="none" w="med" len="med"/>
            <a:tailEnd type="none" w="med" len="med"/>
          </a:ln>
        </p:spPr>
      </p:cxnSp>
      <p:pic>
        <p:nvPicPr>
          <p:cNvPr id="751" name="Google Shape;751;p63"/>
          <p:cNvPicPr preferRelativeResize="0"/>
          <p:nvPr/>
        </p:nvPicPr>
        <p:blipFill>
          <a:blip r:embed="rId10">
            <a:alphaModFix/>
          </a:blip>
          <a:stretch>
            <a:fillRect/>
          </a:stretch>
        </p:blipFill>
        <p:spPr>
          <a:xfrm>
            <a:off x="10533514" y="5842982"/>
            <a:ext cx="593353" cy="520075"/>
          </a:xfrm>
          <a:prstGeom prst="rect">
            <a:avLst/>
          </a:prstGeom>
          <a:noFill/>
          <a:ln>
            <a:noFill/>
          </a:ln>
        </p:spPr>
      </p:pic>
      <p:cxnSp>
        <p:nvCxnSpPr>
          <p:cNvPr id="752" name="Google Shape;752;p63"/>
          <p:cNvCxnSpPr>
            <a:stCxn id="732" idx="2"/>
            <a:endCxn id="751" idx="0"/>
          </p:cNvCxnSpPr>
          <p:nvPr/>
        </p:nvCxnSpPr>
        <p:spPr>
          <a:xfrm>
            <a:off x="10267371" y="4910320"/>
            <a:ext cx="562800" cy="932700"/>
          </a:xfrm>
          <a:prstGeom prst="straightConnector1">
            <a:avLst/>
          </a:prstGeom>
          <a:noFill/>
          <a:ln w="19050" cap="flat" cmpd="sng">
            <a:solidFill>
              <a:srgbClr val="595959"/>
            </a:solidFill>
            <a:prstDash val="dot"/>
            <a:round/>
            <a:headEnd type="none" w="med" len="med"/>
            <a:tailEnd type="stealth" w="med" len="med"/>
          </a:ln>
        </p:spPr>
      </p:cxnSp>
      <p:cxnSp>
        <p:nvCxnSpPr>
          <p:cNvPr id="753" name="Google Shape;753;p63"/>
          <p:cNvCxnSpPr>
            <a:stCxn id="744" idx="3"/>
            <a:endCxn id="751" idx="1"/>
          </p:cNvCxnSpPr>
          <p:nvPr/>
        </p:nvCxnSpPr>
        <p:spPr>
          <a:xfrm>
            <a:off x="10089660" y="6103029"/>
            <a:ext cx="444000" cy="0"/>
          </a:xfrm>
          <a:prstGeom prst="straightConnector1">
            <a:avLst/>
          </a:prstGeom>
          <a:noFill/>
          <a:ln w="19050" cap="flat" cmpd="sng">
            <a:solidFill>
              <a:srgbClr val="595959"/>
            </a:solidFill>
            <a:prstDash val="dot"/>
            <a:round/>
            <a:headEnd type="none" w="med" len="med"/>
            <a:tailEnd type="none" w="med" len="med"/>
          </a:ln>
        </p:spPr>
      </p:cxnSp>
      <p:pic>
        <p:nvPicPr>
          <p:cNvPr id="754" name="Google Shape;754;p63"/>
          <p:cNvPicPr preferRelativeResize="0"/>
          <p:nvPr/>
        </p:nvPicPr>
        <p:blipFill>
          <a:blip r:embed="rId11">
            <a:alphaModFix/>
          </a:blip>
          <a:stretch>
            <a:fillRect/>
          </a:stretch>
        </p:blipFill>
        <p:spPr>
          <a:xfrm>
            <a:off x="3363696" y="102863"/>
            <a:ext cx="7902996" cy="2595734"/>
          </a:xfrm>
          <a:prstGeom prst="rect">
            <a:avLst/>
          </a:prstGeom>
          <a:noFill/>
          <a:ln>
            <a:noFill/>
          </a:ln>
        </p:spPr>
      </p:pic>
      <p:sp>
        <p:nvSpPr>
          <p:cNvPr id="755" name="Google Shape;755;p63"/>
          <p:cNvSpPr txBox="1"/>
          <p:nvPr/>
        </p:nvSpPr>
        <p:spPr>
          <a:xfrm>
            <a:off x="-203200" y="220300"/>
            <a:ext cx="3519300" cy="9852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400" b="1">
                <a:solidFill>
                  <a:srgbClr val="0000FF"/>
                </a:solidFill>
                <a:latin typeface="Roboto"/>
                <a:ea typeface="Roboto"/>
                <a:cs typeface="Roboto"/>
                <a:sym typeface="Roboto"/>
              </a:rPr>
              <a:t>Hierarchical Symptom Image Classifier </a:t>
            </a:r>
            <a:endParaRPr sz="2500" b="1">
              <a:latin typeface="Roboto"/>
              <a:ea typeface="Roboto"/>
              <a:cs typeface="Roboto"/>
              <a:sym typeface="Roboto"/>
            </a:endParaRPr>
          </a:p>
        </p:txBody>
      </p:sp>
    </p:spTree>
    <p:extLst>
      <p:ext uri="{BB962C8B-B14F-4D97-AF65-F5344CB8AC3E}">
        <p14:creationId xmlns:p14="http://schemas.microsoft.com/office/powerpoint/2010/main" val="72959313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65"/>
          <p:cNvSpPr txBox="1"/>
          <p:nvPr/>
        </p:nvSpPr>
        <p:spPr>
          <a:xfrm>
            <a:off x="355200" y="24767"/>
            <a:ext cx="11529600" cy="66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b="1">
                <a:solidFill>
                  <a:srgbClr val="0000FF"/>
                </a:solidFill>
                <a:latin typeface="Lora"/>
                <a:ea typeface="Lora"/>
                <a:cs typeface="Lora"/>
                <a:sym typeface="Lora"/>
              </a:rPr>
              <a:t>Dataset</a:t>
            </a:r>
            <a:endParaRPr sz="2700" b="1">
              <a:solidFill>
                <a:srgbClr val="0000FF"/>
              </a:solidFill>
              <a:latin typeface="Lora"/>
              <a:ea typeface="Lora"/>
              <a:cs typeface="Lora"/>
              <a:sym typeface="Lora"/>
            </a:endParaRPr>
          </a:p>
        </p:txBody>
      </p:sp>
      <p:sp>
        <p:nvSpPr>
          <p:cNvPr id="771" name="Google Shape;771;p65"/>
          <p:cNvSpPr txBox="1"/>
          <p:nvPr/>
        </p:nvSpPr>
        <p:spPr>
          <a:xfrm>
            <a:off x="181200" y="1254333"/>
            <a:ext cx="11703600" cy="5130900"/>
          </a:xfrm>
          <a:prstGeom prst="rect">
            <a:avLst/>
          </a:prstGeom>
          <a:noFill/>
          <a:ln>
            <a:noFill/>
          </a:ln>
        </p:spPr>
        <p:txBody>
          <a:bodyPr spcFirstLastPara="1" wrap="square" lIns="121900" tIns="121900" rIns="121900" bIns="121900" anchor="t" anchorCtr="0">
            <a:noAutofit/>
          </a:bodyPr>
          <a:lstStyle/>
          <a:p>
            <a:pPr marL="1828800" lvl="0" indent="0" algn="l" rtl="0">
              <a:spcBef>
                <a:spcPts val="0"/>
              </a:spcBef>
              <a:spcAft>
                <a:spcPts val="0"/>
              </a:spcAft>
              <a:buNone/>
            </a:pPr>
            <a:endParaRPr sz="1900">
              <a:latin typeface="Roboto"/>
              <a:ea typeface="Roboto"/>
              <a:cs typeface="Roboto"/>
              <a:sym typeface="Roboto"/>
            </a:endParaRPr>
          </a:p>
        </p:txBody>
      </p:sp>
      <p:pic>
        <p:nvPicPr>
          <p:cNvPr id="772" name="Google Shape;772;p65"/>
          <p:cNvPicPr preferRelativeResize="0"/>
          <p:nvPr/>
        </p:nvPicPr>
        <p:blipFill>
          <a:blip r:embed="rId3">
            <a:alphaModFix/>
          </a:blip>
          <a:stretch>
            <a:fillRect/>
          </a:stretch>
        </p:blipFill>
        <p:spPr>
          <a:xfrm>
            <a:off x="643867" y="914367"/>
            <a:ext cx="4237822" cy="2297767"/>
          </a:xfrm>
          <a:prstGeom prst="rect">
            <a:avLst/>
          </a:prstGeom>
          <a:noFill/>
          <a:ln>
            <a:noFill/>
          </a:ln>
        </p:spPr>
      </p:pic>
      <p:sp>
        <p:nvSpPr>
          <p:cNvPr id="773" name="Google Shape;773;p65"/>
          <p:cNvSpPr txBox="1"/>
          <p:nvPr/>
        </p:nvSpPr>
        <p:spPr>
          <a:xfrm>
            <a:off x="1510233" y="3181333"/>
            <a:ext cx="16092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Dataset Statistics </a:t>
            </a:r>
            <a:endParaRPr sz="1300" i="1">
              <a:latin typeface="Roboto"/>
              <a:ea typeface="Roboto"/>
              <a:cs typeface="Roboto"/>
              <a:sym typeface="Roboto"/>
            </a:endParaRPr>
          </a:p>
        </p:txBody>
      </p:sp>
      <p:sp>
        <p:nvSpPr>
          <p:cNvPr id="774" name="Google Shape;774;p65"/>
          <p:cNvSpPr txBox="1"/>
          <p:nvPr/>
        </p:nvSpPr>
        <p:spPr>
          <a:xfrm>
            <a:off x="7419100" y="5914400"/>
            <a:ext cx="44289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A conversation from Vis-MDD dataset</a:t>
            </a:r>
            <a:endParaRPr sz="1300" i="1">
              <a:latin typeface="Roboto"/>
              <a:ea typeface="Roboto"/>
              <a:cs typeface="Roboto"/>
              <a:sym typeface="Roboto"/>
            </a:endParaRPr>
          </a:p>
        </p:txBody>
      </p:sp>
      <p:pic>
        <p:nvPicPr>
          <p:cNvPr id="775" name="Google Shape;775;p65"/>
          <p:cNvPicPr preferRelativeResize="0"/>
          <p:nvPr/>
        </p:nvPicPr>
        <p:blipFill>
          <a:blip r:embed="rId4">
            <a:alphaModFix/>
          </a:blip>
          <a:stretch>
            <a:fillRect/>
          </a:stretch>
        </p:blipFill>
        <p:spPr>
          <a:xfrm>
            <a:off x="5945533" y="967432"/>
            <a:ext cx="5850966" cy="5074600"/>
          </a:xfrm>
          <a:prstGeom prst="rect">
            <a:avLst/>
          </a:prstGeom>
          <a:noFill/>
          <a:ln>
            <a:noFill/>
          </a:ln>
        </p:spPr>
      </p:pic>
      <p:pic>
        <p:nvPicPr>
          <p:cNvPr id="776" name="Google Shape;776;p65"/>
          <p:cNvPicPr preferRelativeResize="0"/>
          <p:nvPr/>
        </p:nvPicPr>
        <p:blipFill>
          <a:blip r:embed="rId5">
            <a:alphaModFix/>
          </a:blip>
          <a:stretch>
            <a:fillRect/>
          </a:stretch>
        </p:blipFill>
        <p:spPr>
          <a:xfrm>
            <a:off x="887260" y="3836127"/>
            <a:ext cx="2944200" cy="2515967"/>
          </a:xfrm>
          <a:prstGeom prst="rect">
            <a:avLst/>
          </a:prstGeom>
          <a:noFill/>
          <a:ln>
            <a:noFill/>
          </a:ln>
        </p:spPr>
      </p:pic>
      <p:sp>
        <p:nvSpPr>
          <p:cNvPr id="777" name="Google Shape;777;p65"/>
          <p:cNvSpPr txBox="1"/>
          <p:nvPr/>
        </p:nvSpPr>
        <p:spPr>
          <a:xfrm>
            <a:off x="1165633" y="6320800"/>
            <a:ext cx="22917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Few multimodal symptoms </a:t>
            </a:r>
            <a:endParaRPr sz="1300" i="1">
              <a:latin typeface="Roboto"/>
              <a:ea typeface="Roboto"/>
              <a:cs typeface="Roboto"/>
              <a:sym typeface="Roboto"/>
            </a:endParaRPr>
          </a:p>
        </p:txBody>
      </p:sp>
    </p:spTree>
    <p:extLst>
      <p:ext uri="{BB962C8B-B14F-4D97-AF65-F5344CB8AC3E}">
        <p14:creationId xmlns:p14="http://schemas.microsoft.com/office/powerpoint/2010/main" val="925600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66"/>
          <p:cNvSpPr txBox="1"/>
          <p:nvPr/>
        </p:nvSpPr>
        <p:spPr>
          <a:xfrm>
            <a:off x="355200" y="24767"/>
            <a:ext cx="11529600" cy="6618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2700" b="1">
                <a:solidFill>
                  <a:srgbClr val="0000FF"/>
                </a:solidFill>
                <a:latin typeface="Lora"/>
                <a:ea typeface="Lora"/>
                <a:cs typeface="Lora"/>
                <a:sym typeface="Lora"/>
              </a:rPr>
              <a:t>Results &amp; Discussion</a:t>
            </a:r>
            <a:endParaRPr sz="2700" b="1">
              <a:solidFill>
                <a:srgbClr val="0000FF"/>
              </a:solidFill>
              <a:latin typeface="Lora"/>
              <a:ea typeface="Lora"/>
              <a:cs typeface="Lora"/>
              <a:sym typeface="Lora"/>
            </a:endParaRPr>
          </a:p>
        </p:txBody>
      </p:sp>
      <p:sp>
        <p:nvSpPr>
          <p:cNvPr id="783" name="Google Shape;783;p66"/>
          <p:cNvSpPr txBox="1"/>
          <p:nvPr/>
        </p:nvSpPr>
        <p:spPr>
          <a:xfrm>
            <a:off x="181200" y="787400"/>
            <a:ext cx="11703600" cy="5597700"/>
          </a:xfrm>
          <a:prstGeom prst="rect">
            <a:avLst/>
          </a:prstGeom>
          <a:noFill/>
          <a:ln>
            <a:noFill/>
          </a:ln>
        </p:spPr>
        <p:txBody>
          <a:bodyPr spcFirstLastPara="1" wrap="square" lIns="121900" tIns="121900" rIns="121900" bIns="121900" anchor="t" anchorCtr="0">
            <a:noAutofit/>
          </a:bodyPr>
          <a:lstStyle/>
          <a:p>
            <a:pPr marL="1828800" lvl="0" indent="0" algn="l" rtl="0">
              <a:spcBef>
                <a:spcPts val="0"/>
              </a:spcBef>
              <a:spcAft>
                <a:spcPts val="0"/>
              </a:spcAft>
              <a:buNone/>
            </a:pPr>
            <a:endParaRPr sz="1900">
              <a:latin typeface="Roboto"/>
              <a:ea typeface="Roboto"/>
              <a:cs typeface="Roboto"/>
              <a:sym typeface="Roboto"/>
            </a:endParaRPr>
          </a:p>
        </p:txBody>
      </p:sp>
      <p:pic>
        <p:nvPicPr>
          <p:cNvPr id="784" name="Google Shape;784;p66"/>
          <p:cNvPicPr preferRelativeResize="0"/>
          <p:nvPr/>
        </p:nvPicPr>
        <p:blipFill>
          <a:blip r:embed="rId3">
            <a:alphaModFix/>
          </a:blip>
          <a:stretch>
            <a:fillRect/>
          </a:stretch>
        </p:blipFill>
        <p:spPr>
          <a:xfrm>
            <a:off x="4555533" y="1065300"/>
            <a:ext cx="7577301" cy="2366800"/>
          </a:xfrm>
          <a:prstGeom prst="rect">
            <a:avLst/>
          </a:prstGeom>
          <a:noFill/>
          <a:ln>
            <a:noFill/>
          </a:ln>
        </p:spPr>
      </p:pic>
      <p:sp>
        <p:nvSpPr>
          <p:cNvPr id="785" name="Google Shape;785;p66"/>
          <p:cNvSpPr txBox="1"/>
          <p:nvPr/>
        </p:nvSpPr>
        <p:spPr>
          <a:xfrm>
            <a:off x="4585433" y="3517900"/>
            <a:ext cx="7547100" cy="646500"/>
          </a:xfrm>
          <a:prstGeom prst="rect">
            <a:avLst/>
          </a:prstGeom>
          <a:noFill/>
          <a:ln>
            <a:noFill/>
          </a:ln>
        </p:spPr>
        <p:txBody>
          <a:bodyPr spcFirstLastPara="1" wrap="square" lIns="121900" tIns="121900" rIns="121900" bIns="121900" anchor="t" anchorCtr="0">
            <a:spAutoFit/>
          </a:bodyPr>
          <a:lstStyle/>
          <a:p>
            <a:pPr marL="0" lvl="0" indent="0" algn="ctr" rtl="0">
              <a:spcBef>
                <a:spcPts val="0"/>
              </a:spcBef>
              <a:spcAft>
                <a:spcPts val="0"/>
              </a:spcAft>
              <a:buNone/>
            </a:pPr>
            <a:r>
              <a:rPr lang="en-US" sz="1300" i="1">
                <a:latin typeface="Roboto"/>
                <a:ea typeface="Roboto"/>
                <a:cs typeface="Roboto"/>
                <a:sym typeface="Roboto"/>
              </a:rPr>
              <a:t>Performance of different diagnosis agents : Our proposed model, MDD-VA outperforms all the baselines and state-of-the-art model (HLR) across all evaluation metrics</a:t>
            </a:r>
            <a:endParaRPr sz="1300" i="1">
              <a:latin typeface="Roboto"/>
              <a:ea typeface="Roboto"/>
              <a:cs typeface="Roboto"/>
              <a:sym typeface="Roboto"/>
            </a:endParaRPr>
          </a:p>
        </p:txBody>
      </p:sp>
      <p:sp>
        <p:nvSpPr>
          <p:cNvPr id="786" name="Google Shape;786;p66"/>
          <p:cNvSpPr txBox="1"/>
          <p:nvPr/>
        </p:nvSpPr>
        <p:spPr>
          <a:xfrm>
            <a:off x="300000" y="4338700"/>
            <a:ext cx="11889600" cy="16968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1900" b="1">
                <a:solidFill>
                  <a:srgbClr val="9900FF"/>
                </a:solidFill>
                <a:latin typeface="Roboto"/>
                <a:ea typeface="Roboto"/>
                <a:cs typeface="Roboto"/>
                <a:sym typeface="Roboto"/>
              </a:rPr>
              <a:t>Key Findings</a:t>
            </a:r>
            <a:r>
              <a:rPr lang="en-US" sz="1900">
                <a:solidFill>
                  <a:srgbClr val="9900FF"/>
                </a:solidFill>
                <a:latin typeface="Roboto"/>
                <a:ea typeface="Roboto"/>
                <a:cs typeface="Roboto"/>
                <a:sym typeface="Roboto"/>
              </a:rPr>
              <a:t> </a:t>
            </a:r>
            <a:endParaRPr sz="1900">
              <a:solidFill>
                <a:srgbClr val="9900FF"/>
              </a:solidFill>
              <a:latin typeface="Roboto"/>
              <a:ea typeface="Roboto"/>
              <a:cs typeface="Roboto"/>
              <a:sym typeface="Roboto"/>
            </a:endParaRPr>
          </a:p>
          <a:p>
            <a:pPr marL="0" lvl="0" indent="0" algn="l" rtl="0">
              <a:spcBef>
                <a:spcPts val="0"/>
              </a:spcBef>
              <a:spcAft>
                <a:spcPts val="0"/>
              </a:spcAft>
              <a:buNone/>
            </a:pPr>
            <a:endParaRPr sz="1900">
              <a:solidFill>
                <a:srgbClr val="9900FF"/>
              </a:solidFill>
              <a:latin typeface="Roboto"/>
              <a:ea typeface="Roboto"/>
              <a:cs typeface="Roboto"/>
              <a:sym typeface="Roboto"/>
            </a:endParaRPr>
          </a:p>
          <a:p>
            <a:pPr marL="609600" lvl="0" indent="-406400" algn="just" rtl="0">
              <a:lnSpc>
                <a:spcPct val="115000"/>
              </a:lnSpc>
              <a:spcBef>
                <a:spcPts val="0"/>
              </a:spcBef>
              <a:spcAft>
                <a:spcPts val="0"/>
              </a:spcAft>
              <a:buSzPts val="1600"/>
              <a:buFont typeface="Roboto"/>
              <a:buChar char="●"/>
            </a:pPr>
            <a:r>
              <a:rPr lang="en-US" sz="1600">
                <a:latin typeface="Roboto"/>
                <a:ea typeface="Roboto"/>
                <a:cs typeface="Roboto"/>
                <a:sym typeface="Roboto"/>
              </a:rPr>
              <a:t>Improvement over uni-modal baselines and state-of-the-art model ; Human satisfaction ⇒ </a:t>
            </a:r>
            <a:r>
              <a:rPr lang="en-US" sz="1600">
                <a:solidFill>
                  <a:srgbClr val="980000"/>
                </a:solidFill>
                <a:latin typeface="Roboto"/>
                <a:ea typeface="Roboto"/>
                <a:cs typeface="Roboto"/>
                <a:sym typeface="Roboto"/>
              </a:rPr>
              <a:t>Role of Multimodality :Symptom Extraction</a:t>
            </a:r>
            <a:endParaRPr sz="1600">
              <a:latin typeface="Roboto"/>
              <a:ea typeface="Roboto"/>
              <a:cs typeface="Roboto"/>
              <a:sym typeface="Roboto"/>
            </a:endParaRPr>
          </a:p>
          <a:p>
            <a:pPr marL="609600" lvl="0" indent="-406400" algn="just" rtl="0">
              <a:lnSpc>
                <a:spcPct val="115000"/>
              </a:lnSpc>
              <a:spcBef>
                <a:spcPts val="0"/>
              </a:spcBef>
              <a:spcAft>
                <a:spcPts val="0"/>
              </a:spcAft>
              <a:buSzPts val="1600"/>
              <a:buFont typeface="Roboto"/>
              <a:buChar char="●"/>
            </a:pPr>
            <a:r>
              <a:rPr lang="en-US" sz="1600">
                <a:latin typeface="Roboto"/>
                <a:ea typeface="Roboto"/>
                <a:cs typeface="Roboto"/>
                <a:sym typeface="Roboto"/>
              </a:rPr>
              <a:t>Positive correlation between between diagnosis success rate and dialogue length ⇒ </a:t>
            </a:r>
            <a:r>
              <a:rPr lang="en-US" sz="1600">
                <a:solidFill>
                  <a:srgbClr val="6AA84F"/>
                </a:solidFill>
                <a:latin typeface="Roboto"/>
                <a:ea typeface="Roboto"/>
                <a:cs typeface="Roboto"/>
                <a:sym typeface="Roboto"/>
              </a:rPr>
              <a:t>Success rate and Symptom investigation time</a:t>
            </a:r>
            <a:endParaRPr sz="1600">
              <a:latin typeface="Roboto"/>
              <a:ea typeface="Roboto"/>
              <a:cs typeface="Roboto"/>
              <a:sym typeface="Roboto"/>
            </a:endParaRPr>
          </a:p>
          <a:p>
            <a:pPr marL="609600" lvl="0" indent="-406400" algn="just" rtl="0">
              <a:lnSpc>
                <a:spcPct val="115000"/>
              </a:lnSpc>
              <a:spcBef>
                <a:spcPts val="0"/>
              </a:spcBef>
              <a:spcAft>
                <a:spcPts val="0"/>
              </a:spcAft>
              <a:buSzPts val="1600"/>
              <a:buFont typeface="Roboto"/>
              <a:buChar char="●"/>
            </a:pPr>
            <a:r>
              <a:rPr lang="en-US" sz="1600">
                <a:latin typeface="Roboto"/>
                <a:ea typeface="Roboto"/>
                <a:cs typeface="Roboto"/>
                <a:sym typeface="Roboto"/>
              </a:rPr>
              <a:t>YES,  DIALOGUE CONTEXT helps in identifying patient provided symptom image; Importance of Context window ⇒ </a:t>
            </a:r>
            <a:r>
              <a:rPr lang="en-US" sz="1600">
                <a:solidFill>
                  <a:srgbClr val="0000FF"/>
                </a:solidFill>
                <a:latin typeface="Roboto"/>
                <a:ea typeface="Roboto"/>
                <a:cs typeface="Roboto"/>
                <a:sym typeface="Roboto"/>
              </a:rPr>
              <a:t>Role of dialogue context</a:t>
            </a:r>
            <a:endParaRPr sz="1600">
              <a:latin typeface="Roboto"/>
              <a:ea typeface="Roboto"/>
              <a:cs typeface="Roboto"/>
              <a:sym typeface="Roboto"/>
            </a:endParaRPr>
          </a:p>
        </p:txBody>
      </p:sp>
      <p:pic>
        <p:nvPicPr>
          <p:cNvPr id="787" name="Google Shape;787;p66"/>
          <p:cNvPicPr preferRelativeResize="0"/>
          <p:nvPr/>
        </p:nvPicPr>
        <p:blipFill>
          <a:blip r:embed="rId4">
            <a:alphaModFix/>
          </a:blip>
          <a:stretch>
            <a:fillRect/>
          </a:stretch>
        </p:blipFill>
        <p:spPr>
          <a:xfrm>
            <a:off x="230010" y="557533"/>
            <a:ext cx="4043689" cy="3379300"/>
          </a:xfrm>
          <a:prstGeom prst="rect">
            <a:avLst/>
          </a:prstGeom>
          <a:noFill/>
          <a:ln>
            <a:noFill/>
          </a:ln>
        </p:spPr>
      </p:pic>
      <p:sp>
        <p:nvSpPr>
          <p:cNvPr id="788" name="Google Shape;788;p66"/>
          <p:cNvSpPr txBox="1"/>
          <p:nvPr/>
        </p:nvSpPr>
        <p:spPr>
          <a:xfrm>
            <a:off x="397767" y="3882733"/>
            <a:ext cx="3652800" cy="446400"/>
          </a:xfrm>
          <a:prstGeom prst="rect">
            <a:avLst/>
          </a:prstGeom>
          <a:noFill/>
          <a:ln>
            <a:noFill/>
          </a:ln>
        </p:spPr>
        <p:txBody>
          <a:bodyPr spcFirstLastPara="1" wrap="square" lIns="121900" tIns="121900" rIns="121900" bIns="121900" anchor="t" anchorCtr="0">
            <a:spAutoFit/>
          </a:bodyPr>
          <a:lstStyle/>
          <a:p>
            <a:pPr marL="0" lvl="0" indent="0" algn="l" rtl="0">
              <a:spcBef>
                <a:spcPts val="0"/>
              </a:spcBef>
              <a:spcAft>
                <a:spcPts val="0"/>
              </a:spcAft>
              <a:buNone/>
            </a:pPr>
            <a:r>
              <a:rPr lang="en-US" sz="1300" i="1">
                <a:latin typeface="Roboto"/>
                <a:ea typeface="Roboto"/>
                <a:cs typeface="Roboto"/>
                <a:sym typeface="Roboto"/>
              </a:rPr>
              <a:t>Performance of Symptom Image Classifiers </a:t>
            </a:r>
            <a:endParaRPr sz="1300" i="1">
              <a:latin typeface="Roboto"/>
              <a:ea typeface="Roboto"/>
              <a:cs typeface="Roboto"/>
              <a:sym typeface="Roboto"/>
            </a:endParaRPr>
          </a:p>
        </p:txBody>
      </p:sp>
    </p:spTree>
    <p:extLst>
      <p:ext uri="{BB962C8B-B14F-4D97-AF65-F5344CB8AC3E}">
        <p14:creationId xmlns:p14="http://schemas.microsoft.com/office/powerpoint/2010/main" val="39723400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subTitle" idx="1"/>
          </p:nvPr>
        </p:nvSpPr>
        <p:spPr>
          <a:xfrm>
            <a:off x="0" y="1042196"/>
            <a:ext cx="12046226" cy="1056800"/>
          </a:xfrm>
          <a:prstGeom prst="rect">
            <a:avLst/>
          </a:prstGeom>
        </p:spPr>
        <p:txBody>
          <a:bodyPr spcFirstLastPara="1" vert="horz" wrap="square" lIns="121900" tIns="121900" rIns="121900" bIns="121900" rtlCol="0" anchor="t" anchorCtr="0">
            <a:noAutofit/>
          </a:bodyPr>
          <a:lstStyle/>
          <a:p>
            <a:pPr>
              <a:spcBef>
                <a:spcPts val="0"/>
              </a:spcBef>
            </a:pPr>
            <a:r>
              <a:rPr lang="en-GB" sz="4000" b="1" i="1" dirty="0">
                <a:solidFill>
                  <a:srgbClr val="000000"/>
                </a:solidFill>
                <a:latin typeface="Merriweather"/>
                <a:ea typeface="Merriweather"/>
                <a:cs typeface="Merriweather"/>
                <a:sym typeface="Merriweather"/>
              </a:rPr>
              <a:t>Tools and Techniques for </a:t>
            </a:r>
            <a:endParaRPr sz="4000" b="1" i="1" dirty="0">
              <a:solidFill>
                <a:srgbClr val="000000"/>
              </a:solidFill>
              <a:latin typeface="Merriweather"/>
              <a:ea typeface="Merriweather"/>
              <a:cs typeface="Merriweather"/>
              <a:sym typeface="Merriweather"/>
            </a:endParaRPr>
          </a:p>
          <a:p>
            <a:pPr>
              <a:spcBef>
                <a:spcPts val="0"/>
              </a:spcBef>
            </a:pPr>
            <a:r>
              <a:rPr lang="en-GB" sz="4000" b="1" i="1" dirty="0">
                <a:solidFill>
                  <a:srgbClr val="000000"/>
                </a:solidFill>
                <a:latin typeface="Merriweather"/>
                <a:ea typeface="Merriweather"/>
                <a:cs typeface="Merriweather"/>
                <a:sym typeface="Merriweather"/>
              </a:rPr>
              <a:t>Complaint Mining</a:t>
            </a:r>
            <a:endParaRPr sz="4000" b="1" i="1" dirty="0">
              <a:solidFill>
                <a:srgbClr val="000000"/>
              </a:solidFill>
              <a:latin typeface="Merriweather"/>
              <a:ea typeface="Merriweather"/>
              <a:cs typeface="Merriweather"/>
              <a:sym typeface="Merriweather"/>
            </a:endParaRPr>
          </a:p>
        </p:txBody>
      </p:sp>
      <p:sp>
        <p:nvSpPr>
          <p:cNvPr id="129" name="Google Shape;129;p13"/>
          <p:cNvSpPr txBox="1"/>
          <p:nvPr/>
        </p:nvSpPr>
        <p:spPr>
          <a:xfrm>
            <a:off x="4515700" y="4294633"/>
            <a:ext cx="2888800" cy="615513"/>
          </a:xfrm>
          <a:prstGeom prst="rect">
            <a:avLst/>
          </a:prstGeom>
          <a:noFill/>
          <a:ln>
            <a:noFill/>
          </a:ln>
        </p:spPr>
        <p:txBody>
          <a:bodyPr spcFirstLastPara="1" wrap="square" lIns="121900" tIns="121900" rIns="121900" bIns="121900" anchor="t" anchorCtr="0">
            <a:spAutoFit/>
          </a:bodyPr>
          <a:lstStyle/>
          <a:p>
            <a:r>
              <a:rPr lang="en-GB" sz="2400" dirty="0"/>
              <a:t>  </a:t>
            </a:r>
            <a:endParaRPr sz="2400" dirty="0"/>
          </a:p>
        </p:txBody>
      </p:sp>
      <p:sp>
        <p:nvSpPr>
          <p:cNvPr id="130" name="Google Shape;130;p13"/>
          <p:cNvSpPr txBox="1"/>
          <p:nvPr/>
        </p:nvSpPr>
        <p:spPr>
          <a:xfrm>
            <a:off x="999167" y="4798133"/>
            <a:ext cx="9518400" cy="883600"/>
          </a:xfrm>
          <a:prstGeom prst="rect">
            <a:avLst/>
          </a:prstGeom>
          <a:noFill/>
          <a:ln>
            <a:noFill/>
          </a:ln>
        </p:spPr>
        <p:txBody>
          <a:bodyPr spcFirstLastPara="1" wrap="square" lIns="121900" tIns="121900" rIns="121900" bIns="121900" anchor="ctr" anchorCtr="0">
            <a:noAutofit/>
          </a:bodyPr>
          <a:lstStyle/>
          <a:p>
            <a:pPr algn="ctr"/>
            <a:endParaRPr sz="1467" dirty="0">
              <a:latin typeface="Times New Roman"/>
              <a:ea typeface="Times New Roman"/>
              <a:cs typeface="Times New Roman"/>
              <a:sym typeface="Times New Roman"/>
            </a:endParaRPr>
          </a:p>
        </p:txBody>
      </p:sp>
    </p:spTree>
    <p:extLst>
      <p:ext uri="{BB962C8B-B14F-4D97-AF65-F5344CB8AC3E}">
        <p14:creationId xmlns:p14="http://schemas.microsoft.com/office/powerpoint/2010/main" val="192697034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4"/>
          <p:cNvSpPr txBox="1">
            <a:spLocks noGrp="1"/>
          </p:cNvSpPr>
          <p:nvPr>
            <p:ph type="title"/>
          </p:nvPr>
        </p:nvSpPr>
        <p:spPr>
          <a:xfrm>
            <a:off x="215867" y="183600"/>
            <a:ext cx="11360800" cy="763600"/>
          </a:xfrm>
          <a:prstGeom prst="rect">
            <a:avLst/>
          </a:prstGeom>
        </p:spPr>
        <p:txBody>
          <a:bodyPr spcFirstLastPara="1" vert="horz" wrap="square" lIns="121900" tIns="121900" rIns="121900" bIns="121900" rtlCol="0" anchor="t" anchorCtr="0">
            <a:normAutofit/>
          </a:bodyPr>
          <a:lstStyle/>
          <a:p>
            <a:pPr>
              <a:buClr>
                <a:schemeClr val="dk1"/>
              </a:buClr>
              <a:buSzPts val="1100"/>
            </a:pPr>
            <a:r>
              <a:rPr lang="en-GB" sz="3333">
                <a:solidFill>
                  <a:srgbClr val="1155CC"/>
                </a:solidFill>
                <a:latin typeface="Merriweather"/>
                <a:ea typeface="Merriweather"/>
                <a:cs typeface="Merriweather"/>
                <a:sym typeface="Merriweather"/>
              </a:rPr>
              <a:t>What is Complaint?</a:t>
            </a:r>
            <a:endParaRPr sz="3333">
              <a:latin typeface="Merriweather"/>
              <a:ea typeface="Merriweather"/>
              <a:cs typeface="Merriweather"/>
              <a:sym typeface="Merriweather"/>
            </a:endParaRPr>
          </a:p>
        </p:txBody>
      </p:sp>
      <p:sp>
        <p:nvSpPr>
          <p:cNvPr id="136" name="Google Shape;136;p14"/>
          <p:cNvSpPr txBox="1">
            <a:spLocks noGrp="1"/>
          </p:cNvSpPr>
          <p:nvPr>
            <p:ph type="body" idx="1"/>
          </p:nvPr>
        </p:nvSpPr>
        <p:spPr>
          <a:xfrm>
            <a:off x="307767" y="1310200"/>
            <a:ext cx="11606400" cy="3286800"/>
          </a:xfrm>
          <a:prstGeom prst="rect">
            <a:avLst/>
          </a:prstGeom>
        </p:spPr>
        <p:txBody>
          <a:bodyPr spcFirstLastPara="1" vert="horz" wrap="square" lIns="121900" tIns="121900" rIns="121900" bIns="121900" rtlCol="0" anchor="t" anchorCtr="0">
            <a:normAutofit lnSpcReduction="10000"/>
          </a:bodyPr>
          <a:lstStyle/>
          <a:p>
            <a:pPr indent="-431789" algn="just">
              <a:lnSpc>
                <a:spcPct val="100000"/>
              </a:lnSpc>
              <a:spcBef>
                <a:spcPts val="1333"/>
              </a:spcBef>
              <a:buClr>
                <a:srgbClr val="222222"/>
              </a:buClr>
              <a:buSzPts val="1500"/>
              <a:buFont typeface="Arial"/>
              <a:buChar char="➢"/>
            </a:pPr>
            <a:r>
              <a:rPr lang="en-GB" sz="2000">
                <a:solidFill>
                  <a:srgbClr val="222222"/>
                </a:solidFill>
              </a:rPr>
              <a:t>Complaining is a speech act used to express a negative mismatch between reality and expectations towards a state of affairs, product, organization or event </a:t>
            </a:r>
            <a:r>
              <a:rPr lang="en-GB" sz="2000" u="sng">
                <a:solidFill>
                  <a:srgbClr val="222222"/>
                </a:solidFill>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[1]</a:t>
            </a:r>
            <a:r>
              <a:rPr lang="en-GB" sz="2000">
                <a:solidFill>
                  <a:srgbClr val="222222"/>
                </a:solidFill>
              </a:rPr>
              <a:t>.</a:t>
            </a:r>
            <a:endParaRPr sz="2000">
              <a:solidFill>
                <a:srgbClr val="222222"/>
              </a:solidFill>
            </a:endParaRPr>
          </a:p>
          <a:p>
            <a:pPr indent="-431789" algn="just">
              <a:lnSpc>
                <a:spcPct val="100000"/>
              </a:lnSpc>
              <a:spcBef>
                <a:spcPts val="1333"/>
              </a:spcBef>
              <a:buClr>
                <a:srgbClr val="222222"/>
              </a:buClr>
              <a:buSzPts val="1500"/>
              <a:buFont typeface="Open Sans"/>
              <a:buChar char="➢"/>
            </a:pPr>
            <a:r>
              <a:rPr lang="en-GB" sz="2000">
                <a:solidFill>
                  <a:srgbClr val="222222"/>
                </a:solidFill>
              </a:rPr>
              <a:t>An individual’s emotional state has a significant impact on the complaint expression since emotions generally influence any speech act</a:t>
            </a:r>
            <a:endParaRPr sz="2000">
              <a:solidFill>
                <a:srgbClr val="222222"/>
              </a:solidFill>
            </a:endParaRPr>
          </a:p>
          <a:p>
            <a:pPr indent="-431789" algn="just">
              <a:lnSpc>
                <a:spcPct val="100000"/>
              </a:lnSpc>
              <a:spcBef>
                <a:spcPts val="1333"/>
              </a:spcBef>
              <a:buClr>
                <a:srgbClr val="222222"/>
              </a:buClr>
              <a:buSzPts val="1500"/>
              <a:buFont typeface="Arial"/>
              <a:buChar char="➢"/>
            </a:pPr>
            <a:r>
              <a:rPr lang="en-GB" sz="2000">
                <a:solidFill>
                  <a:srgbClr val="222222"/>
                </a:solidFill>
              </a:rPr>
              <a:t>Automatic classification of complaint texts in natural language is of extreme significance for:</a:t>
            </a:r>
            <a:endParaRPr sz="2000">
              <a:solidFill>
                <a:srgbClr val="222222"/>
              </a:solidFill>
            </a:endParaRPr>
          </a:p>
          <a:p>
            <a:pPr marL="0" indent="0" algn="just">
              <a:lnSpc>
                <a:spcPct val="100000"/>
              </a:lnSpc>
              <a:spcBef>
                <a:spcPts val="1333"/>
              </a:spcBef>
              <a:buNone/>
            </a:pPr>
            <a:r>
              <a:rPr lang="en-GB" sz="2000">
                <a:solidFill>
                  <a:srgbClr val="222222"/>
                </a:solidFill>
              </a:rPr>
              <a:t>                – linguists to acquire a better grasp of the specific context, purpose</a:t>
            </a:r>
            <a:endParaRPr sz="2000">
              <a:solidFill>
                <a:srgbClr val="222222"/>
              </a:solidFill>
            </a:endParaRPr>
          </a:p>
          <a:p>
            <a:pPr marL="0" indent="0" algn="just">
              <a:lnSpc>
                <a:spcPct val="100000"/>
              </a:lnSpc>
              <a:spcBef>
                <a:spcPts val="1333"/>
              </a:spcBef>
              <a:spcAft>
                <a:spcPts val="1333"/>
              </a:spcAft>
              <a:buNone/>
            </a:pPr>
            <a:r>
              <a:rPr lang="en-GB" sz="2000">
                <a:solidFill>
                  <a:srgbClr val="222222"/>
                </a:solidFill>
              </a:rPr>
              <a:t>                – developers of downstream natural language processing applications, such as dialogue  systems </a:t>
            </a:r>
            <a:r>
              <a:rPr lang="en-GB" sz="2000" u="sng">
                <a:solidFill>
                  <a:srgbClr val="222222"/>
                </a:solidFill>
                <a:hlinkClick r:id="">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[2]</a:t>
            </a:r>
            <a:r>
              <a:rPr lang="en-GB" sz="2000">
                <a:solidFill>
                  <a:srgbClr val="222222"/>
                </a:solidFill>
              </a:rPr>
              <a:t>.</a:t>
            </a:r>
            <a:endParaRPr sz="2000">
              <a:solidFill>
                <a:srgbClr val="222222"/>
              </a:solidFill>
            </a:endParaRPr>
          </a:p>
        </p:txBody>
      </p:sp>
      <p:graphicFrame>
        <p:nvGraphicFramePr>
          <p:cNvPr id="137" name="Google Shape;137;p14"/>
          <p:cNvGraphicFramePr/>
          <p:nvPr/>
        </p:nvGraphicFramePr>
        <p:xfrm>
          <a:off x="1981900" y="4393793"/>
          <a:ext cx="9002533" cy="2221618"/>
        </p:xfrm>
        <a:graphic>
          <a:graphicData uri="http://schemas.openxmlformats.org/drawingml/2006/table">
            <a:tbl>
              <a:tblPr>
                <a:noFill/>
              </a:tblPr>
              <a:tblGrid>
                <a:gridCol w="5307367">
                  <a:extLst>
                    <a:ext uri="{9D8B030D-6E8A-4147-A177-3AD203B41FA5}">
                      <a16:colId xmlns:a16="http://schemas.microsoft.com/office/drawing/2014/main" val="20000"/>
                    </a:ext>
                  </a:extLst>
                </a:gridCol>
                <a:gridCol w="1878133">
                  <a:extLst>
                    <a:ext uri="{9D8B030D-6E8A-4147-A177-3AD203B41FA5}">
                      <a16:colId xmlns:a16="http://schemas.microsoft.com/office/drawing/2014/main" val="20001"/>
                    </a:ext>
                  </a:extLst>
                </a:gridCol>
                <a:gridCol w="1817033">
                  <a:extLst>
                    <a:ext uri="{9D8B030D-6E8A-4147-A177-3AD203B41FA5}">
                      <a16:colId xmlns:a16="http://schemas.microsoft.com/office/drawing/2014/main" val="20002"/>
                    </a:ext>
                  </a:extLst>
                </a:gridCol>
              </a:tblGrid>
              <a:tr h="629880">
                <a:tc>
                  <a:txBody>
                    <a:bodyPr/>
                    <a:lstStyle/>
                    <a:p>
                      <a:pPr marL="0" lvl="0" indent="0" algn="ctr" rtl="0">
                        <a:spcBef>
                          <a:spcPts val="0"/>
                        </a:spcBef>
                        <a:spcAft>
                          <a:spcPts val="0"/>
                        </a:spcAft>
                        <a:buNone/>
                      </a:pPr>
                      <a:r>
                        <a:rPr lang="en-GB" sz="2500" b="1">
                          <a:latin typeface="Times New Roman"/>
                          <a:ea typeface="Times New Roman"/>
                          <a:cs typeface="Times New Roman"/>
                          <a:sym typeface="Times New Roman"/>
                        </a:rPr>
                        <a:t>Example</a:t>
                      </a:r>
                      <a:endParaRPr sz="2500" b="1">
                        <a:latin typeface="Times New Roman"/>
                        <a:ea typeface="Times New Roman"/>
                        <a:cs typeface="Times New Roman"/>
                        <a:sym typeface="Times New Roman"/>
                      </a:endParaRPr>
                    </a:p>
                  </a:txBody>
                  <a:tcPr marL="121900" marR="121900" marT="121900" marB="121900">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tc>
                  <a:txBody>
                    <a:bodyPr/>
                    <a:lstStyle/>
                    <a:p>
                      <a:pPr marL="0" lvl="0" indent="0" algn="ctr" rtl="0">
                        <a:spcBef>
                          <a:spcPts val="0"/>
                        </a:spcBef>
                        <a:spcAft>
                          <a:spcPts val="0"/>
                        </a:spcAft>
                        <a:buNone/>
                      </a:pPr>
                      <a:r>
                        <a:rPr lang="en-GB" sz="2500" b="1">
                          <a:latin typeface="Times New Roman"/>
                          <a:ea typeface="Times New Roman"/>
                          <a:cs typeface="Times New Roman"/>
                          <a:sym typeface="Times New Roman"/>
                        </a:rPr>
                        <a:t>Complaint</a:t>
                      </a:r>
                      <a:endParaRPr sz="2500" b="1">
                        <a:latin typeface="Times New Roman"/>
                        <a:ea typeface="Times New Roman"/>
                        <a:cs typeface="Times New Roman"/>
                        <a:sym typeface="Times New Roman"/>
                      </a:endParaRPr>
                    </a:p>
                  </a:txBody>
                  <a:tcPr marL="121900" marR="121900" marT="121900" marB="121900">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tc>
                  <a:txBody>
                    <a:bodyPr/>
                    <a:lstStyle/>
                    <a:p>
                      <a:pPr marL="0" lvl="0" indent="0" algn="ctr" rtl="0">
                        <a:spcBef>
                          <a:spcPts val="0"/>
                        </a:spcBef>
                        <a:spcAft>
                          <a:spcPts val="0"/>
                        </a:spcAft>
                        <a:buNone/>
                      </a:pPr>
                      <a:r>
                        <a:rPr lang="en-GB" sz="2500" b="1">
                          <a:latin typeface="Times New Roman"/>
                          <a:ea typeface="Times New Roman"/>
                          <a:cs typeface="Times New Roman"/>
                          <a:sym typeface="Times New Roman"/>
                        </a:rPr>
                        <a:t>Sentiment</a:t>
                      </a:r>
                      <a:endParaRPr sz="2500" b="1">
                        <a:latin typeface="Times New Roman"/>
                        <a:ea typeface="Times New Roman"/>
                        <a:cs typeface="Times New Roman"/>
                        <a:sym typeface="Times New Roman"/>
                      </a:endParaRPr>
                    </a:p>
                  </a:txBody>
                  <a:tcPr marL="121900" marR="121900" marT="121900" marB="121900">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extLst>
                  <a:ext uri="{0D108BD9-81ED-4DB2-BD59-A6C34878D82A}">
                    <a16:rowId xmlns:a16="http://schemas.microsoft.com/office/drawing/2014/main" val="10000"/>
                  </a:ext>
                </a:extLst>
              </a:tr>
              <a:tr h="934680">
                <a:tc>
                  <a:txBody>
                    <a:bodyPr/>
                    <a:lstStyle/>
                    <a:p>
                      <a:pPr marL="0" lvl="0" indent="0" algn="ctr" rtl="0">
                        <a:spcBef>
                          <a:spcPts val="0"/>
                        </a:spcBef>
                        <a:spcAft>
                          <a:spcPts val="0"/>
                        </a:spcAft>
                        <a:buNone/>
                      </a:pPr>
                      <a:r>
                        <a:rPr lang="en-GB" sz="2300" i="1">
                          <a:solidFill>
                            <a:srgbClr val="292929"/>
                          </a:solidFill>
                          <a:latin typeface="Times New Roman"/>
                          <a:ea typeface="Times New Roman"/>
                          <a:cs typeface="Times New Roman"/>
                          <a:sym typeface="Times New Roman"/>
                        </a:rPr>
                        <a:t>I love Boots! Shame you’re introducing a man tax of 7%  in 2018 :(</a:t>
                      </a:r>
                      <a:endParaRPr sz="2300" i="1">
                        <a:solidFill>
                          <a:srgbClr val="292929"/>
                        </a:solidFill>
                        <a:latin typeface="Times New Roman"/>
                        <a:ea typeface="Times New Roman"/>
                        <a:cs typeface="Times New Roman"/>
                        <a:sym typeface="Times New Roman"/>
                      </a:endParaRPr>
                    </a:p>
                  </a:txBody>
                  <a:tcPr marL="121900" marR="121900" marT="121900" marB="121900" anchor="ctr">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tc>
                  <a:txBody>
                    <a:bodyPr/>
                    <a:lstStyle/>
                    <a:p>
                      <a:pPr marL="0" lvl="0" indent="0" algn="ctr" rtl="0">
                        <a:spcBef>
                          <a:spcPts val="0"/>
                        </a:spcBef>
                        <a:spcAft>
                          <a:spcPts val="0"/>
                        </a:spcAft>
                        <a:buNone/>
                      </a:pPr>
                      <a:r>
                        <a:rPr lang="en-GB" sz="2300">
                          <a:solidFill>
                            <a:srgbClr val="292929"/>
                          </a:solidFill>
                          <a:latin typeface="Times New Roman"/>
                          <a:ea typeface="Times New Roman"/>
                          <a:cs typeface="Times New Roman"/>
                          <a:sym typeface="Times New Roman"/>
                        </a:rPr>
                        <a:t>Yes</a:t>
                      </a:r>
                      <a:endParaRPr sz="2300">
                        <a:solidFill>
                          <a:srgbClr val="292929"/>
                        </a:solidFill>
                        <a:latin typeface="Times New Roman"/>
                        <a:ea typeface="Times New Roman"/>
                        <a:cs typeface="Times New Roman"/>
                        <a:sym typeface="Times New Roman"/>
                      </a:endParaRPr>
                    </a:p>
                  </a:txBody>
                  <a:tcPr marL="121900" marR="121900" marT="121900" marB="121900" anchor="ctr">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tc>
                  <a:txBody>
                    <a:bodyPr/>
                    <a:lstStyle/>
                    <a:p>
                      <a:pPr marL="0" lvl="0" indent="0" algn="ctr" rtl="0">
                        <a:spcBef>
                          <a:spcPts val="0"/>
                        </a:spcBef>
                        <a:spcAft>
                          <a:spcPts val="0"/>
                        </a:spcAft>
                        <a:buNone/>
                      </a:pPr>
                      <a:r>
                        <a:rPr lang="en-GB" sz="2300">
                          <a:solidFill>
                            <a:srgbClr val="292929"/>
                          </a:solidFill>
                          <a:latin typeface="Times New Roman"/>
                          <a:ea typeface="Times New Roman"/>
                          <a:cs typeface="Times New Roman"/>
                          <a:sym typeface="Times New Roman"/>
                        </a:rPr>
                        <a:t> Yes</a:t>
                      </a:r>
                      <a:endParaRPr sz="2300">
                        <a:solidFill>
                          <a:srgbClr val="292929"/>
                        </a:solidFill>
                        <a:latin typeface="Times New Roman"/>
                        <a:ea typeface="Times New Roman"/>
                        <a:cs typeface="Times New Roman"/>
                        <a:sym typeface="Times New Roman"/>
                      </a:endParaRPr>
                    </a:p>
                  </a:txBody>
                  <a:tcPr marL="121900" marR="121900" marT="121900" marB="121900" anchor="ctr">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extLst>
                  <a:ext uri="{0D108BD9-81ED-4DB2-BD59-A6C34878D82A}">
                    <a16:rowId xmlns:a16="http://schemas.microsoft.com/office/drawing/2014/main" val="10001"/>
                  </a:ext>
                </a:extLst>
              </a:tr>
              <a:tr h="641056">
                <a:tc>
                  <a:txBody>
                    <a:bodyPr/>
                    <a:lstStyle/>
                    <a:p>
                      <a:pPr marL="0" lvl="0" indent="0" algn="ctr" rtl="0">
                        <a:lnSpc>
                          <a:spcPct val="115000"/>
                        </a:lnSpc>
                        <a:spcBef>
                          <a:spcPts val="0"/>
                        </a:spcBef>
                        <a:spcAft>
                          <a:spcPts val="1000"/>
                        </a:spcAft>
                        <a:buNone/>
                      </a:pPr>
                      <a:r>
                        <a:rPr lang="en-GB" sz="2300" i="1">
                          <a:solidFill>
                            <a:srgbClr val="292929"/>
                          </a:solidFill>
                          <a:latin typeface="Times New Roman"/>
                          <a:ea typeface="Times New Roman"/>
                          <a:cs typeface="Times New Roman"/>
                          <a:sym typeface="Times New Roman"/>
                        </a:rPr>
                        <a:t> You suck!</a:t>
                      </a:r>
                      <a:endParaRPr sz="2300" i="1">
                        <a:solidFill>
                          <a:srgbClr val="292929"/>
                        </a:solidFill>
                        <a:latin typeface="Times New Roman"/>
                        <a:ea typeface="Times New Roman"/>
                        <a:cs typeface="Times New Roman"/>
                        <a:sym typeface="Times New Roman"/>
                      </a:endParaRPr>
                    </a:p>
                  </a:txBody>
                  <a:tcPr marL="121900" marR="121900" marT="121900" marB="121900">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tc>
                  <a:txBody>
                    <a:bodyPr/>
                    <a:lstStyle/>
                    <a:p>
                      <a:pPr marL="0" lvl="0" indent="0" algn="ctr" rtl="0">
                        <a:spcBef>
                          <a:spcPts val="0"/>
                        </a:spcBef>
                        <a:spcAft>
                          <a:spcPts val="0"/>
                        </a:spcAft>
                        <a:buNone/>
                      </a:pPr>
                      <a:r>
                        <a:rPr lang="en-GB" sz="2300">
                          <a:solidFill>
                            <a:srgbClr val="292929"/>
                          </a:solidFill>
                          <a:latin typeface="Times New Roman"/>
                          <a:ea typeface="Times New Roman"/>
                          <a:cs typeface="Times New Roman"/>
                          <a:sym typeface="Times New Roman"/>
                        </a:rPr>
                        <a:t> No</a:t>
                      </a:r>
                      <a:endParaRPr sz="2300">
                        <a:solidFill>
                          <a:srgbClr val="292929"/>
                        </a:solidFill>
                        <a:latin typeface="Times New Roman"/>
                        <a:ea typeface="Times New Roman"/>
                        <a:cs typeface="Times New Roman"/>
                        <a:sym typeface="Times New Roman"/>
                      </a:endParaRPr>
                    </a:p>
                  </a:txBody>
                  <a:tcPr marL="121900" marR="121900" marT="121900" marB="121900" anchor="ctr">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tc>
                  <a:txBody>
                    <a:bodyPr/>
                    <a:lstStyle/>
                    <a:p>
                      <a:pPr marL="0" lvl="0" indent="0" algn="ctr" rtl="0">
                        <a:spcBef>
                          <a:spcPts val="0"/>
                        </a:spcBef>
                        <a:spcAft>
                          <a:spcPts val="0"/>
                        </a:spcAft>
                        <a:buNone/>
                      </a:pPr>
                      <a:r>
                        <a:rPr lang="en-GB" sz="2300">
                          <a:solidFill>
                            <a:srgbClr val="292929"/>
                          </a:solidFill>
                          <a:latin typeface="Times New Roman"/>
                          <a:ea typeface="Times New Roman"/>
                          <a:cs typeface="Times New Roman"/>
                          <a:sym typeface="Times New Roman"/>
                        </a:rPr>
                        <a:t>  Yes</a:t>
                      </a:r>
                      <a:endParaRPr sz="2300">
                        <a:solidFill>
                          <a:srgbClr val="292929"/>
                        </a:solidFill>
                        <a:latin typeface="Times New Roman"/>
                        <a:ea typeface="Times New Roman"/>
                        <a:cs typeface="Times New Roman"/>
                        <a:sym typeface="Times New Roman"/>
                      </a:endParaRPr>
                    </a:p>
                  </a:txBody>
                  <a:tcPr marL="121900" marR="121900" marT="121900" marB="121900" anchor="ctr">
                    <a:lnL w="9525" cap="flat" cmpd="sng">
                      <a:solidFill>
                        <a:srgbClr val="1155CC"/>
                      </a:solidFill>
                      <a:prstDash val="solid"/>
                      <a:round/>
                      <a:headEnd type="none" w="sm" len="sm"/>
                      <a:tailEnd type="none" w="sm" len="sm"/>
                    </a:lnL>
                    <a:lnR w="9525" cap="flat" cmpd="sng">
                      <a:solidFill>
                        <a:srgbClr val="1155CC"/>
                      </a:solidFill>
                      <a:prstDash val="solid"/>
                      <a:round/>
                      <a:headEnd type="none" w="sm" len="sm"/>
                      <a:tailEnd type="none" w="sm" len="sm"/>
                    </a:lnR>
                    <a:lnT w="9525" cap="flat" cmpd="sng">
                      <a:solidFill>
                        <a:srgbClr val="1155CC"/>
                      </a:solidFill>
                      <a:prstDash val="solid"/>
                      <a:round/>
                      <a:headEnd type="none" w="sm" len="sm"/>
                      <a:tailEnd type="none" w="sm" len="sm"/>
                    </a:lnT>
                    <a:lnB w="9525" cap="flat" cmpd="sng">
                      <a:solidFill>
                        <a:srgbClr val="1155CC"/>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8" name="Google Shape;138;p14"/>
          <p:cNvSpPr/>
          <p:nvPr/>
        </p:nvSpPr>
        <p:spPr>
          <a:xfrm>
            <a:off x="2941667" y="5461333"/>
            <a:ext cx="1969200" cy="499200"/>
          </a:xfrm>
          <a:prstGeom prst="ellipse">
            <a:avLst/>
          </a:prstGeom>
          <a:noFill/>
          <a:ln w="2857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endParaRPr sz="2400"/>
          </a:p>
        </p:txBody>
      </p:sp>
    </p:spTree>
    <p:extLst>
      <p:ext uri="{BB962C8B-B14F-4D97-AF65-F5344CB8AC3E}">
        <p14:creationId xmlns:p14="http://schemas.microsoft.com/office/powerpoint/2010/main" val="930011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4E49-95BE-1447-9201-520BF8F772B1}"/>
              </a:ext>
            </a:extLst>
          </p:cNvPr>
          <p:cNvSpPr>
            <a:spLocks noGrp="1"/>
          </p:cNvSpPr>
          <p:nvPr>
            <p:ph type="title"/>
          </p:nvPr>
        </p:nvSpPr>
        <p:spPr>
          <a:xfrm>
            <a:off x="16681" y="198870"/>
            <a:ext cx="12175319" cy="1325563"/>
          </a:xfrm>
        </p:spPr>
        <p:txBody>
          <a:bodyPr>
            <a:noAutofit/>
          </a:bodyPr>
          <a:lstStyle/>
          <a:p>
            <a:pPr algn="ctr"/>
            <a:r>
              <a:rPr lang="en-US" sz="4800" b="1" dirty="0">
                <a:solidFill>
                  <a:srgbClr val="C00000"/>
                </a:solidFill>
              </a:rPr>
              <a:t>Example of Multi-modal Information Processing</a:t>
            </a:r>
          </a:p>
        </p:txBody>
      </p:sp>
      <p:pic>
        <p:nvPicPr>
          <p:cNvPr id="5" name="Content Placeholder 4">
            <a:extLst>
              <a:ext uri="{FF2B5EF4-FFF2-40B4-BE49-F238E27FC236}">
                <a16:creationId xmlns:a16="http://schemas.microsoft.com/office/drawing/2014/main" id="{E4B2B49D-1025-4F49-9B1D-7CB45CFD052C}"/>
              </a:ext>
            </a:extLst>
          </p:cNvPr>
          <p:cNvPicPr>
            <a:picLocks noGrp="1" noChangeAspect="1"/>
          </p:cNvPicPr>
          <p:nvPr>
            <p:ph idx="1"/>
          </p:nvPr>
        </p:nvPicPr>
        <p:blipFill>
          <a:blip r:embed="rId2"/>
          <a:stretch>
            <a:fillRect/>
          </a:stretch>
        </p:blipFill>
        <p:spPr>
          <a:xfrm>
            <a:off x="16681" y="2137144"/>
            <a:ext cx="5913246" cy="3179024"/>
          </a:xfrm>
        </p:spPr>
      </p:pic>
      <p:pic>
        <p:nvPicPr>
          <p:cNvPr id="7" name="Picture 6">
            <a:extLst>
              <a:ext uri="{FF2B5EF4-FFF2-40B4-BE49-F238E27FC236}">
                <a16:creationId xmlns:a16="http://schemas.microsoft.com/office/drawing/2014/main" id="{EAC41558-27DF-6C4B-8A83-C97CDC7A992B}"/>
              </a:ext>
            </a:extLst>
          </p:cNvPr>
          <p:cNvPicPr>
            <a:picLocks noChangeAspect="1"/>
          </p:cNvPicPr>
          <p:nvPr/>
        </p:nvPicPr>
        <p:blipFill>
          <a:blip r:embed="rId3"/>
          <a:stretch>
            <a:fillRect/>
          </a:stretch>
        </p:blipFill>
        <p:spPr>
          <a:xfrm>
            <a:off x="6027036" y="2137144"/>
            <a:ext cx="6164964" cy="3434316"/>
          </a:xfrm>
          <a:prstGeom prst="rect">
            <a:avLst/>
          </a:prstGeom>
        </p:spPr>
      </p:pic>
      <p:cxnSp>
        <p:nvCxnSpPr>
          <p:cNvPr id="9" name="Straight Connector 8">
            <a:extLst>
              <a:ext uri="{FF2B5EF4-FFF2-40B4-BE49-F238E27FC236}">
                <a16:creationId xmlns:a16="http://schemas.microsoft.com/office/drawing/2014/main" id="{8E2A759D-6B19-654B-8DCC-EB3B7FA5413C}"/>
              </a:ext>
            </a:extLst>
          </p:cNvPr>
          <p:cNvCxnSpPr>
            <a:cxnSpLocks/>
          </p:cNvCxnSpPr>
          <p:nvPr/>
        </p:nvCxnSpPr>
        <p:spPr>
          <a:xfrm>
            <a:off x="5961826" y="2052087"/>
            <a:ext cx="0" cy="377455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F959891-1C2A-FA4F-BE22-270872FAA422}"/>
              </a:ext>
            </a:extLst>
          </p:cNvPr>
          <p:cNvSpPr txBox="1"/>
          <p:nvPr/>
        </p:nvSpPr>
        <p:spPr>
          <a:xfrm>
            <a:off x="1" y="5571460"/>
            <a:ext cx="6027036" cy="646331"/>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Fig 1: Use of multi-modality for emotion detection in a dialogue</a:t>
            </a:r>
          </a:p>
        </p:txBody>
      </p:sp>
      <p:sp>
        <p:nvSpPr>
          <p:cNvPr id="13" name="TextBox 12">
            <a:extLst>
              <a:ext uri="{FF2B5EF4-FFF2-40B4-BE49-F238E27FC236}">
                <a16:creationId xmlns:a16="http://schemas.microsoft.com/office/drawing/2014/main" id="{1BEB82AF-52C9-7040-8BF7-C0F897955FD2}"/>
              </a:ext>
            </a:extLst>
          </p:cNvPr>
          <p:cNvSpPr txBox="1"/>
          <p:nvPr/>
        </p:nvSpPr>
        <p:spPr>
          <a:xfrm>
            <a:off x="6155880" y="5832962"/>
            <a:ext cx="6171882"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Fig 2: Use of multi-modality for identifying informative tweets</a:t>
            </a:r>
          </a:p>
        </p:txBody>
      </p:sp>
    </p:spTree>
    <p:extLst>
      <p:ext uri="{BB962C8B-B14F-4D97-AF65-F5344CB8AC3E}">
        <p14:creationId xmlns:p14="http://schemas.microsoft.com/office/powerpoint/2010/main" val="27776708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5"/>
          <p:cNvSpPr txBox="1">
            <a:spLocks noGrp="1"/>
          </p:cNvSpPr>
          <p:nvPr>
            <p:ph type="title"/>
          </p:nvPr>
        </p:nvSpPr>
        <p:spPr>
          <a:xfrm>
            <a:off x="263233" y="177367"/>
            <a:ext cx="11479200" cy="763600"/>
          </a:xfrm>
          <a:prstGeom prst="rect">
            <a:avLst/>
          </a:prstGeom>
        </p:spPr>
        <p:txBody>
          <a:bodyPr spcFirstLastPara="1" vert="horz" wrap="square" lIns="121900" tIns="121900" rIns="121900" bIns="121900" rtlCol="0" anchor="t" anchorCtr="0">
            <a:normAutofit fontScale="90000"/>
          </a:bodyPr>
          <a:lstStyle/>
          <a:p>
            <a:r>
              <a:rPr lang="en-GB">
                <a:solidFill>
                  <a:srgbClr val="1155CC"/>
                </a:solidFill>
                <a:latin typeface="Merriweather"/>
                <a:ea typeface="Merriweather"/>
                <a:cs typeface="Merriweather"/>
                <a:sym typeface="Merriweather"/>
              </a:rPr>
              <a:t>Complaints on Social Media</a:t>
            </a:r>
            <a:endParaRPr>
              <a:solidFill>
                <a:srgbClr val="1155CC"/>
              </a:solidFill>
              <a:latin typeface="Merriweather"/>
              <a:ea typeface="Merriweather"/>
              <a:cs typeface="Merriweather"/>
              <a:sym typeface="Merriweather"/>
            </a:endParaRPr>
          </a:p>
        </p:txBody>
      </p:sp>
      <p:sp>
        <p:nvSpPr>
          <p:cNvPr id="144" name="Google Shape;144;p15"/>
          <p:cNvSpPr txBox="1">
            <a:spLocks noGrp="1"/>
          </p:cNvSpPr>
          <p:nvPr>
            <p:ph type="body" idx="1"/>
          </p:nvPr>
        </p:nvSpPr>
        <p:spPr>
          <a:xfrm>
            <a:off x="60033" y="1135667"/>
            <a:ext cx="11910000" cy="5291600"/>
          </a:xfrm>
          <a:prstGeom prst="rect">
            <a:avLst/>
          </a:prstGeom>
          <a:noFill/>
          <a:ln>
            <a:noFill/>
          </a:ln>
        </p:spPr>
        <p:txBody>
          <a:bodyPr spcFirstLastPara="1" vert="horz" wrap="square" lIns="121900" tIns="121900" rIns="121900" bIns="121900" rtlCol="0" anchor="t" anchorCtr="0">
            <a:noAutofit/>
          </a:bodyPr>
          <a:lstStyle/>
          <a:p>
            <a:pPr indent="-431789" algn="just">
              <a:lnSpc>
                <a:spcPct val="115000"/>
              </a:lnSpc>
              <a:spcBef>
                <a:spcPts val="1333"/>
              </a:spcBef>
              <a:buClr>
                <a:srgbClr val="474747"/>
              </a:buClr>
              <a:buSzPts val="1500"/>
              <a:buFont typeface="Times New Roman"/>
              <a:buChar char="●"/>
            </a:pPr>
            <a:r>
              <a:rPr lang="en-GB" sz="2000" i="1" dirty="0">
                <a:solidFill>
                  <a:srgbClr val="474747"/>
                </a:solidFill>
              </a:rPr>
              <a:t>One-third of all </a:t>
            </a:r>
            <a:r>
              <a:rPr lang="en-GB" sz="2000" b="1" i="1" dirty="0">
                <a:solidFill>
                  <a:srgbClr val="474747"/>
                </a:solidFill>
              </a:rPr>
              <a:t>customer complaints are never answered</a:t>
            </a:r>
            <a:r>
              <a:rPr lang="en-GB" sz="2000" i="1" dirty="0">
                <a:solidFill>
                  <a:srgbClr val="474747"/>
                </a:solidFill>
              </a:rPr>
              <a:t>, most of them are in social</a:t>
            </a:r>
            <a:endParaRPr sz="2000" i="1" dirty="0">
              <a:solidFill>
                <a:srgbClr val="474747"/>
              </a:solidFill>
            </a:endParaRPr>
          </a:p>
          <a:p>
            <a:pPr indent="-431789" algn="just">
              <a:lnSpc>
                <a:spcPct val="115000"/>
              </a:lnSpc>
              <a:spcBef>
                <a:spcPts val="1333"/>
              </a:spcBef>
              <a:buClr>
                <a:srgbClr val="474747"/>
              </a:buClr>
              <a:buSzPts val="1500"/>
              <a:buFont typeface="Times New Roman"/>
              <a:buChar char="●"/>
            </a:pPr>
            <a:r>
              <a:rPr lang="en-GB" sz="2000" i="1" dirty="0">
                <a:solidFill>
                  <a:srgbClr val="474747"/>
                </a:solidFill>
              </a:rPr>
              <a:t>Answering a complaint</a:t>
            </a:r>
            <a:r>
              <a:rPr lang="en-GB" sz="2000" b="1" i="1" dirty="0">
                <a:solidFill>
                  <a:srgbClr val="474747"/>
                </a:solidFill>
              </a:rPr>
              <a:t> increases customer advocacy</a:t>
            </a:r>
            <a:r>
              <a:rPr lang="en-GB" sz="2000" i="1" dirty="0">
                <a:solidFill>
                  <a:srgbClr val="474747"/>
                </a:solidFill>
              </a:rPr>
              <a:t> by as much as 25%</a:t>
            </a:r>
            <a:endParaRPr sz="2000" i="1" dirty="0">
              <a:solidFill>
                <a:srgbClr val="474747"/>
              </a:solidFill>
            </a:endParaRPr>
          </a:p>
          <a:p>
            <a:pPr indent="-431789" algn="just">
              <a:lnSpc>
                <a:spcPct val="115000"/>
              </a:lnSpc>
              <a:spcBef>
                <a:spcPts val="1333"/>
              </a:spcBef>
              <a:buClr>
                <a:srgbClr val="474747"/>
              </a:buClr>
              <a:buSzPts val="1500"/>
            </a:pPr>
            <a:r>
              <a:rPr lang="en-GB" sz="2000" i="1" dirty="0">
                <a:solidFill>
                  <a:srgbClr val="474747"/>
                </a:solidFill>
              </a:rPr>
              <a:t>Not answering a complaint decreases customer advocacy by as much as 50%</a:t>
            </a:r>
            <a:endParaRPr sz="2000" i="1" dirty="0">
              <a:solidFill>
                <a:srgbClr val="474747"/>
              </a:solidFill>
            </a:endParaRPr>
          </a:p>
          <a:p>
            <a:pPr indent="-431789" algn="just">
              <a:lnSpc>
                <a:spcPct val="115000"/>
              </a:lnSpc>
              <a:spcBef>
                <a:spcPts val="1333"/>
              </a:spcBef>
              <a:buSzPts val="1500"/>
              <a:buFont typeface="Times New Roman"/>
              <a:buChar char="●"/>
            </a:pPr>
            <a:r>
              <a:rPr lang="en-GB" sz="2000" i="1" dirty="0">
                <a:solidFill>
                  <a:srgbClr val="162020"/>
                </a:solidFill>
              </a:rPr>
              <a:t>From 2020 to 2021 alone, the volume of </a:t>
            </a:r>
            <a:r>
              <a:rPr lang="en-GB" sz="2000" b="1" i="1" dirty="0">
                <a:solidFill>
                  <a:srgbClr val="162020"/>
                </a:solidFill>
              </a:rPr>
              <a:t>consumers who preferred using social messaging for customer service jumped</a:t>
            </a:r>
            <a:r>
              <a:rPr lang="en-GB" sz="2000" i="1" dirty="0">
                <a:solidFill>
                  <a:srgbClr val="162020"/>
                </a:solidFill>
              </a:rPr>
              <a:t> an impressive 110%.</a:t>
            </a:r>
            <a:endParaRPr sz="2000" i="1" dirty="0">
              <a:solidFill>
                <a:srgbClr val="162020"/>
              </a:solidFill>
            </a:endParaRPr>
          </a:p>
          <a:p>
            <a:pPr indent="-431789" algn="just">
              <a:lnSpc>
                <a:spcPct val="115000"/>
              </a:lnSpc>
              <a:spcBef>
                <a:spcPts val="1333"/>
              </a:spcBef>
              <a:buClr>
                <a:srgbClr val="162020"/>
              </a:buClr>
              <a:buSzPts val="1500"/>
            </a:pPr>
            <a:r>
              <a:rPr lang="en-GB" sz="2000" dirty="0">
                <a:solidFill>
                  <a:srgbClr val="162020"/>
                </a:solidFill>
                <a:highlight>
                  <a:srgbClr val="FFFFFF"/>
                </a:highlight>
              </a:rPr>
              <a:t>Most questions are about product availability and payment methods, but a few are feedback about the products or the buying process</a:t>
            </a:r>
            <a:r>
              <a:rPr lang="en-GB" sz="2000" dirty="0" smtClean="0">
                <a:solidFill>
                  <a:srgbClr val="162020"/>
                </a:solidFill>
                <a:highlight>
                  <a:srgbClr val="FFFFFF"/>
                </a:highlight>
              </a:rPr>
              <a:t>.</a:t>
            </a:r>
            <a:endParaRPr sz="2000" i="1" dirty="0">
              <a:solidFill>
                <a:srgbClr val="162020"/>
              </a:solidFill>
            </a:endParaRPr>
          </a:p>
          <a:p>
            <a:pPr indent="-431789" algn="just">
              <a:lnSpc>
                <a:spcPct val="115000"/>
              </a:lnSpc>
              <a:spcBef>
                <a:spcPts val="1333"/>
              </a:spcBef>
              <a:buClr>
                <a:srgbClr val="162020"/>
              </a:buClr>
              <a:buSzPts val="1500"/>
            </a:pPr>
            <a:r>
              <a:rPr lang="en-GB" sz="2000" i="1" dirty="0">
                <a:solidFill>
                  <a:srgbClr val="162020"/>
                </a:solidFill>
              </a:rPr>
              <a:t>Based on social media trends </a:t>
            </a:r>
            <a:r>
              <a:rPr lang="en-GB" sz="2000" dirty="0">
                <a:solidFill>
                  <a:srgbClr val="162020"/>
                </a:solidFill>
                <a:highlight>
                  <a:srgbClr val="FFFFFF"/>
                </a:highlight>
              </a:rPr>
              <a:t>if companies fail  to offer timely resolutions on social, almost half of consumers may unfollow your brand</a:t>
            </a:r>
            <a:endParaRPr sz="2000" i="1" dirty="0">
              <a:solidFill>
                <a:srgbClr val="162020"/>
              </a:solidFill>
            </a:endParaRPr>
          </a:p>
          <a:p>
            <a:pPr indent="-431789" algn="just">
              <a:lnSpc>
                <a:spcPct val="115000"/>
              </a:lnSpc>
              <a:spcBef>
                <a:spcPts val="1333"/>
              </a:spcBef>
              <a:spcAft>
                <a:spcPts val="1333"/>
              </a:spcAft>
              <a:buClr>
                <a:srgbClr val="162020"/>
              </a:buClr>
              <a:buSzPts val="1500"/>
            </a:pPr>
            <a:r>
              <a:rPr lang="en-GB" sz="2000" dirty="0">
                <a:solidFill>
                  <a:srgbClr val="162020"/>
                </a:solidFill>
                <a:highlight>
                  <a:srgbClr val="FFFFFF"/>
                </a:highlight>
              </a:rPr>
              <a:t>Even worse, over a third will talk about the experience with their family and friends</a:t>
            </a:r>
            <a:endParaRPr sz="2000" dirty="0">
              <a:solidFill>
                <a:srgbClr val="474747"/>
              </a:solidFill>
              <a:highlight>
                <a:srgbClr val="F2F2F3"/>
              </a:highlight>
            </a:endParaRPr>
          </a:p>
        </p:txBody>
      </p:sp>
      <p:sp>
        <p:nvSpPr>
          <p:cNvPr id="145" name="Google Shape;145;p15"/>
          <p:cNvSpPr txBox="1"/>
          <p:nvPr/>
        </p:nvSpPr>
        <p:spPr>
          <a:xfrm>
            <a:off x="219033" y="6528800"/>
            <a:ext cx="11795200" cy="430847"/>
          </a:xfrm>
          <a:prstGeom prst="rect">
            <a:avLst/>
          </a:prstGeom>
          <a:noFill/>
          <a:ln>
            <a:noFill/>
          </a:ln>
        </p:spPr>
        <p:txBody>
          <a:bodyPr spcFirstLastPara="1" wrap="square" lIns="121900" tIns="121900" rIns="121900" bIns="121900" anchor="t" anchorCtr="0">
            <a:spAutoFit/>
          </a:bodyPr>
          <a:lstStyle/>
          <a:p>
            <a:r>
              <a:rPr lang="en-GB" sz="1200" i="1">
                <a:solidFill>
                  <a:srgbClr val="222222"/>
                </a:solidFill>
              </a:rPr>
              <a:t>Source: https://sproutsocial.com/insights/social-media-customer-service-statistics/ and https://www.zendesk.com/in/cx-trends-report/#georedirect</a:t>
            </a:r>
            <a:endParaRPr sz="1200" i="1">
              <a:solidFill>
                <a:srgbClr val="222222"/>
              </a:solidFill>
            </a:endParaRPr>
          </a:p>
        </p:txBody>
      </p:sp>
    </p:spTree>
    <p:extLst>
      <p:ext uri="{BB962C8B-B14F-4D97-AF65-F5344CB8AC3E}">
        <p14:creationId xmlns:p14="http://schemas.microsoft.com/office/powerpoint/2010/main" val="7867524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220533" y="278967"/>
            <a:ext cx="11420400" cy="763600"/>
          </a:xfrm>
          <a:prstGeom prst="rect">
            <a:avLst/>
          </a:prstGeom>
        </p:spPr>
        <p:txBody>
          <a:bodyPr spcFirstLastPara="1" vert="horz" wrap="square" lIns="121900" tIns="121900" rIns="121900" bIns="121900" rtlCol="0" anchor="t" anchorCtr="0">
            <a:normAutofit fontScale="90000"/>
          </a:bodyPr>
          <a:lstStyle/>
          <a:p>
            <a:r>
              <a:rPr lang="en-GB">
                <a:solidFill>
                  <a:srgbClr val="1155CC"/>
                </a:solidFill>
                <a:latin typeface="Merriweather"/>
                <a:ea typeface="Merriweather"/>
                <a:cs typeface="Merriweather"/>
                <a:sym typeface="Merriweather"/>
              </a:rPr>
              <a:t>Social Media Complaints Statistics</a:t>
            </a:r>
            <a:endParaRPr>
              <a:solidFill>
                <a:srgbClr val="1155CC"/>
              </a:solidFill>
              <a:latin typeface="Merriweather"/>
              <a:ea typeface="Merriweather"/>
              <a:cs typeface="Merriweather"/>
              <a:sym typeface="Merriweather"/>
            </a:endParaRPr>
          </a:p>
        </p:txBody>
      </p:sp>
      <p:pic>
        <p:nvPicPr>
          <p:cNvPr id="151" name="Google Shape;151;p16"/>
          <p:cNvPicPr preferRelativeResize="0"/>
          <p:nvPr/>
        </p:nvPicPr>
        <p:blipFill>
          <a:blip r:embed="rId3">
            <a:alphaModFix/>
          </a:blip>
          <a:stretch>
            <a:fillRect/>
          </a:stretch>
        </p:blipFill>
        <p:spPr>
          <a:xfrm>
            <a:off x="363701" y="1277734"/>
            <a:ext cx="6162268" cy="4811309"/>
          </a:xfrm>
          <a:prstGeom prst="rect">
            <a:avLst/>
          </a:prstGeom>
          <a:noFill/>
          <a:ln>
            <a:noFill/>
          </a:ln>
        </p:spPr>
      </p:pic>
      <p:sp>
        <p:nvSpPr>
          <p:cNvPr id="152" name="Google Shape;152;p16"/>
          <p:cNvSpPr txBox="1"/>
          <p:nvPr/>
        </p:nvSpPr>
        <p:spPr>
          <a:xfrm>
            <a:off x="6929800" y="4304767"/>
            <a:ext cx="1366800" cy="306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pic>
        <p:nvPicPr>
          <p:cNvPr id="153" name="Google Shape;153;p16"/>
          <p:cNvPicPr preferRelativeResize="0"/>
          <p:nvPr/>
        </p:nvPicPr>
        <p:blipFill>
          <a:blip r:embed="rId4">
            <a:alphaModFix/>
          </a:blip>
          <a:stretch>
            <a:fillRect/>
          </a:stretch>
        </p:blipFill>
        <p:spPr>
          <a:xfrm>
            <a:off x="6485901" y="2300533"/>
            <a:ext cx="5284033" cy="3122600"/>
          </a:xfrm>
          <a:prstGeom prst="rect">
            <a:avLst/>
          </a:prstGeom>
          <a:noFill/>
          <a:ln>
            <a:noFill/>
          </a:ln>
        </p:spPr>
      </p:pic>
      <p:sp>
        <p:nvSpPr>
          <p:cNvPr id="154" name="Google Shape;154;p16"/>
          <p:cNvSpPr txBox="1"/>
          <p:nvPr/>
        </p:nvSpPr>
        <p:spPr>
          <a:xfrm>
            <a:off x="353033" y="6166300"/>
            <a:ext cx="7199600" cy="486800"/>
          </a:xfrm>
          <a:prstGeom prst="rect">
            <a:avLst/>
          </a:prstGeom>
          <a:noFill/>
          <a:ln>
            <a:noFill/>
          </a:ln>
        </p:spPr>
        <p:txBody>
          <a:bodyPr spcFirstLastPara="1" wrap="square" lIns="121900" tIns="121900" rIns="121900" bIns="121900" anchor="t" anchorCtr="0">
            <a:noAutofit/>
          </a:bodyPr>
          <a:lstStyle/>
          <a:p>
            <a:r>
              <a:rPr lang="en-GB" sz="1333" i="1">
                <a:solidFill>
                  <a:srgbClr val="222222"/>
                </a:solidFill>
                <a:latin typeface="Times New Roman"/>
                <a:ea typeface="Times New Roman"/>
                <a:cs typeface="Times New Roman"/>
                <a:sym typeface="Times New Roman"/>
              </a:rPr>
              <a:t>Source:https://www.convinceandconvert.com/social-media/your-poor-customer-service/</a:t>
            </a:r>
            <a:endParaRPr sz="1333" i="1">
              <a:solidFill>
                <a:srgbClr val="222222"/>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5755642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7"/>
          <p:cNvSpPr txBox="1">
            <a:spLocks noGrp="1"/>
          </p:cNvSpPr>
          <p:nvPr>
            <p:ph type="title"/>
          </p:nvPr>
        </p:nvSpPr>
        <p:spPr>
          <a:xfrm>
            <a:off x="208767" y="278967"/>
            <a:ext cx="11432000" cy="763600"/>
          </a:xfrm>
          <a:prstGeom prst="rect">
            <a:avLst/>
          </a:prstGeom>
        </p:spPr>
        <p:txBody>
          <a:bodyPr spcFirstLastPara="1" vert="horz" wrap="square" lIns="121900" tIns="121900" rIns="121900" bIns="121900" rtlCol="0" anchor="t" anchorCtr="0">
            <a:noAutofit/>
          </a:bodyPr>
          <a:lstStyle/>
          <a:p>
            <a:pPr>
              <a:buSzPts val="990"/>
            </a:pPr>
            <a:r>
              <a:rPr lang="en-GB" sz="3093">
                <a:solidFill>
                  <a:srgbClr val="1155CC"/>
                </a:solidFill>
                <a:latin typeface="Merriweather"/>
                <a:ea typeface="Merriweather"/>
                <a:cs typeface="Merriweather"/>
                <a:sym typeface="Merriweather"/>
              </a:rPr>
              <a:t>Complaints and Social Media</a:t>
            </a:r>
            <a:endParaRPr sz="3093">
              <a:solidFill>
                <a:srgbClr val="1155CC"/>
              </a:solidFill>
              <a:latin typeface="Merriweather"/>
              <a:ea typeface="Merriweather"/>
              <a:cs typeface="Merriweather"/>
              <a:sym typeface="Merriweather"/>
            </a:endParaRPr>
          </a:p>
        </p:txBody>
      </p:sp>
      <p:pic>
        <p:nvPicPr>
          <p:cNvPr id="160" name="Google Shape;160;p17"/>
          <p:cNvPicPr preferRelativeResize="0"/>
          <p:nvPr/>
        </p:nvPicPr>
        <p:blipFill>
          <a:blip r:embed="rId3">
            <a:alphaModFix/>
          </a:blip>
          <a:stretch>
            <a:fillRect/>
          </a:stretch>
        </p:blipFill>
        <p:spPr>
          <a:xfrm>
            <a:off x="6199067" y="432701"/>
            <a:ext cx="5689767" cy="3556799"/>
          </a:xfrm>
          <a:prstGeom prst="rect">
            <a:avLst/>
          </a:prstGeom>
          <a:noFill/>
          <a:ln>
            <a:noFill/>
          </a:ln>
        </p:spPr>
      </p:pic>
      <p:sp>
        <p:nvSpPr>
          <p:cNvPr id="161" name="Google Shape;161;p17"/>
          <p:cNvSpPr txBox="1"/>
          <p:nvPr/>
        </p:nvSpPr>
        <p:spPr>
          <a:xfrm>
            <a:off x="6941600" y="534300"/>
            <a:ext cx="990000" cy="306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sp>
        <p:nvSpPr>
          <p:cNvPr id="162" name="Google Shape;162;p17"/>
          <p:cNvSpPr txBox="1"/>
          <p:nvPr/>
        </p:nvSpPr>
        <p:spPr>
          <a:xfrm>
            <a:off x="6941600" y="2205767"/>
            <a:ext cx="1802800" cy="306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sp>
        <p:nvSpPr>
          <p:cNvPr id="163" name="Google Shape;163;p17"/>
          <p:cNvSpPr txBox="1"/>
          <p:nvPr/>
        </p:nvSpPr>
        <p:spPr>
          <a:xfrm>
            <a:off x="6929800" y="3255267"/>
            <a:ext cx="1681200" cy="306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sp>
        <p:nvSpPr>
          <p:cNvPr id="164" name="Google Shape;164;p17"/>
          <p:cNvSpPr txBox="1"/>
          <p:nvPr/>
        </p:nvSpPr>
        <p:spPr>
          <a:xfrm rot="10800000" flipH="1">
            <a:off x="6258133" y="856433"/>
            <a:ext cx="1154800" cy="1636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pic>
        <p:nvPicPr>
          <p:cNvPr id="165" name="Google Shape;165;p17"/>
          <p:cNvPicPr preferRelativeResize="0"/>
          <p:nvPr/>
        </p:nvPicPr>
        <p:blipFill>
          <a:blip r:embed="rId4">
            <a:alphaModFix/>
          </a:blip>
          <a:stretch>
            <a:fillRect/>
          </a:stretch>
        </p:blipFill>
        <p:spPr>
          <a:xfrm>
            <a:off x="6199067" y="4163367"/>
            <a:ext cx="5623299" cy="2541467"/>
          </a:xfrm>
          <a:prstGeom prst="rect">
            <a:avLst/>
          </a:prstGeom>
          <a:noFill/>
          <a:ln>
            <a:noFill/>
          </a:ln>
        </p:spPr>
      </p:pic>
      <p:sp>
        <p:nvSpPr>
          <p:cNvPr id="166" name="Google Shape;166;p17"/>
          <p:cNvSpPr txBox="1"/>
          <p:nvPr/>
        </p:nvSpPr>
        <p:spPr>
          <a:xfrm>
            <a:off x="6929800" y="4304767"/>
            <a:ext cx="1366800" cy="306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sp>
        <p:nvSpPr>
          <p:cNvPr id="167" name="Google Shape;167;p17"/>
          <p:cNvSpPr txBox="1"/>
          <p:nvPr/>
        </p:nvSpPr>
        <p:spPr>
          <a:xfrm>
            <a:off x="6977000" y="5235533"/>
            <a:ext cx="1914400" cy="3904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sp>
        <p:nvSpPr>
          <p:cNvPr id="168" name="Google Shape;168;p17"/>
          <p:cNvSpPr txBox="1"/>
          <p:nvPr/>
        </p:nvSpPr>
        <p:spPr>
          <a:xfrm>
            <a:off x="6464233" y="5737433"/>
            <a:ext cx="1366800" cy="163600"/>
          </a:xfrm>
          <a:prstGeom prst="rect">
            <a:avLst/>
          </a:prstGeom>
          <a:solidFill>
            <a:schemeClr val="lt1"/>
          </a:solidFill>
          <a:ln>
            <a:noFill/>
          </a:ln>
        </p:spPr>
        <p:txBody>
          <a:bodyPr spcFirstLastPara="1" wrap="square" lIns="121900" tIns="121900" rIns="121900" bIns="121900" anchor="t" anchorCtr="0">
            <a:noAutofit/>
          </a:bodyPr>
          <a:lstStyle/>
          <a:p>
            <a:endParaRPr sz="2400"/>
          </a:p>
        </p:txBody>
      </p:sp>
      <p:pic>
        <p:nvPicPr>
          <p:cNvPr id="169" name="Google Shape;169;p17"/>
          <p:cNvPicPr preferRelativeResize="0"/>
          <p:nvPr/>
        </p:nvPicPr>
        <p:blipFill>
          <a:blip r:embed="rId5">
            <a:alphaModFix/>
          </a:blip>
          <a:stretch>
            <a:fillRect/>
          </a:stretch>
        </p:blipFill>
        <p:spPr>
          <a:xfrm>
            <a:off x="372567" y="1042567"/>
            <a:ext cx="5623300" cy="4982600"/>
          </a:xfrm>
          <a:prstGeom prst="rect">
            <a:avLst/>
          </a:prstGeom>
          <a:noFill/>
          <a:ln>
            <a:noFill/>
          </a:ln>
        </p:spPr>
      </p:pic>
      <p:sp>
        <p:nvSpPr>
          <p:cNvPr id="170" name="Google Shape;170;p17"/>
          <p:cNvSpPr txBox="1"/>
          <p:nvPr/>
        </p:nvSpPr>
        <p:spPr>
          <a:xfrm>
            <a:off x="2428500" y="1358900"/>
            <a:ext cx="3393600" cy="11432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endParaRPr sz="2400"/>
          </a:p>
        </p:txBody>
      </p:sp>
      <p:sp>
        <p:nvSpPr>
          <p:cNvPr id="171" name="Google Shape;171;p17"/>
          <p:cNvSpPr txBox="1"/>
          <p:nvPr/>
        </p:nvSpPr>
        <p:spPr>
          <a:xfrm>
            <a:off x="2463867" y="5011767"/>
            <a:ext cx="3532000" cy="1013600"/>
          </a:xfrm>
          <a:prstGeom prst="rect">
            <a:avLst/>
          </a:prstGeom>
          <a:noFill/>
          <a:ln w="19050" cap="flat" cmpd="sng">
            <a:solidFill>
              <a:srgbClr val="FF0000"/>
            </a:solidFill>
            <a:prstDash val="solid"/>
            <a:round/>
            <a:headEnd type="none" w="sm" len="sm"/>
            <a:tailEnd type="none" w="sm" len="sm"/>
          </a:ln>
        </p:spPr>
        <p:txBody>
          <a:bodyPr spcFirstLastPara="1" wrap="square" lIns="121900" tIns="121900" rIns="121900" bIns="121900" anchor="t" anchorCtr="0">
            <a:noAutofit/>
          </a:bodyPr>
          <a:lstStyle/>
          <a:p>
            <a:endParaRPr sz="2400"/>
          </a:p>
        </p:txBody>
      </p:sp>
    </p:spTree>
    <p:extLst>
      <p:ext uri="{BB962C8B-B14F-4D97-AF65-F5344CB8AC3E}">
        <p14:creationId xmlns:p14="http://schemas.microsoft.com/office/powerpoint/2010/main" val="5617760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title"/>
          </p:nvPr>
        </p:nvSpPr>
        <p:spPr>
          <a:xfrm>
            <a:off x="281533" y="313433"/>
            <a:ext cx="11360800" cy="763600"/>
          </a:xfrm>
          <a:prstGeom prst="rect">
            <a:avLst/>
          </a:prstGeom>
        </p:spPr>
        <p:txBody>
          <a:bodyPr spcFirstLastPara="1" vert="horz" wrap="square" lIns="121900" tIns="121900" rIns="121900" bIns="121900" rtlCol="0" anchor="t" anchorCtr="0">
            <a:normAutofit/>
          </a:bodyPr>
          <a:lstStyle/>
          <a:p>
            <a:r>
              <a:rPr lang="en-GB" sz="3200">
                <a:solidFill>
                  <a:srgbClr val="1155CC"/>
                </a:solidFill>
                <a:latin typeface="Merriweather"/>
                <a:ea typeface="Merriweather"/>
                <a:cs typeface="Merriweather"/>
                <a:sym typeface="Merriweather"/>
              </a:rPr>
              <a:t>Motivation for Complaint Detection</a:t>
            </a:r>
            <a:endParaRPr sz="3200">
              <a:solidFill>
                <a:srgbClr val="1155CC"/>
              </a:solidFill>
              <a:latin typeface="Merriweather"/>
              <a:ea typeface="Merriweather"/>
              <a:cs typeface="Merriweather"/>
              <a:sym typeface="Merriweather"/>
            </a:endParaRPr>
          </a:p>
        </p:txBody>
      </p:sp>
      <p:sp>
        <p:nvSpPr>
          <p:cNvPr id="177" name="Google Shape;177;p18"/>
          <p:cNvSpPr txBox="1"/>
          <p:nvPr/>
        </p:nvSpPr>
        <p:spPr>
          <a:xfrm>
            <a:off x="467800" y="1160800"/>
            <a:ext cx="11246800" cy="5273200"/>
          </a:xfrm>
          <a:prstGeom prst="rect">
            <a:avLst/>
          </a:prstGeom>
          <a:noFill/>
          <a:ln>
            <a:noFill/>
          </a:ln>
        </p:spPr>
        <p:txBody>
          <a:bodyPr spcFirstLastPara="1" wrap="square" lIns="93133" tIns="46567" rIns="93133" bIns="46567" anchor="t" anchorCtr="0">
            <a:noAutofit/>
          </a:bodyPr>
          <a:lstStyle/>
          <a:p>
            <a:pPr algn="just">
              <a:lnSpc>
                <a:spcPct val="130000"/>
              </a:lnSpc>
              <a:spcBef>
                <a:spcPts val="1333"/>
              </a:spcBef>
            </a:pPr>
            <a:endParaRPr sz="2000">
              <a:solidFill>
                <a:srgbClr val="222222"/>
              </a:solidFill>
            </a:endParaRPr>
          </a:p>
          <a:p>
            <a:pPr marL="599985" lvl="1" indent="-486988" algn="just">
              <a:lnSpc>
                <a:spcPct val="130000"/>
              </a:lnSpc>
              <a:spcBef>
                <a:spcPts val="1333"/>
              </a:spcBef>
              <a:buClr>
                <a:srgbClr val="222222"/>
              </a:buClr>
              <a:buSzPts val="1500"/>
              <a:buChar char="➢"/>
            </a:pPr>
            <a:r>
              <a:rPr lang="en-GB" sz="2000">
                <a:solidFill>
                  <a:srgbClr val="222222"/>
                </a:solidFill>
              </a:rPr>
              <a:t>Timely and effective </a:t>
            </a:r>
            <a:r>
              <a:rPr lang="en-GB" sz="2000" b="1">
                <a:solidFill>
                  <a:srgbClr val="222222"/>
                </a:solidFill>
              </a:rPr>
              <a:t>identification of customer’s complaints</a:t>
            </a:r>
            <a:r>
              <a:rPr lang="en-GB" sz="2000">
                <a:solidFill>
                  <a:srgbClr val="222222"/>
                </a:solidFill>
              </a:rPr>
              <a:t> is vital to provide immediate resolution to improve customer satisfaction for any organization. </a:t>
            </a:r>
            <a:endParaRPr sz="2000">
              <a:solidFill>
                <a:srgbClr val="222222"/>
              </a:solidFill>
            </a:endParaRPr>
          </a:p>
          <a:p>
            <a:pPr marL="599985" lvl="1" indent="-486988" algn="just">
              <a:lnSpc>
                <a:spcPct val="130000"/>
              </a:lnSpc>
              <a:spcBef>
                <a:spcPts val="1333"/>
              </a:spcBef>
              <a:buClr>
                <a:srgbClr val="222222"/>
              </a:buClr>
              <a:buSzPts val="1500"/>
              <a:buChar char="➢"/>
            </a:pPr>
            <a:r>
              <a:rPr lang="en-GB" sz="2000" i="1">
                <a:solidFill>
                  <a:srgbClr val="222222"/>
                </a:solidFill>
              </a:rPr>
              <a:t>Establishing computer systems to </a:t>
            </a:r>
            <a:r>
              <a:rPr lang="en-GB" sz="2000" b="1" i="1">
                <a:solidFill>
                  <a:srgbClr val="222222"/>
                </a:solidFill>
              </a:rPr>
              <a:t>mimic human-like understanding</a:t>
            </a:r>
            <a:r>
              <a:rPr lang="en-GB" sz="2000" i="1">
                <a:solidFill>
                  <a:srgbClr val="222222"/>
                </a:solidFill>
              </a:rPr>
              <a:t> of complaints and non-complaints becomes onerous given their lack of human perception and knowledge.</a:t>
            </a:r>
            <a:endParaRPr sz="2000" i="1">
              <a:solidFill>
                <a:srgbClr val="222222"/>
              </a:solidFill>
            </a:endParaRPr>
          </a:p>
          <a:p>
            <a:pPr marL="599985" lvl="1" indent="-486988" algn="just">
              <a:lnSpc>
                <a:spcPct val="130000"/>
              </a:lnSpc>
              <a:spcBef>
                <a:spcPts val="1333"/>
              </a:spcBef>
              <a:buClr>
                <a:srgbClr val="222222"/>
              </a:buClr>
              <a:buSzPts val="1500"/>
              <a:buChar char="➢"/>
            </a:pPr>
            <a:r>
              <a:rPr lang="en-GB" sz="2000" i="1">
                <a:solidFill>
                  <a:srgbClr val="222222"/>
                </a:solidFill>
              </a:rPr>
              <a:t>Detecting complaints on social media additionally necessitates detecting complaints from </a:t>
            </a:r>
            <a:r>
              <a:rPr lang="en-GB" sz="2000" b="1" i="1">
                <a:solidFill>
                  <a:srgbClr val="222222"/>
                </a:solidFill>
              </a:rPr>
              <a:t>fragmented and noisy text snippets</a:t>
            </a:r>
            <a:r>
              <a:rPr lang="en-GB" sz="2000" i="1">
                <a:solidFill>
                  <a:srgbClr val="222222"/>
                </a:solidFill>
              </a:rPr>
              <a:t> with character limits, interpretation of implicit expressions, irony, and colloquialism.</a:t>
            </a:r>
            <a:r>
              <a:rPr lang="en-GB" sz="2000">
                <a:solidFill>
                  <a:srgbClr val="222222"/>
                </a:solidFill>
              </a:rPr>
              <a:t> </a:t>
            </a:r>
            <a:endParaRPr sz="2000">
              <a:solidFill>
                <a:srgbClr val="222222"/>
              </a:solidFill>
            </a:endParaRPr>
          </a:p>
          <a:p>
            <a:pPr marL="599985" lvl="1" indent="-486988" algn="just">
              <a:lnSpc>
                <a:spcPct val="130000"/>
              </a:lnSpc>
              <a:spcBef>
                <a:spcPts val="1333"/>
              </a:spcBef>
              <a:spcAft>
                <a:spcPts val="1333"/>
              </a:spcAft>
              <a:buClr>
                <a:srgbClr val="222222"/>
              </a:buClr>
              <a:buSzPts val="1500"/>
              <a:buChar char="➢"/>
            </a:pPr>
            <a:r>
              <a:rPr lang="en-GB" sz="2000">
                <a:solidFill>
                  <a:srgbClr val="222222"/>
                </a:solidFill>
              </a:rPr>
              <a:t>There are very few gold-standard complaint datasets available publically.</a:t>
            </a:r>
            <a:endParaRPr sz="2000">
              <a:solidFill>
                <a:srgbClr val="222222"/>
              </a:solidFill>
            </a:endParaRPr>
          </a:p>
        </p:txBody>
      </p:sp>
    </p:spTree>
    <p:extLst>
      <p:ext uri="{BB962C8B-B14F-4D97-AF65-F5344CB8AC3E}">
        <p14:creationId xmlns:p14="http://schemas.microsoft.com/office/powerpoint/2010/main" val="152826992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xfrm>
            <a:off x="546367" y="834887"/>
            <a:ext cx="11312000" cy="5056946"/>
          </a:xfrm>
          <a:prstGeom prst="rect">
            <a:avLst/>
          </a:prstGeom>
          <a:noFill/>
        </p:spPr>
        <p:txBody>
          <a:bodyPr spcFirstLastPara="1" vert="horz" wrap="square" lIns="121900" tIns="121900" rIns="121900" bIns="121900" rtlCol="0" anchor="t" anchorCtr="0">
            <a:normAutofit/>
          </a:bodyPr>
          <a:lstStyle/>
          <a:p>
            <a:pPr algn="ctr"/>
            <a:r>
              <a:rPr lang="en-GB" sz="4000" dirty="0">
                <a:solidFill>
                  <a:srgbClr val="000000"/>
                </a:solidFill>
                <a:latin typeface="Merriweather"/>
                <a:ea typeface="Merriweather"/>
                <a:cs typeface="Merriweather"/>
                <a:sym typeface="Merriweather"/>
              </a:rPr>
              <a:t>Sentiment and Emotion-Aware Multi-</a:t>
            </a:r>
            <a:r>
              <a:rPr lang="en-GB" dirty="0">
                <a:solidFill>
                  <a:srgbClr val="000000"/>
                </a:solidFill>
                <a:latin typeface="Merriweather"/>
                <a:ea typeface="Merriweather"/>
                <a:cs typeface="Merriweather"/>
                <a:sym typeface="Merriweather"/>
              </a:rPr>
              <a:t>M</a:t>
            </a:r>
            <a:r>
              <a:rPr lang="en-GB" sz="4000" dirty="0">
                <a:solidFill>
                  <a:srgbClr val="000000"/>
                </a:solidFill>
                <a:latin typeface="Merriweather"/>
                <a:ea typeface="Merriweather"/>
                <a:cs typeface="Merriweather"/>
                <a:sym typeface="Merriweather"/>
              </a:rPr>
              <a:t>odal Complaint Identification   </a:t>
            </a:r>
            <a:r>
              <a:rPr lang="en-GB" sz="4000" b="1" dirty="0">
                <a:solidFill>
                  <a:srgbClr val="E06666"/>
                </a:solidFill>
                <a:latin typeface="Merriweather"/>
                <a:ea typeface="Merriweather"/>
                <a:cs typeface="Merriweather"/>
                <a:sym typeface="Merriweather"/>
              </a:rPr>
              <a:t> </a:t>
            </a:r>
            <a:endParaRPr sz="3600" dirty="0">
              <a:solidFill>
                <a:srgbClr val="000000"/>
              </a:solidFill>
              <a:latin typeface="Merriweather"/>
              <a:ea typeface="Merriweather"/>
              <a:cs typeface="Merriweather"/>
              <a:sym typeface="Merriweather"/>
            </a:endParaRPr>
          </a:p>
          <a:p>
            <a:pPr algn="ctr"/>
            <a:endParaRPr sz="1169" dirty="0">
              <a:solidFill>
                <a:srgbClr val="000000"/>
              </a:solidFill>
              <a:latin typeface="Merriweather"/>
              <a:ea typeface="Merriweather"/>
              <a:cs typeface="Merriweather"/>
              <a:sym typeface="Merriweather"/>
            </a:endParaRPr>
          </a:p>
          <a:p>
            <a:pPr algn="ctr"/>
            <a:endParaRPr sz="2133" dirty="0">
              <a:solidFill>
                <a:srgbClr val="1155CC"/>
              </a:solidFill>
              <a:latin typeface="Times New Roman"/>
              <a:ea typeface="Times New Roman"/>
              <a:cs typeface="Times New Roman"/>
              <a:sym typeface="Times New Roman"/>
            </a:endParaRPr>
          </a:p>
          <a:p>
            <a:pPr algn="ctr">
              <a:spcBef>
                <a:spcPts val="1333"/>
              </a:spcBef>
              <a:buClr>
                <a:schemeClr val="dk1"/>
              </a:buClr>
              <a:buSzPct val="66666"/>
            </a:pPr>
            <a:r>
              <a:rPr lang="en-GB" sz="2200" b="1" i="1" dirty="0" err="1">
                <a:solidFill>
                  <a:srgbClr val="222222"/>
                </a:solidFill>
                <a:latin typeface="Times New Roman"/>
                <a:ea typeface="Times New Roman"/>
                <a:cs typeface="Times New Roman"/>
                <a:sym typeface="Times New Roman"/>
              </a:rPr>
              <a:t>Apoorva</a:t>
            </a:r>
            <a:r>
              <a:rPr lang="en-GB" sz="2200" b="1" i="1" dirty="0">
                <a:solidFill>
                  <a:srgbClr val="222222"/>
                </a:solidFill>
                <a:latin typeface="Times New Roman"/>
                <a:ea typeface="Times New Roman"/>
                <a:cs typeface="Times New Roman"/>
                <a:sym typeface="Times New Roman"/>
              </a:rPr>
              <a:t> Singh, </a:t>
            </a:r>
            <a:r>
              <a:rPr lang="en-GB" sz="2200" b="1" i="1" dirty="0" err="1">
                <a:solidFill>
                  <a:srgbClr val="222222"/>
                </a:solidFill>
                <a:latin typeface="Times New Roman"/>
                <a:ea typeface="Times New Roman"/>
                <a:cs typeface="Times New Roman"/>
                <a:sym typeface="Times New Roman"/>
              </a:rPr>
              <a:t>Soumyodeep</a:t>
            </a:r>
            <a:r>
              <a:rPr lang="en-GB" sz="2200" b="1" i="1" dirty="0">
                <a:solidFill>
                  <a:srgbClr val="222222"/>
                </a:solidFill>
                <a:latin typeface="Times New Roman"/>
                <a:ea typeface="Times New Roman"/>
                <a:cs typeface="Times New Roman"/>
                <a:sym typeface="Times New Roman"/>
              </a:rPr>
              <a:t> </a:t>
            </a:r>
            <a:r>
              <a:rPr lang="en-GB" sz="2200" b="1" i="1" dirty="0" err="1">
                <a:solidFill>
                  <a:srgbClr val="222222"/>
                </a:solidFill>
                <a:latin typeface="Times New Roman"/>
                <a:ea typeface="Times New Roman"/>
                <a:cs typeface="Times New Roman"/>
                <a:sym typeface="Times New Roman"/>
              </a:rPr>
              <a:t>Dey</a:t>
            </a:r>
            <a:r>
              <a:rPr lang="en-GB" sz="2200" b="1" i="1" dirty="0">
                <a:solidFill>
                  <a:srgbClr val="222222"/>
                </a:solidFill>
                <a:latin typeface="Times New Roman"/>
                <a:ea typeface="Times New Roman"/>
                <a:cs typeface="Times New Roman"/>
                <a:sym typeface="Times New Roman"/>
              </a:rPr>
              <a:t>, </a:t>
            </a:r>
            <a:r>
              <a:rPr lang="en-GB" sz="2200" b="1" i="1" dirty="0" err="1">
                <a:solidFill>
                  <a:srgbClr val="222222"/>
                </a:solidFill>
                <a:latin typeface="Times New Roman"/>
                <a:ea typeface="Times New Roman"/>
                <a:cs typeface="Times New Roman"/>
                <a:sym typeface="Times New Roman"/>
              </a:rPr>
              <a:t>Anamitra</a:t>
            </a:r>
            <a:r>
              <a:rPr lang="en-GB" sz="2200" b="1" i="1" dirty="0">
                <a:solidFill>
                  <a:srgbClr val="222222"/>
                </a:solidFill>
                <a:latin typeface="Times New Roman"/>
                <a:ea typeface="Times New Roman"/>
                <a:cs typeface="Times New Roman"/>
                <a:sym typeface="Times New Roman"/>
              </a:rPr>
              <a:t> </a:t>
            </a:r>
            <a:r>
              <a:rPr lang="en-GB" sz="2200" b="1" i="1" dirty="0" err="1">
                <a:solidFill>
                  <a:srgbClr val="222222"/>
                </a:solidFill>
                <a:latin typeface="Times New Roman"/>
                <a:ea typeface="Times New Roman"/>
                <a:cs typeface="Times New Roman"/>
                <a:sym typeface="Times New Roman"/>
              </a:rPr>
              <a:t>Singha</a:t>
            </a:r>
            <a:r>
              <a:rPr lang="en-GB" sz="2200" b="1" i="1" dirty="0">
                <a:solidFill>
                  <a:srgbClr val="222222"/>
                </a:solidFill>
                <a:latin typeface="Times New Roman"/>
                <a:ea typeface="Times New Roman"/>
                <a:cs typeface="Times New Roman"/>
                <a:sym typeface="Times New Roman"/>
              </a:rPr>
              <a:t>, Sriparna Saha</a:t>
            </a:r>
            <a:endParaRPr sz="2200" b="1" i="1" baseline="30000" dirty="0">
              <a:solidFill>
                <a:srgbClr val="222222"/>
              </a:solidFill>
              <a:latin typeface="Times New Roman"/>
              <a:ea typeface="Times New Roman"/>
              <a:cs typeface="Times New Roman"/>
              <a:sym typeface="Times New Roman"/>
            </a:endParaRPr>
          </a:p>
          <a:p>
            <a:pPr algn="ctr">
              <a:spcBef>
                <a:spcPts val="1333"/>
              </a:spcBef>
            </a:pPr>
            <a:endParaRPr sz="2133" b="1" i="1" dirty="0">
              <a:solidFill>
                <a:srgbClr val="695D46"/>
              </a:solidFill>
              <a:latin typeface="Times New Roman"/>
              <a:ea typeface="Times New Roman"/>
              <a:cs typeface="Times New Roman"/>
              <a:sym typeface="Times New Roman"/>
            </a:endParaRPr>
          </a:p>
          <a:p>
            <a:pPr>
              <a:spcBef>
                <a:spcPts val="1333"/>
              </a:spcBef>
            </a:pPr>
            <a:r>
              <a:rPr lang="en-GB" sz="2000" dirty="0">
                <a:solidFill>
                  <a:srgbClr val="1155CC"/>
                </a:solidFill>
                <a:latin typeface="Times New Roman"/>
                <a:ea typeface="Times New Roman"/>
                <a:cs typeface="Times New Roman"/>
                <a:sym typeface="Times New Roman"/>
              </a:rPr>
              <a:t>                               </a:t>
            </a:r>
            <a:endParaRPr sz="2000" dirty="0">
              <a:solidFill>
                <a:srgbClr val="1155CC"/>
              </a:solidFill>
              <a:latin typeface="Times New Roman"/>
              <a:ea typeface="Times New Roman"/>
              <a:cs typeface="Times New Roman"/>
              <a:sym typeface="Times New Roman"/>
            </a:endParaRPr>
          </a:p>
          <a:p>
            <a:endParaRPr sz="2000" dirty="0">
              <a:solidFill>
                <a:srgbClr val="1155CC"/>
              </a:solidFill>
              <a:latin typeface="Times New Roman"/>
              <a:ea typeface="Times New Roman"/>
              <a:cs typeface="Times New Roman"/>
              <a:sym typeface="Times New Roman"/>
            </a:endParaRPr>
          </a:p>
          <a:p>
            <a:pPr algn="ctr"/>
            <a:r>
              <a:rPr lang="en-IN" sz="2000" dirty="0" smtClean="0">
                <a:solidFill>
                  <a:srgbClr val="C00000"/>
                </a:solidFill>
                <a:latin typeface="+mn-lt"/>
              </a:rPr>
              <a:t>A. Singh,</a:t>
            </a:r>
            <a:r>
              <a:rPr lang="en-IN" sz="2000" dirty="0">
                <a:solidFill>
                  <a:srgbClr val="C00000"/>
                </a:solidFill>
                <a:latin typeface="+mn-lt"/>
              </a:rPr>
              <a:t> </a:t>
            </a:r>
            <a:r>
              <a:rPr lang="en-IN" sz="2000" dirty="0" smtClean="0">
                <a:solidFill>
                  <a:srgbClr val="C00000"/>
                </a:solidFill>
                <a:latin typeface="+mn-lt"/>
              </a:rPr>
              <a:t>S. </a:t>
            </a:r>
            <a:r>
              <a:rPr lang="en-IN" sz="2000" dirty="0" err="1">
                <a:solidFill>
                  <a:srgbClr val="C00000"/>
                </a:solidFill>
                <a:latin typeface="+mn-lt"/>
              </a:rPr>
              <a:t>Dey</a:t>
            </a:r>
            <a:r>
              <a:rPr lang="en-IN" sz="2000" dirty="0">
                <a:solidFill>
                  <a:srgbClr val="C00000"/>
                </a:solidFill>
                <a:latin typeface="+mn-lt"/>
              </a:rPr>
              <a:t>, </a:t>
            </a:r>
            <a:r>
              <a:rPr lang="en-IN" sz="2000" dirty="0" smtClean="0">
                <a:solidFill>
                  <a:srgbClr val="C00000"/>
                </a:solidFill>
                <a:latin typeface="+mn-lt"/>
              </a:rPr>
              <a:t>A. </a:t>
            </a:r>
            <a:r>
              <a:rPr lang="en-IN" sz="2000" dirty="0" err="1">
                <a:solidFill>
                  <a:srgbClr val="C00000"/>
                </a:solidFill>
                <a:latin typeface="+mn-lt"/>
              </a:rPr>
              <a:t>Singha</a:t>
            </a:r>
            <a:r>
              <a:rPr lang="en-IN" sz="2000" dirty="0">
                <a:solidFill>
                  <a:srgbClr val="C00000"/>
                </a:solidFill>
                <a:latin typeface="+mn-lt"/>
              </a:rPr>
              <a:t>, </a:t>
            </a:r>
            <a:r>
              <a:rPr lang="en-IN" sz="2000" dirty="0" smtClean="0">
                <a:solidFill>
                  <a:srgbClr val="C00000"/>
                </a:solidFill>
                <a:latin typeface="+mn-lt"/>
              </a:rPr>
              <a:t>S. Saha: </a:t>
            </a:r>
            <a:r>
              <a:rPr lang="en-IN" sz="2000" b="1" dirty="0" smtClean="0">
                <a:solidFill>
                  <a:srgbClr val="C00000"/>
                </a:solidFill>
                <a:latin typeface="+mn-lt"/>
              </a:rPr>
              <a:t>Sentiment </a:t>
            </a:r>
            <a:r>
              <a:rPr lang="en-IN" sz="2000" b="1" dirty="0">
                <a:solidFill>
                  <a:srgbClr val="C00000"/>
                </a:solidFill>
                <a:latin typeface="+mn-lt"/>
              </a:rPr>
              <a:t>and Emotion-Aware Multi-Modal Complaint Identification.</a:t>
            </a:r>
            <a:r>
              <a:rPr lang="en-IN" sz="2000" dirty="0">
                <a:solidFill>
                  <a:srgbClr val="C00000"/>
                </a:solidFill>
                <a:latin typeface="+mn-lt"/>
              </a:rPr>
              <a:t> AAAI 2022: 12163-12171</a:t>
            </a:r>
            <a:endParaRPr sz="2000" b="1" i="1" dirty="0">
              <a:solidFill>
                <a:srgbClr val="C00000"/>
              </a:solidFill>
              <a:latin typeface="+mn-lt"/>
              <a:ea typeface="Times New Roman"/>
              <a:cs typeface="Times New Roman"/>
              <a:sym typeface="Times New Roman"/>
            </a:endParaRPr>
          </a:p>
          <a:p>
            <a:pPr algn="ctr">
              <a:spcBef>
                <a:spcPts val="1333"/>
              </a:spcBef>
            </a:pPr>
            <a:endParaRPr sz="2400" b="1" i="1" dirty="0">
              <a:solidFill>
                <a:srgbClr val="1155CC"/>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319667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20"/>
          <p:cNvSpPr txBox="1"/>
          <p:nvPr/>
        </p:nvSpPr>
        <p:spPr>
          <a:xfrm>
            <a:off x="0" y="324833"/>
            <a:ext cx="12079200" cy="648400"/>
          </a:xfrm>
          <a:prstGeom prst="rect">
            <a:avLst/>
          </a:prstGeom>
          <a:noFill/>
          <a:ln>
            <a:noFill/>
          </a:ln>
        </p:spPr>
        <p:txBody>
          <a:bodyPr spcFirstLastPara="1" wrap="square" lIns="93133" tIns="46567" rIns="93133" bIns="46567" anchor="ctr" anchorCtr="0">
            <a:noAutofit/>
          </a:bodyPr>
          <a:lstStyle/>
          <a:p>
            <a:pPr algn="ctr"/>
            <a:r>
              <a:rPr lang="en-GB" sz="3067">
                <a:solidFill>
                  <a:srgbClr val="1155CC"/>
                </a:solidFill>
              </a:rPr>
              <a:t>Sentiment and Emotion-Aware Multi-modal Complaint Identification</a:t>
            </a:r>
            <a:endParaRPr sz="3067">
              <a:solidFill>
                <a:srgbClr val="1155CC"/>
              </a:solidFill>
            </a:endParaRPr>
          </a:p>
        </p:txBody>
      </p:sp>
      <p:sp>
        <p:nvSpPr>
          <p:cNvPr id="188" name="Google Shape;188;p20"/>
          <p:cNvSpPr txBox="1"/>
          <p:nvPr/>
        </p:nvSpPr>
        <p:spPr>
          <a:xfrm>
            <a:off x="354467" y="1059200"/>
            <a:ext cx="11474000" cy="5416000"/>
          </a:xfrm>
          <a:prstGeom prst="rect">
            <a:avLst/>
          </a:prstGeom>
          <a:noFill/>
          <a:ln>
            <a:noFill/>
          </a:ln>
        </p:spPr>
        <p:txBody>
          <a:bodyPr spcFirstLastPara="1" wrap="square" lIns="121900" tIns="121900" rIns="121900" bIns="121900" anchor="t" anchorCtr="0">
            <a:noAutofit/>
          </a:bodyPr>
          <a:lstStyle/>
          <a:p>
            <a:pPr algn="just">
              <a:spcBef>
                <a:spcPts val="1333"/>
              </a:spcBef>
            </a:pPr>
            <a:r>
              <a:rPr lang="en-GB" sz="2000" b="1">
                <a:solidFill>
                  <a:srgbClr val="222222"/>
                </a:solidFill>
              </a:rPr>
              <a:t>Motivation: </a:t>
            </a:r>
            <a:endParaRPr sz="2000">
              <a:solidFill>
                <a:srgbClr val="222222"/>
              </a:solidFill>
            </a:endParaRPr>
          </a:p>
          <a:p>
            <a:pPr marL="599985" indent="-431789" algn="just">
              <a:spcBef>
                <a:spcPts val="1333"/>
              </a:spcBef>
              <a:buClr>
                <a:srgbClr val="222222"/>
              </a:buClr>
              <a:buSzPts val="1500"/>
              <a:buChar char="●"/>
            </a:pPr>
            <a:r>
              <a:rPr lang="en-GB" sz="2000">
                <a:solidFill>
                  <a:srgbClr val="222222"/>
                </a:solidFill>
              </a:rPr>
              <a:t>Nowadays, every e-commerce platform allows users to accompany an opinion or review with various media formats, exemplifying the superiority of a multi-modal form of communication.</a:t>
            </a:r>
            <a:endParaRPr sz="2000">
              <a:solidFill>
                <a:srgbClr val="222222"/>
              </a:solidFill>
            </a:endParaRPr>
          </a:p>
          <a:p>
            <a:pPr marL="599985" indent="-431789" algn="just">
              <a:spcBef>
                <a:spcPts val="1333"/>
              </a:spcBef>
              <a:buClr>
                <a:srgbClr val="222222"/>
              </a:buClr>
              <a:buSzPts val="1500"/>
              <a:buChar char="●"/>
            </a:pPr>
            <a:r>
              <a:rPr lang="en-GB" sz="2000">
                <a:solidFill>
                  <a:srgbClr val="222222"/>
                </a:solidFill>
              </a:rPr>
              <a:t>Multi-modal information sources (e.g., images in addition to text) could provide more information in identifying complaints</a:t>
            </a:r>
            <a:endParaRPr sz="2000">
              <a:solidFill>
                <a:srgbClr val="222222"/>
              </a:solidFill>
            </a:endParaRPr>
          </a:p>
          <a:p>
            <a:pPr algn="just">
              <a:spcBef>
                <a:spcPts val="1333"/>
              </a:spcBef>
            </a:pPr>
            <a:endParaRPr sz="2000">
              <a:solidFill>
                <a:srgbClr val="222222"/>
              </a:solidFill>
            </a:endParaRPr>
          </a:p>
          <a:p>
            <a:pPr marL="1219170" algn="just">
              <a:spcBef>
                <a:spcPts val="1333"/>
              </a:spcBef>
              <a:spcAft>
                <a:spcPts val="1333"/>
              </a:spcAft>
            </a:pPr>
            <a:endParaRPr sz="2000">
              <a:solidFill>
                <a:srgbClr val="222222"/>
              </a:solidFill>
            </a:endParaRPr>
          </a:p>
        </p:txBody>
      </p:sp>
      <p:pic>
        <p:nvPicPr>
          <p:cNvPr id="189" name="Google Shape;189;p20"/>
          <p:cNvPicPr preferRelativeResize="0"/>
          <p:nvPr/>
        </p:nvPicPr>
        <p:blipFill>
          <a:blip r:embed="rId3">
            <a:alphaModFix/>
          </a:blip>
          <a:stretch>
            <a:fillRect/>
          </a:stretch>
        </p:blipFill>
        <p:spPr>
          <a:xfrm>
            <a:off x="5090867" y="3957467"/>
            <a:ext cx="2421167" cy="2011300"/>
          </a:xfrm>
          <a:prstGeom prst="rect">
            <a:avLst/>
          </a:prstGeom>
          <a:noFill/>
          <a:ln w="19050" cap="flat" cmpd="sng">
            <a:solidFill>
              <a:srgbClr val="6AA84F"/>
            </a:solidFill>
            <a:prstDash val="solid"/>
            <a:round/>
            <a:headEnd type="none" w="sm" len="sm"/>
            <a:tailEnd type="none" w="sm" len="sm"/>
          </a:ln>
        </p:spPr>
      </p:pic>
      <p:sp>
        <p:nvSpPr>
          <p:cNvPr id="190" name="Google Shape;190;p20"/>
          <p:cNvSpPr txBox="1"/>
          <p:nvPr/>
        </p:nvSpPr>
        <p:spPr>
          <a:xfrm>
            <a:off x="7984800" y="3945833"/>
            <a:ext cx="3712000" cy="486400"/>
          </a:xfrm>
          <a:prstGeom prst="rect">
            <a:avLst/>
          </a:prstGeom>
          <a:solidFill>
            <a:srgbClr val="FCE5CD"/>
          </a:solidFill>
          <a:ln w="19050" cap="flat" cmpd="sng">
            <a:solidFill>
              <a:srgbClr val="ED7D31"/>
            </a:solidFill>
            <a:prstDash val="solid"/>
            <a:round/>
            <a:headEnd type="none" w="sm" len="sm"/>
            <a:tailEnd type="none" w="sm" len="sm"/>
          </a:ln>
        </p:spPr>
        <p:txBody>
          <a:bodyPr spcFirstLastPara="1" wrap="square" lIns="121900" tIns="121900" rIns="121900" bIns="121900" anchor="ctr" anchorCtr="0">
            <a:noAutofit/>
          </a:bodyPr>
          <a:lstStyle/>
          <a:p>
            <a:pPr algn="ctr"/>
            <a:r>
              <a:rPr lang="en-GB" sz="2667">
                <a:latin typeface="Times New Roman"/>
                <a:ea typeface="Times New Roman"/>
                <a:cs typeface="Times New Roman"/>
                <a:sym typeface="Times New Roman"/>
              </a:rPr>
              <a:t>Emotion: Anger</a:t>
            </a:r>
            <a:endParaRPr sz="2667">
              <a:latin typeface="Times New Roman"/>
              <a:ea typeface="Times New Roman"/>
              <a:cs typeface="Times New Roman"/>
              <a:sym typeface="Times New Roman"/>
            </a:endParaRPr>
          </a:p>
        </p:txBody>
      </p:sp>
      <p:sp>
        <p:nvSpPr>
          <p:cNvPr id="191" name="Google Shape;191;p20"/>
          <p:cNvSpPr txBox="1"/>
          <p:nvPr/>
        </p:nvSpPr>
        <p:spPr>
          <a:xfrm>
            <a:off x="7984800" y="5470929"/>
            <a:ext cx="3712000" cy="486400"/>
          </a:xfrm>
          <a:prstGeom prst="rect">
            <a:avLst/>
          </a:prstGeom>
          <a:solidFill>
            <a:srgbClr val="F4CCCC"/>
          </a:solidFill>
          <a:ln w="1905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r>
              <a:rPr lang="en-GB" sz="2667">
                <a:latin typeface="Times New Roman"/>
                <a:ea typeface="Times New Roman"/>
                <a:cs typeface="Times New Roman"/>
                <a:sym typeface="Times New Roman"/>
              </a:rPr>
              <a:t>Complaint</a:t>
            </a:r>
            <a:endParaRPr sz="2667">
              <a:latin typeface="Times New Roman"/>
              <a:ea typeface="Times New Roman"/>
              <a:cs typeface="Times New Roman"/>
              <a:sym typeface="Times New Roman"/>
            </a:endParaRPr>
          </a:p>
        </p:txBody>
      </p:sp>
      <p:sp>
        <p:nvSpPr>
          <p:cNvPr id="192" name="Google Shape;192;p20"/>
          <p:cNvSpPr txBox="1"/>
          <p:nvPr/>
        </p:nvSpPr>
        <p:spPr>
          <a:xfrm>
            <a:off x="7984800" y="4695155"/>
            <a:ext cx="3712000" cy="486400"/>
          </a:xfrm>
          <a:prstGeom prst="rect">
            <a:avLst/>
          </a:prstGeom>
          <a:solidFill>
            <a:srgbClr val="C9DAF8"/>
          </a:solidFill>
          <a:ln w="19050"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lgn="ctr"/>
            <a:r>
              <a:rPr lang="en-GB" sz="2667">
                <a:latin typeface="Times New Roman"/>
                <a:ea typeface="Times New Roman"/>
                <a:cs typeface="Times New Roman"/>
                <a:sym typeface="Times New Roman"/>
              </a:rPr>
              <a:t>Sentiment: Negative</a:t>
            </a:r>
            <a:endParaRPr sz="2667">
              <a:latin typeface="Times New Roman"/>
              <a:ea typeface="Times New Roman"/>
              <a:cs typeface="Times New Roman"/>
              <a:sym typeface="Times New Roman"/>
            </a:endParaRPr>
          </a:p>
        </p:txBody>
      </p:sp>
      <p:sp>
        <p:nvSpPr>
          <p:cNvPr id="193" name="Google Shape;193;p20"/>
          <p:cNvSpPr txBox="1"/>
          <p:nvPr/>
        </p:nvSpPr>
        <p:spPr>
          <a:xfrm>
            <a:off x="578567" y="3957467"/>
            <a:ext cx="4239600" cy="2011200"/>
          </a:xfrm>
          <a:prstGeom prst="rect">
            <a:avLst/>
          </a:prstGeom>
          <a:noFill/>
          <a:ln w="19050" cap="flat" cmpd="sng">
            <a:solidFill>
              <a:srgbClr val="1155CC"/>
            </a:solidFill>
            <a:prstDash val="solid"/>
            <a:round/>
            <a:headEnd type="none" w="sm" len="sm"/>
            <a:tailEnd type="none" w="sm" len="sm"/>
          </a:ln>
        </p:spPr>
        <p:txBody>
          <a:bodyPr spcFirstLastPara="1" wrap="square" lIns="121900" tIns="121900" rIns="121900" bIns="121900" anchor="ctr" anchorCtr="0">
            <a:noAutofit/>
          </a:bodyPr>
          <a:lstStyle/>
          <a:p>
            <a:pPr algn="just"/>
            <a:r>
              <a:rPr lang="en-GB" sz="2400">
                <a:solidFill>
                  <a:srgbClr val="0F1111"/>
                </a:solidFill>
                <a:latin typeface="Times New Roman"/>
                <a:ea typeface="Times New Roman"/>
                <a:cs typeface="Times New Roman"/>
                <a:sym typeface="Times New Roman"/>
              </a:rPr>
              <a:t>Amazon delivered expired product, fungus infested. Hate such service it’s unbelievable! Product not worth it, throwing into dustbin.</a:t>
            </a:r>
            <a:endParaRPr sz="2400">
              <a:latin typeface="Times New Roman"/>
              <a:ea typeface="Times New Roman"/>
              <a:cs typeface="Times New Roman"/>
              <a:sym typeface="Times New Roman"/>
            </a:endParaRPr>
          </a:p>
        </p:txBody>
      </p:sp>
      <p:sp>
        <p:nvSpPr>
          <p:cNvPr id="194" name="Google Shape;194;p20"/>
          <p:cNvSpPr txBox="1"/>
          <p:nvPr/>
        </p:nvSpPr>
        <p:spPr>
          <a:xfrm>
            <a:off x="1947133" y="6023475"/>
            <a:ext cx="8688000" cy="451302"/>
          </a:xfrm>
          <a:prstGeom prst="rect">
            <a:avLst/>
          </a:prstGeom>
          <a:noFill/>
          <a:ln>
            <a:noFill/>
          </a:ln>
        </p:spPr>
        <p:txBody>
          <a:bodyPr spcFirstLastPara="1" wrap="square" lIns="121900" tIns="121900" rIns="121900" bIns="121900" anchor="t" anchorCtr="0">
            <a:spAutoFit/>
          </a:bodyPr>
          <a:lstStyle/>
          <a:p>
            <a:pPr algn="ctr"/>
            <a:r>
              <a:rPr lang="en-GB" sz="1333" b="1"/>
              <a:t>Figure 3</a:t>
            </a:r>
            <a:r>
              <a:rPr lang="en-GB" sz="1333"/>
              <a:t>: Significance of multi-modality, emotion and sentiment information</a:t>
            </a:r>
            <a:endParaRPr sz="1333"/>
          </a:p>
        </p:txBody>
      </p:sp>
    </p:spTree>
    <p:extLst>
      <p:ext uri="{BB962C8B-B14F-4D97-AF65-F5344CB8AC3E}">
        <p14:creationId xmlns:p14="http://schemas.microsoft.com/office/powerpoint/2010/main" val="222012113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1"/>
          <p:cNvSpPr txBox="1"/>
          <p:nvPr/>
        </p:nvSpPr>
        <p:spPr>
          <a:xfrm>
            <a:off x="404967" y="1293934"/>
            <a:ext cx="11413200" cy="4701247"/>
          </a:xfrm>
          <a:prstGeom prst="rect">
            <a:avLst/>
          </a:prstGeom>
          <a:noFill/>
          <a:ln>
            <a:noFill/>
          </a:ln>
        </p:spPr>
        <p:txBody>
          <a:bodyPr spcFirstLastPara="1" wrap="square" lIns="121900" tIns="121900" rIns="121900" bIns="121900" anchor="t" anchorCtr="0">
            <a:spAutoFit/>
          </a:bodyPr>
          <a:lstStyle/>
          <a:p>
            <a:pPr algn="just">
              <a:lnSpc>
                <a:spcPct val="80000"/>
              </a:lnSpc>
              <a:spcBef>
                <a:spcPts val="1333"/>
              </a:spcBef>
            </a:pPr>
            <a:r>
              <a:rPr lang="en-GB" sz="2000" b="1">
                <a:solidFill>
                  <a:srgbClr val="222222"/>
                </a:solidFill>
              </a:rPr>
              <a:t>Contribution</a:t>
            </a:r>
            <a:endParaRPr sz="2000" b="1">
              <a:solidFill>
                <a:srgbClr val="222222"/>
              </a:solidFill>
            </a:endParaRPr>
          </a:p>
          <a:p>
            <a:pPr marL="609585" indent="-431789" algn="just">
              <a:lnSpc>
                <a:spcPct val="80000"/>
              </a:lnSpc>
              <a:spcBef>
                <a:spcPts val="1333"/>
              </a:spcBef>
              <a:buClr>
                <a:srgbClr val="222222"/>
              </a:buClr>
              <a:buSzPts val="1500"/>
              <a:buChar char="●"/>
            </a:pPr>
            <a:r>
              <a:rPr lang="en-GB" sz="2000">
                <a:solidFill>
                  <a:srgbClr val="222222"/>
                </a:solidFill>
              </a:rPr>
              <a:t>We curate a new dataset called Complaint, Emotion, and Sentiment Annotated Multi-modal Amazon Reviews Dataset (CESAMARD) for aiding multi-modal complaint identification research. </a:t>
            </a:r>
            <a:endParaRPr sz="2000">
              <a:solidFill>
                <a:srgbClr val="222222"/>
              </a:solidFill>
              <a:highlight>
                <a:schemeClr val="lt1"/>
              </a:highlight>
            </a:endParaRPr>
          </a:p>
          <a:p>
            <a:pPr marL="609585" indent="-431789" algn="just">
              <a:lnSpc>
                <a:spcPct val="80000"/>
              </a:lnSpc>
              <a:spcBef>
                <a:spcPts val="1333"/>
              </a:spcBef>
              <a:buClr>
                <a:srgbClr val="222222"/>
              </a:buClr>
              <a:buSzPts val="1500"/>
              <a:buChar char="●"/>
            </a:pPr>
            <a:r>
              <a:rPr lang="en-GB" sz="2000">
                <a:solidFill>
                  <a:srgbClr val="222222"/>
                </a:solidFill>
              </a:rPr>
              <a:t>We propose a dual attention-based multi-task adversarial learning framework for multi-modal complaint, emotion,and sentiment analysis.</a:t>
            </a:r>
            <a:endParaRPr sz="2000">
              <a:solidFill>
                <a:srgbClr val="222222"/>
              </a:solidFill>
            </a:endParaRPr>
          </a:p>
          <a:p>
            <a:pPr marL="609585" indent="-431789" algn="just">
              <a:lnSpc>
                <a:spcPct val="80000"/>
              </a:lnSpc>
              <a:spcBef>
                <a:spcPts val="1333"/>
              </a:spcBef>
              <a:buClr>
                <a:srgbClr val="222222"/>
              </a:buClr>
              <a:buSzPts val="1500"/>
              <a:buChar char="●"/>
            </a:pPr>
            <a:r>
              <a:rPr lang="en-GB" sz="2000">
                <a:solidFill>
                  <a:srgbClr val="222222"/>
                </a:solidFill>
              </a:rPr>
              <a:t>We present the state-of-the-art for automatically identifying complaints in the multi-modal scenario.</a:t>
            </a:r>
            <a:endParaRPr sz="2000">
              <a:solidFill>
                <a:srgbClr val="222222"/>
              </a:solidFill>
            </a:endParaRPr>
          </a:p>
          <a:p>
            <a:pPr algn="just">
              <a:lnSpc>
                <a:spcPct val="80000"/>
              </a:lnSpc>
              <a:spcBef>
                <a:spcPts val="1333"/>
              </a:spcBef>
            </a:pPr>
            <a:r>
              <a:rPr lang="en-GB" sz="2000" b="1">
                <a:solidFill>
                  <a:srgbClr val="222222"/>
                </a:solidFill>
              </a:rPr>
              <a:t>About CESAMARD</a:t>
            </a:r>
            <a:endParaRPr sz="2000" b="1">
              <a:solidFill>
                <a:srgbClr val="222222"/>
              </a:solidFill>
            </a:endParaRPr>
          </a:p>
          <a:p>
            <a:pPr marL="609585" indent="-431789" algn="just">
              <a:lnSpc>
                <a:spcPct val="80000"/>
              </a:lnSpc>
              <a:spcBef>
                <a:spcPts val="1333"/>
              </a:spcBef>
              <a:buClr>
                <a:srgbClr val="222222"/>
              </a:buClr>
              <a:buSzPts val="1500"/>
              <a:buChar char="●"/>
            </a:pPr>
            <a:r>
              <a:rPr lang="en-GB" sz="2000">
                <a:solidFill>
                  <a:srgbClr val="222222"/>
                </a:solidFill>
              </a:rPr>
              <a:t>We initially gathered reviews from Amazon</a:t>
            </a:r>
            <a:r>
              <a:rPr lang="en-GB" sz="2000" baseline="30000">
                <a:solidFill>
                  <a:srgbClr val="222222"/>
                </a:solidFill>
              </a:rPr>
              <a:t>2</a:t>
            </a:r>
            <a:r>
              <a:rPr lang="en-GB" sz="2000">
                <a:solidFill>
                  <a:srgbClr val="222222"/>
                </a:solidFill>
              </a:rPr>
              <a:t> India’s website.</a:t>
            </a:r>
            <a:endParaRPr sz="2000">
              <a:solidFill>
                <a:srgbClr val="222222"/>
              </a:solidFill>
            </a:endParaRPr>
          </a:p>
          <a:p>
            <a:pPr marL="609585" indent="-431789" algn="just">
              <a:lnSpc>
                <a:spcPct val="80000"/>
              </a:lnSpc>
              <a:spcBef>
                <a:spcPts val="1333"/>
              </a:spcBef>
              <a:buClr>
                <a:srgbClr val="222222"/>
              </a:buClr>
              <a:buSzPts val="1500"/>
              <a:buChar char="●"/>
            </a:pPr>
            <a:r>
              <a:rPr lang="en-GB" sz="2000">
                <a:solidFill>
                  <a:srgbClr val="222222"/>
                </a:solidFill>
              </a:rPr>
              <a:t>CESAMARD</a:t>
            </a:r>
            <a:r>
              <a:rPr lang="en-GB" sz="2000" baseline="30000">
                <a:solidFill>
                  <a:srgbClr val="222222"/>
                </a:solidFill>
              </a:rPr>
              <a:t>3</a:t>
            </a:r>
            <a:r>
              <a:rPr lang="en-GB" sz="2000">
                <a:solidFill>
                  <a:srgbClr val="222222"/>
                </a:solidFill>
              </a:rPr>
              <a:t> dataset consists of product reviews with user-uploaded images with manual annotations of complaint, emotion and sentiment classes.</a:t>
            </a:r>
            <a:endParaRPr sz="2000">
              <a:solidFill>
                <a:srgbClr val="222222"/>
              </a:solidFill>
            </a:endParaRPr>
          </a:p>
          <a:p>
            <a:pPr marL="609585" indent="-431789" algn="just">
              <a:lnSpc>
                <a:spcPct val="80000"/>
              </a:lnSpc>
              <a:spcBef>
                <a:spcPts val="1333"/>
              </a:spcBef>
              <a:spcAft>
                <a:spcPts val="1333"/>
              </a:spcAft>
              <a:buClr>
                <a:srgbClr val="222222"/>
              </a:buClr>
              <a:buSzPts val="1500"/>
              <a:buChar char="●"/>
            </a:pPr>
            <a:r>
              <a:rPr lang="en-GB" sz="2000">
                <a:solidFill>
                  <a:srgbClr val="222222"/>
                </a:solidFill>
              </a:rPr>
              <a:t>The dataset now comprises of 3962 reviews. It consists of 2641 reviews in the non-complaint category and 1321 reviews in the complaint category.</a:t>
            </a:r>
            <a:endParaRPr sz="2000">
              <a:solidFill>
                <a:srgbClr val="222222"/>
              </a:solidFill>
            </a:endParaRPr>
          </a:p>
        </p:txBody>
      </p:sp>
      <p:sp>
        <p:nvSpPr>
          <p:cNvPr id="200" name="Google Shape;200;p21"/>
          <p:cNvSpPr txBox="1"/>
          <p:nvPr/>
        </p:nvSpPr>
        <p:spPr>
          <a:xfrm>
            <a:off x="101600" y="223233"/>
            <a:ext cx="12079200" cy="648400"/>
          </a:xfrm>
          <a:prstGeom prst="rect">
            <a:avLst/>
          </a:prstGeom>
          <a:noFill/>
          <a:ln>
            <a:noFill/>
          </a:ln>
        </p:spPr>
        <p:txBody>
          <a:bodyPr spcFirstLastPara="1" wrap="square" lIns="93133" tIns="46567" rIns="93133" bIns="46567" anchor="ctr" anchorCtr="0">
            <a:noAutofit/>
          </a:bodyPr>
          <a:lstStyle/>
          <a:p>
            <a:pPr algn="ctr"/>
            <a:r>
              <a:rPr lang="en-GB" sz="3067">
                <a:solidFill>
                  <a:srgbClr val="1155CC"/>
                </a:solidFill>
              </a:rPr>
              <a:t>Sentiment and Emotion-Aware Multi-modal Complaint Identification</a:t>
            </a:r>
            <a:endParaRPr sz="3067">
              <a:solidFill>
                <a:srgbClr val="1155CC"/>
              </a:solidFill>
            </a:endParaRPr>
          </a:p>
        </p:txBody>
      </p:sp>
      <p:sp>
        <p:nvSpPr>
          <p:cNvPr id="201" name="Google Shape;201;p21"/>
          <p:cNvSpPr txBox="1"/>
          <p:nvPr/>
        </p:nvSpPr>
        <p:spPr>
          <a:xfrm>
            <a:off x="404967" y="6058800"/>
            <a:ext cx="11579600" cy="615513"/>
          </a:xfrm>
          <a:prstGeom prst="rect">
            <a:avLst/>
          </a:prstGeom>
          <a:noFill/>
          <a:ln>
            <a:noFill/>
          </a:ln>
        </p:spPr>
        <p:txBody>
          <a:bodyPr spcFirstLastPara="1" wrap="square" lIns="121900" tIns="121900" rIns="121900" bIns="121900" anchor="t" anchorCtr="0">
            <a:spAutoFit/>
          </a:bodyPr>
          <a:lstStyle/>
          <a:p>
            <a:r>
              <a:rPr lang="en-GB" sz="1200">
                <a:solidFill>
                  <a:srgbClr val="CC0000"/>
                </a:solidFill>
              </a:rPr>
              <a:t>2. </a:t>
            </a:r>
            <a:r>
              <a:rPr lang="en-GB" sz="1200">
                <a:solidFill>
                  <a:srgbClr val="CC0000"/>
                </a:solidFill>
                <a:uFill>
                  <a:noFill/>
                </a:uFil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https://www.amazon.in/</a:t>
            </a:r>
            <a:r>
              <a:rPr lang="en-GB" sz="1200">
                <a:solidFill>
                  <a:srgbClr val="CC0000"/>
                </a:solidFill>
              </a:rPr>
              <a:t>  </a:t>
            </a:r>
            <a:endParaRPr sz="1200">
              <a:solidFill>
                <a:srgbClr val="CC0000"/>
              </a:solidFill>
            </a:endParaRPr>
          </a:p>
          <a:p>
            <a:r>
              <a:rPr lang="en-GB" sz="1200">
                <a:solidFill>
                  <a:srgbClr val="CC0000"/>
                </a:solidFill>
              </a:rPr>
              <a:t>3. https://www.iitp.ac.in/~ai-nlp-ml/resources.html#CESAMARD</a:t>
            </a:r>
            <a:endParaRPr sz="1200">
              <a:solidFill>
                <a:srgbClr val="CC0000"/>
              </a:solidFill>
            </a:endParaRPr>
          </a:p>
        </p:txBody>
      </p:sp>
    </p:spTree>
    <p:extLst>
      <p:ext uri="{BB962C8B-B14F-4D97-AF65-F5344CB8AC3E}">
        <p14:creationId xmlns:p14="http://schemas.microsoft.com/office/powerpoint/2010/main" val="42571564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2"/>
          <p:cNvSpPr txBox="1">
            <a:spLocks noGrp="1"/>
          </p:cNvSpPr>
          <p:nvPr>
            <p:ph type="title"/>
          </p:nvPr>
        </p:nvSpPr>
        <p:spPr>
          <a:xfrm>
            <a:off x="305967" y="312267"/>
            <a:ext cx="11360800" cy="763600"/>
          </a:xfrm>
          <a:prstGeom prst="rect">
            <a:avLst/>
          </a:prstGeom>
        </p:spPr>
        <p:txBody>
          <a:bodyPr spcFirstLastPara="1" vert="horz" wrap="square" lIns="121900" tIns="121900" rIns="121900" bIns="121900" rtlCol="0" anchor="t" anchorCtr="0">
            <a:normAutofit fontScale="90000"/>
          </a:bodyPr>
          <a:lstStyle/>
          <a:p>
            <a:r>
              <a:rPr lang="en-GB">
                <a:solidFill>
                  <a:srgbClr val="1155CC"/>
                </a:solidFill>
              </a:rPr>
              <a:t>CESAMARD Dataset </a:t>
            </a:r>
            <a:endParaRPr>
              <a:solidFill>
                <a:srgbClr val="1155CC"/>
              </a:solidFill>
            </a:endParaRPr>
          </a:p>
          <a:p>
            <a:endParaRPr sz="2667">
              <a:solidFill>
                <a:srgbClr val="292929"/>
              </a:solidFill>
              <a:latin typeface="Times New Roman"/>
              <a:ea typeface="Times New Roman"/>
              <a:cs typeface="Times New Roman"/>
              <a:sym typeface="Times New Roman"/>
            </a:endParaRPr>
          </a:p>
        </p:txBody>
      </p:sp>
      <p:sp>
        <p:nvSpPr>
          <p:cNvPr id="207" name="Google Shape;207;p22"/>
          <p:cNvSpPr txBox="1"/>
          <p:nvPr/>
        </p:nvSpPr>
        <p:spPr>
          <a:xfrm>
            <a:off x="6519033" y="5346133"/>
            <a:ext cx="5581200" cy="471948"/>
          </a:xfrm>
          <a:prstGeom prst="rect">
            <a:avLst/>
          </a:prstGeom>
          <a:noFill/>
          <a:ln>
            <a:noFill/>
          </a:ln>
        </p:spPr>
        <p:txBody>
          <a:bodyPr spcFirstLastPara="1" wrap="square" lIns="121900" tIns="121900" rIns="121900" bIns="121900" anchor="t" anchorCtr="0">
            <a:spAutoFit/>
          </a:bodyPr>
          <a:lstStyle/>
          <a:p>
            <a:r>
              <a:rPr lang="en-GB" sz="1467" b="1">
                <a:latin typeface="Lora"/>
                <a:ea typeface="Lora"/>
                <a:cs typeface="Lora"/>
                <a:sym typeface="Lora"/>
              </a:rPr>
              <a:t>Table 5</a:t>
            </a:r>
            <a:r>
              <a:rPr lang="en-GB" sz="1467">
                <a:latin typeface="Lora"/>
                <a:ea typeface="Lora"/>
                <a:cs typeface="Lora"/>
                <a:sym typeface="Lora"/>
              </a:rPr>
              <a:t>: Distribution of sentiment labels across the dataset.</a:t>
            </a:r>
            <a:endParaRPr sz="1467">
              <a:latin typeface="Lora"/>
              <a:ea typeface="Lora"/>
              <a:cs typeface="Lora"/>
              <a:sym typeface="Lora"/>
            </a:endParaRPr>
          </a:p>
        </p:txBody>
      </p:sp>
      <p:sp>
        <p:nvSpPr>
          <p:cNvPr id="208" name="Google Shape;208;p22"/>
          <p:cNvSpPr txBox="1"/>
          <p:nvPr/>
        </p:nvSpPr>
        <p:spPr>
          <a:xfrm>
            <a:off x="201800" y="5774133"/>
            <a:ext cx="5940400" cy="471948"/>
          </a:xfrm>
          <a:prstGeom prst="rect">
            <a:avLst/>
          </a:prstGeom>
          <a:noFill/>
          <a:ln>
            <a:noFill/>
          </a:ln>
        </p:spPr>
        <p:txBody>
          <a:bodyPr spcFirstLastPara="1" wrap="square" lIns="121900" tIns="121900" rIns="121900" bIns="121900" anchor="t" anchorCtr="0">
            <a:spAutoFit/>
          </a:bodyPr>
          <a:lstStyle/>
          <a:p>
            <a:r>
              <a:rPr lang="en-GB" sz="1467" b="1">
                <a:latin typeface="Lora"/>
                <a:ea typeface="Lora"/>
                <a:cs typeface="Lora"/>
                <a:sym typeface="Lora"/>
              </a:rPr>
              <a:t>       Table 4</a:t>
            </a:r>
            <a:r>
              <a:rPr lang="en-GB" sz="1467">
                <a:latin typeface="Lora"/>
                <a:ea typeface="Lora"/>
                <a:cs typeface="Lora"/>
                <a:sym typeface="Lora"/>
              </a:rPr>
              <a:t>: Distribution of emotion labels across the dataset.</a:t>
            </a:r>
            <a:endParaRPr sz="1467">
              <a:latin typeface="Lora"/>
              <a:ea typeface="Lora"/>
              <a:cs typeface="Lora"/>
              <a:sym typeface="Lora"/>
            </a:endParaRPr>
          </a:p>
        </p:txBody>
      </p:sp>
      <p:graphicFrame>
        <p:nvGraphicFramePr>
          <p:cNvPr id="209" name="Google Shape;209;p22"/>
          <p:cNvGraphicFramePr/>
          <p:nvPr/>
        </p:nvGraphicFramePr>
        <p:xfrm>
          <a:off x="303400" y="1625427"/>
          <a:ext cx="5940399" cy="4080820"/>
        </p:xfrm>
        <a:graphic>
          <a:graphicData uri="http://schemas.openxmlformats.org/drawingml/2006/table">
            <a:tbl>
              <a:tblPr>
                <a:noFill/>
              </a:tblPr>
              <a:tblGrid>
                <a:gridCol w="1980133">
                  <a:extLst>
                    <a:ext uri="{9D8B030D-6E8A-4147-A177-3AD203B41FA5}">
                      <a16:colId xmlns:a16="http://schemas.microsoft.com/office/drawing/2014/main" val="20000"/>
                    </a:ext>
                  </a:extLst>
                </a:gridCol>
                <a:gridCol w="1980133">
                  <a:extLst>
                    <a:ext uri="{9D8B030D-6E8A-4147-A177-3AD203B41FA5}">
                      <a16:colId xmlns:a16="http://schemas.microsoft.com/office/drawing/2014/main" val="20001"/>
                    </a:ext>
                  </a:extLst>
                </a:gridCol>
                <a:gridCol w="1980133">
                  <a:extLst>
                    <a:ext uri="{9D8B030D-6E8A-4147-A177-3AD203B41FA5}">
                      <a16:colId xmlns:a16="http://schemas.microsoft.com/office/drawing/2014/main" val="20002"/>
                    </a:ext>
                  </a:extLst>
                </a:gridCol>
              </a:tblGrid>
              <a:tr h="507960">
                <a:tc>
                  <a:txBody>
                    <a:bodyPr/>
                    <a:lstStyle/>
                    <a:p>
                      <a:pPr marL="0" lvl="0" indent="0" algn="ctr" rtl="0">
                        <a:spcBef>
                          <a:spcPts val="0"/>
                        </a:spcBef>
                        <a:spcAft>
                          <a:spcPts val="0"/>
                        </a:spcAft>
                        <a:buNone/>
                      </a:pPr>
                      <a:r>
                        <a:rPr lang="en-GB" sz="1700" b="1"/>
                        <a:t>Emotion</a:t>
                      </a:r>
                      <a:endParaRPr sz="1700" b="1"/>
                    </a:p>
                  </a:txBody>
                  <a:tcPr marL="121900" marR="121900" marT="121900" marB="121900"/>
                </a:tc>
                <a:tc>
                  <a:txBody>
                    <a:bodyPr/>
                    <a:lstStyle/>
                    <a:p>
                      <a:pPr marL="0" lvl="0" indent="0" algn="ctr" rtl="0">
                        <a:spcBef>
                          <a:spcPts val="0"/>
                        </a:spcBef>
                        <a:spcAft>
                          <a:spcPts val="0"/>
                        </a:spcAft>
                        <a:buNone/>
                      </a:pPr>
                      <a:r>
                        <a:rPr lang="en-GB" sz="1700" b="1"/>
                        <a:t>Complaints</a:t>
                      </a:r>
                      <a:endParaRPr sz="1700" b="1"/>
                    </a:p>
                  </a:txBody>
                  <a:tcPr marL="121900" marR="121900" marT="121900" marB="121900"/>
                </a:tc>
                <a:tc>
                  <a:txBody>
                    <a:bodyPr/>
                    <a:lstStyle/>
                    <a:p>
                      <a:pPr marL="0" lvl="0" indent="0" algn="ctr" rtl="0">
                        <a:spcBef>
                          <a:spcPts val="0"/>
                        </a:spcBef>
                        <a:spcAft>
                          <a:spcPts val="0"/>
                        </a:spcAft>
                        <a:buNone/>
                      </a:pPr>
                      <a:r>
                        <a:rPr lang="en-GB" sz="1700" b="1"/>
                        <a:t>Non-Complaints</a:t>
                      </a:r>
                      <a:endParaRPr sz="1700" b="1"/>
                    </a:p>
                  </a:txBody>
                  <a:tcPr marL="121900" marR="121900" marT="121900" marB="121900"/>
                </a:tc>
                <a:extLst>
                  <a:ext uri="{0D108BD9-81ED-4DB2-BD59-A6C34878D82A}">
                    <a16:rowId xmlns:a16="http://schemas.microsoft.com/office/drawing/2014/main" val="10000"/>
                  </a:ext>
                </a:extLst>
              </a:tr>
              <a:tr h="507960">
                <a:tc>
                  <a:txBody>
                    <a:bodyPr/>
                    <a:lstStyle/>
                    <a:p>
                      <a:pPr marL="0" lvl="0" indent="0" algn="ctr" rtl="0">
                        <a:spcBef>
                          <a:spcPts val="0"/>
                        </a:spcBef>
                        <a:spcAft>
                          <a:spcPts val="0"/>
                        </a:spcAft>
                        <a:buNone/>
                      </a:pPr>
                      <a:r>
                        <a:rPr lang="en-GB" sz="1700"/>
                        <a:t>Anger</a:t>
                      </a:r>
                      <a:endParaRPr sz="1700"/>
                    </a:p>
                  </a:txBody>
                  <a:tcPr marL="121900" marR="121900" marT="121900" marB="121900"/>
                </a:tc>
                <a:tc>
                  <a:txBody>
                    <a:bodyPr/>
                    <a:lstStyle/>
                    <a:p>
                      <a:pPr marL="0" lvl="0" indent="0" algn="ctr" rtl="0">
                        <a:spcBef>
                          <a:spcPts val="0"/>
                        </a:spcBef>
                        <a:spcAft>
                          <a:spcPts val="0"/>
                        </a:spcAft>
                        <a:buNone/>
                      </a:pPr>
                      <a:r>
                        <a:rPr lang="en-GB" sz="1700"/>
                        <a:t>425</a:t>
                      </a:r>
                      <a:endParaRPr sz="1700"/>
                    </a:p>
                  </a:txBody>
                  <a:tcPr marL="121900" marR="121900" marT="121900" marB="121900"/>
                </a:tc>
                <a:tc>
                  <a:txBody>
                    <a:bodyPr/>
                    <a:lstStyle/>
                    <a:p>
                      <a:pPr marL="0" lvl="0" indent="0" algn="ctr" rtl="0">
                        <a:spcBef>
                          <a:spcPts val="0"/>
                        </a:spcBef>
                        <a:spcAft>
                          <a:spcPts val="0"/>
                        </a:spcAft>
                        <a:buNone/>
                      </a:pPr>
                      <a:r>
                        <a:rPr lang="en-GB" sz="1700"/>
                        <a:t>0</a:t>
                      </a:r>
                      <a:endParaRPr sz="1700"/>
                    </a:p>
                  </a:txBody>
                  <a:tcPr marL="121900" marR="121900" marT="121900" marB="121900"/>
                </a:tc>
                <a:extLst>
                  <a:ext uri="{0D108BD9-81ED-4DB2-BD59-A6C34878D82A}">
                    <a16:rowId xmlns:a16="http://schemas.microsoft.com/office/drawing/2014/main" val="10001"/>
                  </a:ext>
                </a:extLst>
              </a:tr>
              <a:tr h="507960">
                <a:tc>
                  <a:txBody>
                    <a:bodyPr/>
                    <a:lstStyle/>
                    <a:p>
                      <a:pPr marL="0" lvl="0" indent="0" algn="ctr" rtl="0">
                        <a:spcBef>
                          <a:spcPts val="0"/>
                        </a:spcBef>
                        <a:spcAft>
                          <a:spcPts val="0"/>
                        </a:spcAft>
                        <a:buNone/>
                      </a:pPr>
                      <a:r>
                        <a:rPr lang="en-GB" sz="1700"/>
                        <a:t>Disgust</a:t>
                      </a:r>
                      <a:endParaRPr sz="1700"/>
                    </a:p>
                  </a:txBody>
                  <a:tcPr marL="121900" marR="121900" marT="121900" marB="121900"/>
                </a:tc>
                <a:tc>
                  <a:txBody>
                    <a:bodyPr/>
                    <a:lstStyle/>
                    <a:p>
                      <a:pPr marL="0" lvl="0" indent="0" algn="ctr" rtl="0">
                        <a:spcBef>
                          <a:spcPts val="0"/>
                        </a:spcBef>
                        <a:spcAft>
                          <a:spcPts val="0"/>
                        </a:spcAft>
                        <a:buNone/>
                      </a:pPr>
                      <a:r>
                        <a:rPr lang="en-GB" sz="1700"/>
                        <a:t>120</a:t>
                      </a:r>
                      <a:endParaRPr sz="1700"/>
                    </a:p>
                  </a:txBody>
                  <a:tcPr marL="121900" marR="121900" marT="121900" marB="121900"/>
                </a:tc>
                <a:tc>
                  <a:txBody>
                    <a:bodyPr/>
                    <a:lstStyle/>
                    <a:p>
                      <a:pPr marL="0" lvl="0" indent="0" algn="ctr" rtl="0">
                        <a:spcBef>
                          <a:spcPts val="0"/>
                        </a:spcBef>
                        <a:spcAft>
                          <a:spcPts val="0"/>
                        </a:spcAft>
                        <a:buNone/>
                      </a:pPr>
                      <a:r>
                        <a:rPr lang="en-GB" sz="1700"/>
                        <a:t>0</a:t>
                      </a:r>
                      <a:endParaRPr sz="1700"/>
                    </a:p>
                  </a:txBody>
                  <a:tcPr marL="121900" marR="121900" marT="121900" marB="121900"/>
                </a:tc>
                <a:extLst>
                  <a:ext uri="{0D108BD9-81ED-4DB2-BD59-A6C34878D82A}">
                    <a16:rowId xmlns:a16="http://schemas.microsoft.com/office/drawing/2014/main" val="10002"/>
                  </a:ext>
                </a:extLst>
              </a:tr>
              <a:tr h="525100">
                <a:tc>
                  <a:txBody>
                    <a:bodyPr/>
                    <a:lstStyle/>
                    <a:p>
                      <a:pPr marL="0" lvl="0" indent="0" algn="ctr" rtl="0">
                        <a:spcBef>
                          <a:spcPts val="0"/>
                        </a:spcBef>
                        <a:spcAft>
                          <a:spcPts val="0"/>
                        </a:spcAft>
                        <a:buNone/>
                      </a:pPr>
                      <a:r>
                        <a:rPr lang="en-GB" sz="1700"/>
                        <a:t>Fear</a:t>
                      </a:r>
                      <a:endParaRPr sz="1700"/>
                    </a:p>
                  </a:txBody>
                  <a:tcPr marL="121900" marR="121900" marT="121900" marB="121900"/>
                </a:tc>
                <a:tc>
                  <a:txBody>
                    <a:bodyPr/>
                    <a:lstStyle/>
                    <a:p>
                      <a:pPr marL="0" lvl="0" indent="0" algn="ctr" rtl="0">
                        <a:spcBef>
                          <a:spcPts val="0"/>
                        </a:spcBef>
                        <a:spcAft>
                          <a:spcPts val="0"/>
                        </a:spcAft>
                        <a:buNone/>
                      </a:pPr>
                      <a:r>
                        <a:rPr lang="en-GB" sz="1700"/>
                        <a:t>27</a:t>
                      </a:r>
                      <a:endParaRPr sz="1700"/>
                    </a:p>
                  </a:txBody>
                  <a:tcPr marL="121900" marR="121900" marT="121900" marB="121900"/>
                </a:tc>
                <a:tc>
                  <a:txBody>
                    <a:bodyPr/>
                    <a:lstStyle/>
                    <a:p>
                      <a:pPr marL="0" lvl="0" indent="0" algn="ctr" rtl="0">
                        <a:spcBef>
                          <a:spcPts val="0"/>
                        </a:spcBef>
                        <a:spcAft>
                          <a:spcPts val="0"/>
                        </a:spcAft>
                        <a:buNone/>
                      </a:pPr>
                      <a:r>
                        <a:rPr lang="en-GB" sz="1700"/>
                        <a:t>0</a:t>
                      </a:r>
                      <a:endParaRPr sz="1700"/>
                    </a:p>
                  </a:txBody>
                  <a:tcPr marL="121900" marR="121900" marT="121900" marB="121900"/>
                </a:tc>
                <a:extLst>
                  <a:ext uri="{0D108BD9-81ED-4DB2-BD59-A6C34878D82A}">
                    <a16:rowId xmlns:a16="http://schemas.microsoft.com/office/drawing/2014/main" val="10003"/>
                  </a:ext>
                </a:extLst>
              </a:tr>
              <a:tr h="507960">
                <a:tc>
                  <a:txBody>
                    <a:bodyPr/>
                    <a:lstStyle/>
                    <a:p>
                      <a:pPr marL="0" lvl="0" indent="0" algn="ctr" rtl="0">
                        <a:spcBef>
                          <a:spcPts val="0"/>
                        </a:spcBef>
                        <a:spcAft>
                          <a:spcPts val="0"/>
                        </a:spcAft>
                        <a:buNone/>
                      </a:pPr>
                      <a:r>
                        <a:rPr lang="en-GB" sz="1700"/>
                        <a:t>Happiness</a:t>
                      </a:r>
                      <a:endParaRPr sz="1700"/>
                    </a:p>
                  </a:txBody>
                  <a:tcPr marL="121900" marR="121900" marT="121900" marB="121900"/>
                </a:tc>
                <a:tc>
                  <a:txBody>
                    <a:bodyPr/>
                    <a:lstStyle/>
                    <a:p>
                      <a:pPr marL="0" lvl="0" indent="0" algn="ctr" rtl="0">
                        <a:spcBef>
                          <a:spcPts val="0"/>
                        </a:spcBef>
                        <a:spcAft>
                          <a:spcPts val="0"/>
                        </a:spcAft>
                        <a:buNone/>
                      </a:pPr>
                      <a:r>
                        <a:rPr lang="en-GB" sz="1700"/>
                        <a:t>0</a:t>
                      </a:r>
                      <a:endParaRPr sz="1700"/>
                    </a:p>
                  </a:txBody>
                  <a:tcPr marL="121900" marR="121900" marT="121900" marB="121900"/>
                </a:tc>
                <a:tc>
                  <a:txBody>
                    <a:bodyPr/>
                    <a:lstStyle/>
                    <a:p>
                      <a:pPr marL="0" lvl="0" indent="0" algn="ctr" rtl="0">
                        <a:spcBef>
                          <a:spcPts val="0"/>
                        </a:spcBef>
                        <a:spcAft>
                          <a:spcPts val="0"/>
                        </a:spcAft>
                        <a:buNone/>
                      </a:pPr>
                      <a:r>
                        <a:rPr lang="en-GB" sz="1700"/>
                        <a:t>2560</a:t>
                      </a:r>
                      <a:endParaRPr sz="1700"/>
                    </a:p>
                  </a:txBody>
                  <a:tcPr marL="121900" marR="121900" marT="121900" marB="121900"/>
                </a:tc>
                <a:extLst>
                  <a:ext uri="{0D108BD9-81ED-4DB2-BD59-A6C34878D82A}">
                    <a16:rowId xmlns:a16="http://schemas.microsoft.com/office/drawing/2014/main" val="10004"/>
                  </a:ext>
                </a:extLst>
              </a:tr>
              <a:tr h="507960">
                <a:tc>
                  <a:txBody>
                    <a:bodyPr/>
                    <a:lstStyle/>
                    <a:p>
                      <a:pPr marL="0" lvl="0" indent="0" algn="ctr" rtl="0">
                        <a:spcBef>
                          <a:spcPts val="0"/>
                        </a:spcBef>
                        <a:spcAft>
                          <a:spcPts val="0"/>
                        </a:spcAft>
                        <a:buNone/>
                      </a:pPr>
                      <a:r>
                        <a:rPr lang="en-GB" sz="1700"/>
                        <a:t>Sadness</a:t>
                      </a:r>
                      <a:endParaRPr sz="1700"/>
                    </a:p>
                  </a:txBody>
                  <a:tcPr marL="121900" marR="121900" marT="121900" marB="121900"/>
                </a:tc>
                <a:tc>
                  <a:txBody>
                    <a:bodyPr/>
                    <a:lstStyle/>
                    <a:p>
                      <a:pPr marL="0" lvl="0" indent="0" algn="ctr" rtl="0">
                        <a:spcBef>
                          <a:spcPts val="0"/>
                        </a:spcBef>
                        <a:spcAft>
                          <a:spcPts val="0"/>
                        </a:spcAft>
                        <a:buNone/>
                      </a:pPr>
                      <a:r>
                        <a:rPr lang="en-GB" sz="1700"/>
                        <a:t>710</a:t>
                      </a:r>
                      <a:endParaRPr sz="1700"/>
                    </a:p>
                  </a:txBody>
                  <a:tcPr marL="121900" marR="121900" marT="121900" marB="121900"/>
                </a:tc>
                <a:tc>
                  <a:txBody>
                    <a:bodyPr/>
                    <a:lstStyle/>
                    <a:p>
                      <a:pPr marL="0" lvl="0" indent="0" algn="ctr" rtl="0">
                        <a:spcBef>
                          <a:spcPts val="0"/>
                        </a:spcBef>
                        <a:spcAft>
                          <a:spcPts val="0"/>
                        </a:spcAft>
                        <a:buNone/>
                      </a:pPr>
                      <a:r>
                        <a:rPr lang="en-GB" sz="1700"/>
                        <a:t>46</a:t>
                      </a:r>
                      <a:endParaRPr sz="1700"/>
                    </a:p>
                  </a:txBody>
                  <a:tcPr marL="121900" marR="121900" marT="121900" marB="121900"/>
                </a:tc>
                <a:extLst>
                  <a:ext uri="{0D108BD9-81ED-4DB2-BD59-A6C34878D82A}">
                    <a16:rowId xmlns:a16="http://schemas.microsoft.com/office/drawing/2014/main" val="10005"/>
                  </a:ext>
                </a:extLst>
              </a:tr>
              <a:tr h="507960">
                <a:tc>
                  <a:txBody>
                    <a:bodyPr/>
                    <a:lstStyle/>
                    <a:p>
                      <a:pPr marL="0" lvl="0" indent="0" algn="ctr" rtl="0">
                        <a:spcBef>
                          <a:spcPts val="0"/>
                        </a:spcBef>
                        <a:spcAft>
                          <a:spcPts val="0"/>
                        </a:spcAft>
                        <a:buNone/>
                      </a:pPr>
                      <a:r>
                        <a:rPr lang="en-GB" sz="1700"/>
                        <a:t>Surprise</a:t>
                      </a:r>
                      <a:endParaRPr sz="1700"/>
                    </a:p>
                  </a:txBody>
                  <a:tcPr marL="121900" marR="121900" marT="121900" marB="121900"/>
                </a:tc>
                <a:tc>
                  <a:txBody>
                    <a:bodyPr/>
                    <a:lstStyle/>
                    <a:p>
                      <a:pPr marL="0" lvl="0" indent="0" algn="ctr" rtl="0">
                        <a:spcBef>
                          <a:spcPts val="0"/>
                        </a:spcBef>
                        <a:spcAft>
                          <a:spcPts val="0"/>
                        </a:spcAft>
                        <a:buNone/>
                      </a:pPr>
                      <a:r>
                        <a:rPr lang="en-GB" sz="1700"/>
                        <a:t>39</a:t>
                      </a:r>
                      <a:endParaRPr sz="1700"/>
                    </a:p>
                  </a:txBody>
                  <a:tcPr marL="121900" marR="121900" marT="121900" marB="121900"/>
                </a:tc>
                <a:tc>
                  <a:txBody>
                    <a:bodyPr/>
                    <a:lstStyle/>
                    <a:p>
                      <a:pPr marL="0" lvl="0" indent="0" algn="ctr" rtl="0">
                        <a:spcBef>
                          <a:spcPts val="0"/>
                        </a:spcBef>
                        <a:spcAft>
                          <a:spcPts val="0"/>
                        </a:spcAft>
                        <a:buNone/>
                      </a:pPr>
                      <a:r>
                        <a:rPr lang="en-GB" sz="1700"/>
                        <a:t>35</a:t>
                      </a:r>
                      <a:endParaRPr sz="1700"/>
                    </a:p>
                  </a:txBody>
                  <a:tcPr marL="121900" marR="121900" marT="121900" marB="121900"/>
                </a:tc>
                <a:extLst>
                  <a:ext uri="{0D108BD9-81ED-4DB2-BD59-A6C34878D82A}">
                    <a16:rowId xmlns:a16="http://schemas.microsoft.com/office/drawing/2014/main" val="10006"/>
                  </a:ext>
                </a:extLst>
              </a:tr>
              <a:tr h="507960">
                <a:tc>
                  <a:txBody>
                    <a:bodyPr/>
                    <a:lstStyle/>
                    <a:p>
                      <a:pPr marL="0" lvl="0" indent="0" algn="ctr" rtl="0">
                        <a:spcBef>
                          <a:spcPts val="0"/>
                        </a:spcBef>
                        <a:spcAft>
                          <a:spcPts val="0"/>
                        </a:spcAft>
                        <a:buNone/>
                      </a:pPr>
                      <a:r>
                        <a:rPr lang="en-GB" sz="1700" b="1"/>
                        <a:t>Total</a:t>
                      </a:r>
                      <a:endParaRPr sz="1700" b="1"/>
                    </a:p>
                  </a:txBody>
                  <a:tcPr marL="121900" marR="121900" marT="121900" marB="121900"/>
                </a:tc>
                <a:tc>
                  <a:txBody>
                    <a:bodyPr/>
                    <a:lstStyle/>
                    <a:p>
                      <a:pPr marL="0" lvl="0" indent="0" algn="ctr" rtl="0">
                        <a:spcBef>
                          <a:spcPts val="0"/>
                        </a:spcBef>
                        <a:spcAft>
                          <a:spcPts val="0"/>
                        </a:spcAft>
                        <a:buNone/>
                      </a:pPr>
                      <a:r>
                        <a:rPr lang="en-GB" sz="1700" b="1"/>
                        <a:t>1321</a:t>
                      </a:r>
                      <a:endParaRPr sz="1700" b="1"/>
                    </a:p>
                  </a:txBody>
                  <a:tcPr marL="121900" marR="121900" marT="121900" marB="121900"/>
                </a:tc>
                <a:tc>
                  <a:txBody>
                    <a:bodyPr/>
                    <a:lstStyle/>
                    <a:p>
                      <a:pPr marL="0" lvl="0" indent="0" algn="ctr" rtl="0">
                        <a:spcBef>
                          <a:spcPts val="0"/>
                        </a:spcBef>
                        <a:spcAft>
                          <a:spcPts val="0"/>
                        </a:spcAft>
                        <a:buNone/>
                      </a:pPr>
                      <a:r>
                        <a:rPr lang="en-GB" sz="1700" b="1"/>
                        <a:t>2641</a:t>
                      </a:r>
                      <a:endParaRPr sz="1700" b="1"/>
                    </a:p>
                  </a:txBody>
                  <a:tcPr marL="121900" marR="121900" marT="121900" marB="121900"/>
                </a:tc>
                <a:extLst>
                  <a:ext uri="{0D108BD9-81ED-4DB2-BD59-A6C34878D82A}">
                    <a16:rowId xmlns:a16="http://schemas.microsoft.com/office/drawing/2014/main" val="10007"/>
                  </a:ext>
                </a:extLst>
              </a:tr>
            </a:tbl>
          </a:graphicData>
        </a:graphic>
      </p:graphicFrame>
      <p:graphicFrame>
        <p:nvGraphicFramePr>
          <p:cNvPr id="210" name="Google Shape;210;p22"/>
          <p:cNvGraphicFramePr/>
          <p:nvPr/>
        </p:nvGraphicFramePr>
        <p:xfrm>
          <a:off x="6366433" y="2526847"/>
          <a:ext cx="5685399" cy="2804001"/>
        </p:xfrm>
        <a:graphic>
          <a:graphicData uri="http://schemas.openxmlformats.org/drawingml/2006/table">
            <a:tbl>
              <a:tblPr>
                <a:noFill/>
              </a:tblPr>
              <a:tblGrid>
                <a:gridCol w="1895133">
                  <a:extLst>
                    <a:ext uri="{9D8B030D-6E8A-4147-A177-3AD203B41FA5}">
                      <a16:colId xmlns:a16="http://schemas.microsoft.com/office/drawing/2014/main" val="20000"/>
                    </a:ext>
                  </a:extLst>
                </a:gridCol>
                <a:gridCol w="1895133">
                  <a:extLst>
                    <a:ext uri="{9D8B030D-6E8A-4147-A177-3AD203B41FA5}">
                      <a16:colId xmlns:a16="http://schemas.microsoft.com/office/drawing/2014/main" val="20001"/>
                    </a:ext>
                  </a:extLst>
                </a:gridCol>
                <a:gridCol w="1895133">
                  <a:extLst>
                    <a:ext uri="{9D8B030D-6E8A-4147-A177-3AD203B41FA5}">
                      <a16:colId xmlns:a16="http://schemas.microsoft.com/office/drawing/2014/main" val="20002"/>
                    </a:ext>
                  </a:extLst>
                </a:gridCol>
              </a:tblGrid>
              <a:tr h="772133">
                <a:tc>
                  <a:txBody>
                    <a:bodyPr/>
                    <a:lstStyle/>
                    <a:p>
                      <a:pPr marL="0" lvl="0" indent="0" algn="ctr" rtl="0">
                        <a:spcBef>
                          <a:spcPts val="0"/>
                        </a:spcBef>
                        <a:spcAft>
                          <a:spcPts val="0"/>
                        </a:spcAft>
                        <a:buNone/>
                      </a:pPr>
                      <a:r>
                        <a:rPr lang="en-GB" sz="1700" b="1"/>
                        <a:t>Sentiment</a:t>
                      </a:r>
                      <a:endParaRPr sz="1700" b="1"/>
                    </a:p>
                  </a:txBody>
                  <a:tcPr marL="121900" marR="121900" marT="121900" marB="121900"/>
                </a:tc>
                <a:tc>
                  <a:txBody>
                    <a:bodyPr/>
                    <a:lstStyle/>
                    <a:p>
                      <a:pPr marL="0" lvl="0" indent="0" algn="ctr" rtl="0">
                        <a:spcBef>
                          <a:spcPts val="0"/>
                        </a:spcBef>
                        <a:spcAft>
                          <a:spcPts val="0"/>
                        </a:spcAft>
                        <a:buNone/>
                      </a:pPr>
                      <a:r>
                        <a:rPr lang="en-GB" sz="1700" b="1"/>
                        <a:t>Complaints</a:t>
                      </a:r>
                      <a:endParaRPr sz="1700" b="1"/>
                    </a:p>
                  </a:txBody>
                  <a:tcPr marL="121900" marR="121900" marT="121900" marB="121900"/>
                </a:tc>
                <a:tc>
                  <a:txBody>
                    <a:bodyPr/>
                    <a:lstStyle/>
                    <a:p>
                      <a:pPr marL="0" lvl="0" indent="0" algn="ctr" rtl="0">
                        <a:spcBef>
                          <a:spcPts val="0"/>
                        </a:spcBef>
                        <a:spcAft>
                          <a:spcPts val="0"/>
                        </a:spcAft>
                        <a:buNone/>
                      </a:pPr>
                      <a:r>
                        <a:rPr lang="en-GB" sz="1700" b="1"/>
                        <a:t>Non-Complaints</a:t>
                      </a:r>
                      <a:endParaRPr sz="1700" b="1"/>
                    </a:p>
                  </a:txBody>
                  <a:tcPr marL="121900" marR="121900" marT="121900" marB="121900"/>
                </a:tc>
                <a:extLst>
                  <a:ext uri="{0D108BD9-81ED-4DB2-BD59-A6C34878D82A}">
                    <a16:rowId xmlns:a16="http://schemas.microsoft.com/office/drawing/2014/main" val="10000"/>
                  </a:ext>
                </a:extLst>
              </a:tr>
              <a:tr h="507967">
                <a:tc>
                  <a:txBody>
                    <a:bodyPr/>
                    <a:lstStyle/>
                    <a:p>
                      <a:pPr marL="0" lvl="0" indent="0" algn="ctr" rtl="0">
                        <a:spcBef>
                          <a:spcPts val="0"/>
                        </a:spcBef>
                        <a:spcAft>
                          <a:spcPts val="0"/>
                        </a:spcAft>
                        <a:buNone/>
                      </a:pPr>
                      <a:r>
                        <a:rPr lang="en-GB" sz="1700"/>
                        <a:t>Negative</a:t>
                      </a:r>
                      <a:endParaRPr sz="1700"/>
                    </a:p>
                  </a:txBody>
                  <a:tcPr marL="121900" marR="121900" marT="121900" marB="121900"/>
                </a:tc>
                <a:tc>
                  <a:txBody>
                    <a:bodyPr/>
                    <a:lstStyle/>
                    <a:p>
                      <a:pPr marL="0" lvl="0" indent="0" algn="ctr" rtl="0">
                        <a:spcBef>
                          <a:spcPts val="0"/>
                        </a:spcBef>
                        <a:spcAft>
                          <a:spcPts val="0"/>
                        </a:spcAft>
                        <a:buNone/>
                      </a:pPr>
                      <a:r>
                        <a:rPr lang="en-GB" sz="1700"/>
                        <a:t>949</a:t>
                      </a:r>
                      <a:endParaRPr sz="1700"/>
                    </a:p>
                  </a:txBody>
                  <a:tcPr marL="121900" marR="121900" marT="121900" marB="121900"/>
                </a:tc>
                <a:tc>
                  <a:txBody>
                    <a:bodyPr/>
                    <a:lstStyle/>
                    <a:p>
                      <a:pPr marL="0" lvl="0" indent="0" algn="ctr" rtl="0">
                        <a:spcBef>
                          <a:spcPts val="0"/>
                        </a:spcBef>
                        <a:spcAft>
                          <a:spcPts val="0"/>
                        </a:spcAft>
                        <a:buNone/>
                      </a:pPr>
                      <a:r>
                        <a:rPr lang="en-GB" sz="1700"/>
                        <a:t>66</a:t>
                      </a:r>
                      <a:endParaRPr sz="1700"/>
                    </a:p>
                  </a:txBody>
                  <a:tcPr marL="121900" marR="121900" marT="121900" marB="121900"/>
                </a:tc>
                <a:extLst>
                  <a:ext uri="{0D108BD9-81ED-4DB2-BD59-A6C34878D82A}">
                    <a16:rowId xmlns:a16="http://schemas.microsoft.com/office/drawing/2014/main" val="10001"/>
                  </a:ext>
                </a:extLst>
              </a:tr>
              <a:tr h="507967">
                <a:tc>
                  <a:txBody>
                    <a:bodyPr/>
                    <a:lstStyle/>
                    <a:p>
                      <a:pPr marL="0" lvl="0" indent="0" algn="ctr" rtl="0">
                        <a:spcBef>
                          <a:spcPts val="0"/>
                        </a:spcBef>
                        <a:spcAft>
                          <a:spcPts val="0"/>
                        </a:spcAft>
                        <a:buNone/>
                      </a:pPr>
                      <a:r>
                        <a:rPr lang="en-GB" sz="1700"/>
                        <a:t>Neutral</a:t>
                      </a:r>
                      <a:endParaRPr sz="1700"/>
                    </a:p>
                  </a:txBody>
                  <a:tcPr marL="121900" marR="121900" marT="121900" marB="121900"/>
                </a:tc>
                <a:tc>
                  <a:txBody>
                    <a:bodyPr/>
                    <a:lstStyle/>
                    <a:p>
                      <a:pPr marL="0" lvl="0" indent="0" algn="ctr" rtl="0">
                        <a:spcBef>
                          <a:spcPts val="0"/>
                        </a:spcBef>
                        <a:spcAft>
                          <a:spcPts val="0"/>
                        </a:spcAft>
                        <a:buNone/>
                      </a:pPr>
                      <a:r>
                        <a:rPr lang="en-GB" sz="1700"/>
                        <a:t>369</a:t>
                      </a:r>
                      <a:endParaRPr sz="1700"/>
                    </a:p>
                  </a:txBody>
                  <a:tcPr marL="121900" marR="121900" marT="121900" marB="121900"/>
                </a:tc>
                <a:tc>
                  <a:txBody>
                    <a:bodyPr/>
                    <a:lstStyle/>
                    <a:p>
                      <a:pPr marL="0" lvl="0" indent="0" algn="ctr" rtl="0">
                        <a:spcBef>
                          <a:spcPts val="0"/>
                        </a:spcBef>
                        <a:spcAft>
                          <a:spcPts val="0"/>
                        </a:spcAft>
                        <a:buNone/>
                      </a:pPr>
                      <a:r>
                        <a:rPr lang="en-GB" sz="1700"/>
                        <a:t>545</a:t>
                      </a:r>
                      <a:endParaRPr sz="1700"/>
                    </a:p>
                  </a:txBody>
                  <a:tcPr marL="121900" marR="121900" marT="121900" marB="121900"/>
                </a:tc>
                <a:extLst>
                  <a:ext uri="{0D108BD9-81ED-4DB2-BD59-A6C34878D82A}">
                    <a16:rowId xmlns:a16="http://schemas.microsoft.com/office/drawing/2014/main" val="10002"/>
                  </a:ext>
                </a:extLst>
              </a:tr>
              <a:tr h="507967">
                <a:tc>
                  <a:txBody>
                    <a:bodyPr/>
                    <a:lstStyle/>
                    <a:p>
                      <a:pPr marL="0" lvl="0" indent="0" algn="ctr" rtl="0">
                        <a:spcBef>
                          <a:spcPts val="0"/>
                        </a:spcBef>
                        <a:spcAft>
                          <a:spcPts val="0"/>
                        </a:spcAft>
                        <a:buNone/>
                      </a:pPr>
                      <a:r>
                        <a:rPr lang="en-GB" sz="1700"/>
                        <a:t>Positive</a:t>
                      </a:r>
                      <a:endParaRPr sz="1700"/>
                    </a:p>
                  </a:txBody>
                  <a:tcPr marL="121900" marR="121900" marT="121900" marB="121900"/>
                </a:tc>
                <a:tc>
                  <a:txBody>
                    <a:bodyPr/>
                    <a:lstStyle/>
                    <a:p>
                      <a:pPr marL="0" lvl="0" indent="0" algn="ctr" rtl="0">
                        <a:spcBef>
                          <a:spcPts val="0"/>
                        </a:spcBef>
                        <a:spcAft>
                          <a:spcPts val="0"/>
                        </a:spcAft>
                        <a:buNone/>
                      </a:pPr>
                      <a:r>
                        <a:rPr lang="en-GB" sz="1700"/>
                        <a:t>0</a:t>
                      </a:r>
                      <a:endParaRPr sz="1700"/>
                    </a:p>
                  </a:txBody>
                  <a:tcPr marL="121900" marR="121900" marT="121900" marB="121900"/>
                </a:tc>
                <a:tc>
                  <a:txBody>
                    <a:bodyPr/>
                    <a:lstStyle/>
                    <a:p>
                      <a:pPr marL="0" lvl="0" indent="0" algn="ctr" rtl="0">
                        <a:spcBef>
                          <a:spcPts val="0"/>
                        </a:spcBef>
                        <a:spcAft>
                          <a:spcPts val="0"/>
                        </a:spcAft>
                        <a:buNone/>
                      </a:pPr>
                      <a:r>
                        <a:rPr lang="en-GB" sz="1700"/>
                        <a:t>2030</a:t>
                      </a:r>
                      <a:endParaRPr sz="1700"/>
                    </a:p>
                  </a:txBody>
                  <a:tcPr marL="121900" marR="121900" marT="121900" marB="121900"/>
                </a:tc>
                <a:extLst>
                  <a:ext uri="{0D108BD9-81ED-4DB2-BD59-A6C34878D82A}">
                    <a16:rowId xmlns:a16="http://schemas.microsoft.com/office/drawing/2014/main" val="10003"/>
                  </a:ext>
                </a:extLst>
              </a:tr>
              <a:tr h="507967">
                <a:tc>
                  <a:txBody>
                    <a:bodyPr/>
                    <a:lstStyle/>
                    <a:p>
                      <a:pPr marL="0" lvl="0" indent="0" algn="ctr" rtl="0">
                        <a:spcBef>
                          <a:spcPts val="0"/>
                        </a:spcBef>
                        <a:spcAft>
                          <a:spcPts val="0"/>
                        </a:spcAft>
                        <a:buNone/>
                      </a:pPr>
                      <a:r>
                        <a:rPr lang="en-GB" sz="1700" b="1"/>
                        <a:t>Total</a:t>
                      </a:r>
                      <a:endParaRPr sz="1700" b="1"/>
                    </a:p>
                  </a:txBody>
                  <a:tcPr marL="121900" marR="121900" marT="121900" marB="121900"/>
                </a:tc>
                <a:tc>
                  <a:txBody>
                    <a:bodyPr/>
                    <a:lstStyle/>
                    <a:p>
                      <a:pPr marL="0" lvl="0" indent="0" algn="ctr" rtl="0">
                        <a:spcBef>
                          <a:spcPts val="0"/>
                        </a:spcBef>
                        <a:spcAft>
                          <a:spcPts val="0"/>
                        </a:spcAft>
                        <a:buNone/>
                      </a:pPr>
                      <a:r>
                        <a:rPr lang="en-GB" sz="1700" b="1"/>
                        <a:t>1321</a:t>
                      </a:r>
                      <a:endParaRPr sz="1700" b="1"/>
                    </a:p>
                  </a:txBody>
                  <a:tcPr marL="121900" marR="121900" marT="121900" marB="121900"/>
                </a:tc>
                <a:tc>
                  <a:txBody>
                    <a:bodyPr/>
                    <a:lstStyle/>
                    <a:p>
                      <a:pPr marL="0" lvl="0" indent="0" algn="ctr" rtl="0">
                        <a:spcBef>
                          <a:spcPts val="0"/>
                        </a:spcBef>
                        <a:spcAft>
                          <a:spcPts val="0"/>
                        </a:spcAft>
                        <a:buNone/>
                      </a:pPr>
                      <a:r>
                        <a:rPr lang="en-GB" sz="1700" b="1"/>
                        <a:t>2641</a:t>
                      </a:r>
                      <a:endParaRPr sz="1700" b="1"/>
                    </a:p>
                  </a:txBody>
                  <a:tcPr marL="121900" marR="121900" marT="121900" marB="12190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87292544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3"/>
          <p:cNvSpPr txBox="1"/>
          <p:nvPr/>
        </p:nvSpPr>
        <p:spPr>
          <a:xfrm>
            <a:off x="277238" y="-63189"/>
            <a:ext cx="11360800" cy="569632"/>
          </a:xfrm>
          <a:prstGeom prst="rect">
            <a:avLst/>
          </a:prstGeom>
          <a:noFill/>
          <a:ln>
            <a:noFill/>
          </a:ln>
        </p:spPr>
        <p:txBody>
          <a:bodyPr spcFirstLastPara="1" wrap="square" lIns="93133" tIns="46567" rIns="93133" bIns="46567" anchor="ctr" anchorCtr="0">
            <a:normAutofit/>
          </a:bodyPr>
          <a:lstStyle/>
          <a:p>
            <a:pPr>
              <a:lnSpc>
                <a:spcPct val="90000"/>
              </a:lnSpc>
            </a:pPr>
            <a:r>
              <a:rPr lang="en-GB" sz="3333" dirty="0">
                <a:solidFill>
                  <a:srgbClr val="1155CC"/>
                </a:solidFill>
              </a:rPr>
              <a:t>Sample Instances from the Dataset</a:t>
            </a:r>
            <a:endParaRPr sz="3333" dirty="0">
              <a:solidFill>
                <a:srgbClr val="1155CC"/>
              </a:solidFill>
            </a:endParaRPr>
          </a:p>
        </p:txBody>
      </p:sp>
      <p:graphicFrame>
        <p:nvGraphicFramePr>
          <p:cNvPr id="216" name="Google Shape;216;p23"/>
          <p:cNvGraphicFramePr/>
          <p:nvPr>
            <p:extLst>
              <p:ext uri="{D42A27DB-BD31-4B8C-83A1-F6EECF244321}">
                <p14:modId xmlns:p14="http://schemas.microsoft.com/office/powerpoint/2010/main" val="1623016916"/>
              </p:ext>
            </p:extLst>
          </p:nvPr>
        </p:nvGraphicFramePr>
        <p:xfrm>
          <a:off x="224705" y="493190"/>
          <a:ext cx="11465866" cy="5977324"/>
        </p:xfrm>
        <a:graphic>
          <a:graphicData uri="http://schemas.openxmlformats.org/drawingml/2006/table">
            <a:tbl>
              <a:tblPr>
                <a:noFill/>
              </a:tblPr>
              <a:tblGrid>
                <a:gridCol w="3555667">
                  <a:extLst>
                    <a:ext uri="{9D8B030D-6E8A-4147-A177-3AD203B41FA5}">
                      <a16:colId xmlns:a16="http://schemas.microsoft.com/office/drawing/2014/main" val="20000"/>
                    </a:ext>
                  </a:extLst>
                </a:gridCol>
                <a:gridCol w="2832633">
                  <a:extLst>
                    <a:ext uri="{9D8B030D-6E8A-4147-A177-3AD203B41FA5}">
                      <a16:colId xmlns:a16="http://schemas.microsoft.com/office/drawing/2014/main" val="20001"/>
                    </a:ext>
                  </a:extLst>
                </a:gridCol>
                <a:gridCol w="1174833">
                  <a:extLst>
                    <a:ext uri="{9D8B030D-6E8A-4147-A177-3AD203B41FA5}">
                      <a16:colId xmlns:a16="http://schemas.microsoft.com/office/drawing/2014/main" val="20002"/>
                    </a:ext>
                  </a:extLst>
                </a:gridCol>
                <a:gridCol w="1164567">
                  <a:extLst>
                    <a:ext uri="{9D8B030D-6E8A-4147-A177-3AD203B41FA5}">
                      <a16:colId xmlns:a16="http://schemas.microsoft.com/office/drawing/2014/main" val="20003"/>
                    </a:ext>
                  </a:extLst>
                </a:gridCol>
                <a:gridCol w="1478533">
                  <a:extLst>
                    <a:ext uri="{9D8B030D-6E8A-4147-A177-3AD203B41FA5}">
                      <a16:colId xmlns:a16="http://schemas.microsoft.com/office/drawing/2014/main" val="20004"/>
                    </a:ext>
                  </a:extLst>
                </a:gridCol>
                <a:gridCol w="1259633">
                  <a:extLst>
                    <a:ext uri="{9D8B030D-6E8A-4147-A177-3AD203B41FA5}">
                      <a16:colId xmlns:a16="http://schemas.microsoft.com/office/drawing/2014/main" val="20005"/>
                    </a:ext>
                  </a:extLst>
                </a:gridCol>
              </a:tblGrid>
              <a:tr h="823078">
                <a:tc>
                  <a:txBody>
                    <a:bodyPr/>
                    <a:lstStyle/>
                    <a:p>
                      <a:pPr marL="0" lvl="0" indent="0" algn="ctr" rtl="0">
                        <a:spcBef>
                          <a:spcPts val="0"/>
                        </a:spcBef>
                        <a:spcAft>
                          <a:spcPts val="0"/>
                        </a:spcAft>
                        <a:buNone/>
                      </a:pPr>
                      <a:r>
                        <a:rPr lang="en-GB" sz="1400" b="1" dirty="0"/>
                        <a:t>Instances</a:t>
                      </a:r>
                      <a:endParaRPr sz="1400" b="1" dirty="0"/>
                    </a:p>
                  </a:txBody>
                  <a:tcPr marL="121900" marR="121900" marT="121900" marB="121900"/>
                </a:tc>
                <a:tc>
                  <a:txBody>
                    <a:bodyPr/>
                    <a:lstStyle/>
                    <a:p>
                      <a:pPr marL="0" lvl="0" indent="0" algn="ctr" rtl="0">
                        <a:spcBef>
                          <a:spcPts val="0"/>
                        </a:spcBef>
                        <a:spcAft>
                          <a:spcPts val="0"/>
                        </a:spcAft>
                        <a:buNone/>
                      </a:pPr>
                      <a:r>
                        <a:rPr lang="en-GB" sz="1400" b="1" dirty="0"/>
                        <a:t>Images</a:t>
                      </a:r>
                      <a:endParaRPr sz="1400" b="1" dirty="0"/>
                    </a:p>
                  </a:txBody>
                  <a:tcPr marL="121900" marR="121900" marT="121900" marB="121900"/>
                </a:tc>
                <a:tc>
                  <a:txBody>
                    <a:bodyPr/>
                    <a:lstStyle/>
                    <a:p>
                      <a:pPr marL="0" lvl="0" indent="0" algn="ctr" rtl="0">
                        <a:spcBef>
                          <a:spcPts val="0"/>
                        </a:spcBef>
                        <a:spcAft>
                          <a:spcPts val="0"/>
                        </a:spcAft>
                        <a:buNone/>
                      </a:pPr>
                      <a:r>
                        <a:rPr lang="en-GB" sz="1400" b="1" dirty="0"/>
                        <a:t>Domain</a:t>
                      </a:r>
                      <a:endParaRPr sz="1400" b="1" dirty="0"/>
                    </a:p>
                  </a:txBody>
                  <a:tcPr marL="121900" marR="121900" marT="121900" marB="121900"/>
                </a:tc>
                <a:tc>
                  <a:txBody>
                    <a:bodyPr/>
                    <a:lstStyle/>
                    <a:p>
                      <a:pPr marL="0" lvl="0" indent="0" algn="ctr" rtl="0">
                        <a:spcBef>
                          <a:spcPts val="0"/>
                        </a:spcBef>
                        <a:spcAft>
                          <a:spcPts val="0"/>
                        </a:spcAft>
                        <a:buNone/>
                      </a:pPr>
                      <a:r>
                        <a:rPr lang="en-GB" sz="1400" b="1"/>
                        <a:t>Labels</a:t>
                      </a:r>
                      <a:endParaRPr sz="1400" b="1"/>
                    </a:p>
                  </a:txBody>
                  <a:tcPr marL="121900" marR="121900" marT="121900" marB="121900"/>
                </a:tc>
                <a:tc>
                  <a:txBody>
                    <a:bodyPr/>
                    <a:lstStyle/>
                    <a:p>
                      <a:pPr marL="0" lvl="0" indent="0" algn="ctr" rtl="0">
                        <a:spcBef>
                          <a:spcPts val="0"/>
                        </a:spcBef>
                        <a:spcAft>
                          <a:spcPts val="0"/>
                        </a:spcAft>
                        <a:buNone/>
                      </a:pPr>
                      <a:r>
                        <a:rPr lang="en-GB" sz="1400" b="1"/>
                        <a:t>Sentiment</a:t>
                      </a:r>
                      <a:endParaRPr sz="1400" b="1"/>
                    </a:p>
                  </a:txBody>
                  <a:tcPr marL="121900" marR="121900" marT="121900" marB="121900"/>
                </a:tc>
                <a:tc>
                  <a:txBody>
                    <a:bodyPr/>
                    <a:lstStyle/>
                    <a:p>
                      <a:pPr marL="0" lvl="0" indent="0" algn="ctr" rtl="0">
                        <a:spcBef>
                          <a:spcPts val="0"/>
                        </a:spcBef>
                        <a:spcAft>
                          <a:spcPts val="0"/>
                        </a:spcAft>
                        <a:buNone/>
                      </a:pPr>
                      <a:r>
                        <a:rPr lang="en-GB" sz="1400" b="1"/>
                        <a:t>Emotion</a:t>
                      </a:r>
                      <a:endParaRPr sz="1400" b="1"/>
                    </a:p>
                  </a:txBody>
                  <a:tcPr marL="121900" marR="121900" marT="121900" marB="121900"/>
                </a:tc>
                <a:extLst>
                  <a:ext uri="{0D108BD9-81ED-4DB2-BD59-A6C34878D82A}">
                    <a16:rowId xmlns:a16="http://schemas.microsoft.com/office/drawing/2014/main" val="10000"/>
                  </a:ext>
                </a:extLst>
              </a:tr>
              <a:tr h="1347419">
                <a:tc>
                  <a:txBody>
                    <a:bodyPr/>
                    <a:lstStyle/>
                    <a:p>
                      <a:pPr marL="0" lvl="0" indent="0" algn="just" rtl="0">
                        <a:spcBef>
                          <a:spcPts val="0"/>
                        </a:spcBef>
                        <a:spcAft>
                          <a:spcPts val="0"/>
                        </a:spcAft>
                        <a:buNone/>
                      </a:pPr>
                      <a:r>
                        <a:rPr lang="en-GB" sz="1400" dirty="0"/>
                        <a:t>Received the book and started reading it after a few weeks. Many pages of the book are blank and not readable due to poor printing quality. Disappointed!</a:t>
                      </a:r>
                      <a:endParaRPr sz="1400" dirty="0"/>
                    </a:p>
                  </a:txBody>
                  <a:tcPr marL="121900" marR="121900" marT="121900" marB="121900">
                    <a:solidFill>
                      <a:srgbClr val="EA9999"/>
                    </a:solidFill>
                  </a:tcPr>
                </a:tc>
                <a:tc>
                  <a:txBody>
                    <a:bodyPr/>
                    <a:lstStyle/>
                    <a:p>
                      <a:pPr marL="0" lvl="0" indent="0" algn="just" rtl="0">
                        <a:spcBef>
                          <a:spcPts val="0"/>
                        </a:spcBef>
                        <a:spcAft>
                          <a:spcPts val="0"/>
                        </a:spcAft>
                        <a:buNone/>
                      </a:pPr>
                      <a:endParaRPr sz="1400" dirty="0"/>
                    </a:p>
                  </a:txBody>
                  <a:tcPr marL="121900" marR="121900" marT="121900" marB="121900">
                    <a:solidFill>
                      <a:srgbClr val="EA9999"/>
                    </a:solidFill>
                  </a:tcPr>
                </a:tc>
                <a:tc>
                  <a:txBody>
                    <a:bodyPr/>
                    <a:lstStyle/>
                    <a:p>
                      <a:pPr marL="0" lvl="0" indent="0" algn="ctr" rtl="0">
                        <a:spcBef>
                          <a:spcPts val="0"/>
                        </a:spcBef>
                        <a:spcAft>
                          <a:spcPts val="0"/>
                        </a:spcAft>
                        <a:buNone/>
                      </a:pPr>
                      <a:endParaRPr sz="1400"/>
                    </a:p>
                    <a:p>
                      <a:pPr marL="0" lvl="0" indent="0" algn="ctr" rtl="0">
                        <a:spcBef>
                          <a:spcPts val="0"/>
                        </a:spcBef>
                        <a:spcAft>
                          <a:spcPts val="0"/>
                        </a:spcAft>
                        <a:buNone/>
                      </a:pPr>
                      <a:r>
                        <a:rPr lang="en-GB" sz="1400"/>
                        <a:t>Books</a:t>
                      </a:r>
                      <a:endParaRPr sz="140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Com</a:t>
                      </a:r>
                      <a:endParaRPr sz="1400" dirty="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Negative</a:t>
                      </a:r>
                      <a:endParaRPr sz="1400" dirty="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Sadness</a:t>
                      </a:r>
                      <a:endParaRPr sz="1400" dirty="0"/>
                    </a:p>
                  </a:txBody>
                  <a:tcPr marL="121900" marR="121900" marT="121900" marB="121900">
                    <a:solidFill>
                      <a:srgbClr val="EA9999"/>
                    </a:solidFill>
                  </a:tcPr>
                </a:tc>
                <a:extLst>
                  <a:ext uri="{0D108BD9-81ED-4DB2-BD59-A6C34878D82A}">
                    <a16:rowId xmlns:a16="http://schemas.microsoft.com/office/drawing/2014/main" val="10001"/>
                  </a:ext>
                </a:extLst>
              </a:tr>
              <a:tr h="1749080">
                <a:tc>
                  <a:txBody>
                    <a:bodyPr/>
                    <a:lstStyle/>
                    <a:p>
                      <a:pPr marL="0" lvl="0" indent="0" algn="just" rtl="0">
                        <a:spcBef>
                          <a:spcPts val="0"/>
                        </a:spcBef>
                        <a:spcAft>
                          <a:spcPts val="0"/>
                        </a:spcAft>
                        <a:buNone/>
                      </a:pPr>
                      <a:r>
                        <a:rPr lang="en-GB" sz="1400"/>
                        <a:t>Food Damaged by pests not acceptable, kindly avoid purchasing online items where food is concerned. Yuck!</a:t>
                      </a:r>
                      <a:endParaRPr sz="1400"/>
                    </a:p>
                  </a:txBody>
                  <a:tcPr marL="121900" marR="121900" marT="121900" marB="121900">
                    <a:solidFill>
                      <a:srgbClr val="EA9999"/>
                    </a:solidFill>
                  </a:tcPr>
                </a:tc>
                <a:tc>
                  <a:txBody>
                    <a:bodyPr/>
                    <a:lstStyle/>
                    <a:p>
                      <a:pPr marL="0" lvl="0" indent="0" algn="just" rtl="0">
                        <a:spcBef>
                          <a:spcPts val="0"/>
                        </a:spcBef>
                        <a:spcAft>
                          <a:spcPts val="0"/>
                        </a:spcAft>
                        <a:buNone/>
                      </a:pPr>
                      <a:endParaRPr sz="140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Edibles</a:t>
                      </a:r>
                      <a:endParaRPr sz="1400" dirty="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Com</a:t>
                      </a:r>
                      <a:endParaRPr sz="1400" dirty="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Negative</a:t>
                      </a:r>
                      <a:endParaRPr sz="1400" dirty="0"/>
                    </a:p>
                  </a:txBody>
                  <a:tcPr marL="121900" marR="121900" marT="121900" marB="121900">
                    <a:solidFill>
                      <a:srgbClr val="EA9999"/>
                    </a:solidFill>
                  </a:tcPr>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Disgust</a:t>
                      </a:r>
                      <a:endParaRPr sz="1400" dirty="0"/>
                    </a:p>
                  </a:txBody>
                  <a:tcPr marL="121900" marR="121900" marT="121900" marB="121900">
                    <a:solidFill>
                      <a:srgbClr val="EA9999"/>
                    </a:solidFill>
                  </a:tcPr>
                </a:tc>
                <a:extLst>
                  <a:ext uri="{0D108BD9-81ED-4DB2-BD59-A6C34878D82A}">
                    <a16:rowId xmlns:a16="http://schemas.microsoft.com/office/drawing/2014/main" val="10002"/>
                  </a:ext>
                </a:extLst>
              </a:tr>
              <a:tr h="2057747">
                <a:tc>
                  <a:txBody>
                    <a:bodyPr/>
                    <a:lstStyle/>
                    <a:p>
                      <a:pPr marL="0" lvl="0" indent="0" algn="just" rtl="0">
                        <a:spcBef>
                          <a:spcPts val="0"/>
                        </a:spcBef>
                        <a:spcAft>
                          <a:spcPts val="0"/>
                        </a:spcAft>
                        <a:buNone/>
                      </a:pPr>
                      <a:r>
                        <a:rPr lang="en-GB" sz="1400"/>
                        <a:t>All in all this product was satisfying and I’m happy with my purchase from Urbano. Product looks new and nice and comfortable too. </a:t>
                      </a:r>
                      <a:endParaRPr sz="1400"/>
                    </a:p>
                  </a:txBody>
                  <a:tcPr marL="121900" marR="121900" marT="121900" marB="121900"/>
                </a:tc>
                <a:tc>
                  <a:txBody>
                    <a:bodyPr/>
                    <a:lstStyle/>
                    <a:p>
                      <a:pPr marL="0" lvl="0" indent="0" algn="just" rtl="0">
                        <a:spcBef>
                          <a:spcPts val="0"/>
                        </a:spcBef>
                        <a:spcAft>
                          <a:spcPts val="0"/>
                        </a:spcAft>
                        <a:buNone/>
                      </a:pPr>
                      <a:endParaRPr sz="1400"/>
                    </a:p>
                  </a:txBody>
                  <a:tcPr marL="121900" marR="121900" marT="121900" marB="121900"/>
                </a:tc>
                <a:tc>
                  <a:txBody>
                    <a:bodyPr/>
                    <a:lstStyle/>
                    <a:p>
                      <a:pPr marL="0" lvl="0" indent="0" algn="ctr" rtl="0">
                        <a:spcBef>
                          <a:spcPts val="0"/>
                        </a:spcBef>
                        <a:spcAft>
                          <a:spcPts val="0"/>
                        </a:spcAft>
                        <a:buNone/>
                      </a:pPr>
                      <a:endParaRPr sz="1400"/>
                    </a:p>
                    <a:p>
                      <a:pPr marL="0" lvl="0" indent="0" algn="ctr" rtl="0">
                        <a:spcBef>
                          <a:spcPts val="0"/>
                        </a:spcBef>
                        <a:spcAft>
                          <a:spcPts val="0"/>
                        </a:spcAft>
                        <a:buNone/>
                      </a:pPr>
                      <a:endParaRPr sz="1400"/>
                    </a:p>
                    <a:p>
                      <a:pPr marL="0" lvl="0" indent="0" algn="ctr" rtl="0">
                        <a:spcBef>
                          <a:spcPts val="0"/>
                        </a:spcBef>
                        <a:spcAft>
                          <a:spcPts val="0"/>
                        </a:spcAft>
                        <a:buNone/>
                      </a:pPr>
                      <a:r>
                        <a:rPr lang="en-GB" sz="1400"/>
                        <a:t>Fashion</a:t>
                      </a:r>
                      <a:endParaRPr sz="1400"/>
                    </a:p>
                  </a:txBody>
                  <a:tcPr marL="121900" marR="121900" marT="121900" marB="121900"/>
                </a:tc>
                <a:tc>
                  <a:txBody>
                    <a:bodyPr/>
                    <a:lstStyle/>
                    <a:p>
                      <a:pPr marL="0" lvl="0" indent="0" algn="ctr" rtl="0">
                        <a:spcBef>
                          <a:spcPts val="0"/>
                        </a:spcBef>
                        <a:spcAft>
                          <a:spcPts val="0"/>
                        </a:spcAft>
                        <a:buNone/>
                      </a:pPr>
                      <a:endParaRPr sz="1400"/>
                    </a:p>
                    <a:p>
                      <a:pPr marL="0" lvl="0" indent="0" algn="ctr" rtl="0">
                        <a:spcBef>
                          <a:spcPts val="0"/>
                        </a:spcBef>
                        <a:spcAft>
                          <a:spcPts val="0"/>
                        </a:spcAft>
                        <a:buNone/>
                      </a:pPr>
                      <a:endParaRPr sz="1400"/>
                    </a:p>
                    <a:p>
                      <a:pPr marL="0" lvl="0" indent="0" algn="ctr" rtl="0">
                        <a:spcBef>
                          <a:spcPts val="0"/>
                        </a:spcBef>
                        <a:spcAft>
                          <a:spcPts val="0"/>
                        </a:spcAft>
                        <a:buNone/>
                      </a:pPr>
                      <a:r>
                        <a:rPr lang="en-GB" sz="1400"/>
                        <a:t>Non-Com</a:t>
                      </a:r>
                      <a:endParaRPr sz="1400"/>
                    </a:p>
                  </a:txBody>
                  <a:tcPr marL="121900" marR="121900" marT="121900" marB="121900"/>
                </a:tc>
                <a:tc>
                  <a:txBody>
                    <a:bodyPr/>
                    <a:lstStyle/>
                    <a:p>
                      <a:pPr marL="0" lvl="0" indent="0" algn="ctr" rtl="0">
                        <a:spcBef>
                          <a:spcPts val="0"/>
                        </a:spcBef>
                        <a:spcAft>
                          <a:spcPts val="0"/>
                        </a:spcAft>
                        <a:buNone/>
                      </a:pPr>
                      <a:endParaRPr sz="1400"/>
                    </a:p>
                    <a:p>
                      <a:pPr marL="0" lvl="0" indent="0" algn="ctr" rtl="0">
                        <a:spcBef>
                          <a:spcPts val="0"/>
                        </a:spcBef>
                        <a:spcAft>
                          <a:spcPts val="0"/>
                        </a:spcAft>
                        <a:buNone/>
                      </a:pPr>
                      <a:endParaRPr sz="1400"/>
                    </a:p>
                    <a:p>
                      <a:pPr marL="0" lvl="0" indent="0" algn="ctr" rtl="0">
                        <a:spcBef>
                          <a:spcPts val="0"/>
                        </a:spcBef>
                        <a:spcAft>
                          <a:spcPts val="0"/>
                        </a:spcAft>
                        <a:buNone/>
                      </a:pPr>
                      <a:r>
                        <a:rPr lang="en-GB" sz="1400"/>
                        <a:t>Positive</a:t>
                      </a:r>
                      <a:endParaRPr sz="1400"/>
                    </a:p>
                  </a:txBody>
                  <a:tcPr marL="121900" marR="121900" marT="121900" marB="121900"/>
                </a:tc>
                <a:tc>
                  <a:txBody>
                    <a:bodyPr/>
                    <a:lstStyle/>
                    <a:p>
                      <a:pPr marL="0" lvl="0" indent="0" algn="ctr" rtl="0">
                        <a:spcBef>
                          <a:spcPts val="0"/>
                        </a:spcBef>
                        <a:spcAft>
                          <a:spcPts val="0"/>
                        </a:spcAft>
                        <a:buNone/>
                      </a:pPr>
                      <a:endParaRPr sz="1400" dirty="0"/>
                    </a:p>
                    <a:p>
                      <a:pPr marL="0" lvl="0" indent="0" algn="ctr" rtl="0">
                        <a:spcBef>
                          <a:spcPts val="0"/>
                        </a:spcBef>
                        <a:spcAft>
                          <a:spcPts val="0"/>
                        </a:spcAft>
                        <a:buNone/>
                      </a:pPr>
                      <a:endParaRPr sz="1400" dirty="0"/>
                    </a:p>
                    <a:p>
                      <a:pPr marL="0" lvl="0" indent="0" algn="ctr" rtl="0">
                        <a:spcBef>
                          <a:spcPts val="0"/>
                        </a:spcBef>
                        <a:spcAft>
                          <a:spcPts val="0"/>
                        </a:spcAft>
                        <a:buNone/>
                      </a:pPr>
                      <a:r>
                        <a:rPr lang="en-GB" sz="1400" dirty="0"/>
                        <a:t>Joy</a:t>
                      </a:r>
                      <a:endParaRPr sz="1400" dirty="0"/>
                    </a:p>
                  </a:txBody>
                  <a:tcPr marL="121900" marR="121900" marT="121900" marB="121900"/>
                </a:tc>
                <a:extLst>
                  <a:ext uri="{0D108BD9-81ED-4DB2-BD59-A6C34878D82A}">
                    <a16:rowId xmlns:a16="http://schemas.microsoft.com/office/drawing/2014/main" val="10003"/>
                  </a:ext>
                </a:extLst>
              </a:tr>
            </a:tbl>
          </a:graphicData>
        </a:graphic>
      </p:graphicFrame>
      <p:pic>
        <p:nvPicPr>
          <p:cNvPr id="217" name="Google Shape;217;p23"/>
          <p:cNvPicPr preferRelativeResize="0"/>
          <p:nvPr/>
        </p:nvPicPr>
        <p:blipFill>
          <a:blip r:embed="rId3">
            <a:alphaModFix/>
          </a:blip>
          <a:stretch>
            <a:fillRect/>
          </a:stretch>
        </p:blipFill>
        <p:spPr>
          <a:xfrm>
            <a:off x="4070801" y="1257806"/>
            <a:ext cx="2234466" cy="1344754"/>
          </a:xfrm>
          <a:prstGeom prst="rect">
            <a:avLst/>
          </a:prstGeom>
          <a:noFill/>
          <a:ln>
            <a:noFill/>
          </a:ln>
        </p:spPr>
      </p:pic>
      <p:pic>
        <p:nvPicPr>
          <p:cNvPr id="218" name="Google Shape;218;p23"/>
          <p:cNvPicPr preferRelativeResize="0"/>
          <p:nvPr/>
        </p:nvPicPr>
        <p:blipFill>
          <a:blip r:embed="rId4">
            <a:alphaModFix/>
          </a:blip>
          <a:stretch>
            <a:fillRect/>
          </a:stretch>
        </p:blipFill>
        <p:spPr>
          <a:xfrm>
            <a:off x="3804234" y="2880317"/>
            <a:ext cx="2501033" cy="1225500"/>
          </a:xfrm>
          <a:prstGeom prst="rect">
            <a:avLst/>
          </a:prstGeom>
          <a:noFill/>
          <a:ln>
            <a:noFill/>
          </a:ln>
        </p:spPr>
      </p:pic>
      <p:pic>
        <p:nvPicPr>
          <p:cNvPr id="219" name="Google Shape;219;p23"/>
          <p:cNvPicPr preferRelativeResize="0"/>
          <p:nvPr/>
        </p:nvPicPr>
        <p:blipFill>
          <a:blip r:embed="rId5">
            <a:alphaModFix/>
          </a:blip>
          <a:stretch>
            <a:fillRect/>
          </a:stretch>
        </p:blipFill>
        <p:spPr>
          <a:xfrm>
            <a:off x="4070801" y="4662196"/>
            <a:ext cx="2062100" cy="1553233"/>
          </a:xfrm>
          <a:prstGeom prst="rect">
            <a:avLst/>
          </a:prstGeom>
          <a:noFill/>
          <a:ln>
            <a:noFill/>
          </a:ln>
        </p:spPr>
      </p:pic>
    </p:spTree>
    <p:extLst>
      <p:ext uri="{BB962C8B-B14F-4D97-AF65-F5344CB8AC3E}">
        <p14:creationId xmlns:p14="http://schemas.microsoft.com/office/powerpoint/2010/main" val="35199465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4"/>
          <p:cNvSpPr txBox="1"/>
          <p:nvPr/>
        </p:nvSpPr>
        <p:spPr>
          <a:xfrm>
            <a:off x="250800" y="328400"/>
            <a:ext cx="11360800" cy="750800"/>
          </a:xfrm>
          <a:prstGeom prst="rect">
            <a:avLst/>
          </a:prstGeom>
          <a:noFill/>
          <a:ln>
            <a:noFill/>
          </a:ln>
        </p:spPr>
        <p:txBody>
          <a:bodyPr spcFirstLastPara="1" wrap="square" lIns="93133" tIns="46567" rIns="93133" bIns="46567" anchor="ctr" anchorCtr="0">
            <a:normAutofit/>
          </a:bodyPr>
          <a:lstStyle/>
          <a:p>
            <a:pPr>
              <a:lnSpc>
                <a:spcPct val="90000"/>
              </a:lnSpc>
            </a:pPr>
            <a:r>
              <a:rPr lang="en-GB" sz="3333">
                <a:solidFill>
                  <a:srgbClr val="1155CC"/>
                </a:solidFill>
              </a:rPr>
              <a:t>Multimodality and Supplementary Tasks Significance</a:t>
            </a:r>
            <a:endParaRPr sz="3333">
              <a:solidFill>
                <a:srgbClr val="1155CC"/>
              </a:solidFill>
            </a:endParaRPr>
          </a:p>
        </p:txBody>
      </p:sp>
      <p:sp>
        <p:nvSpPr>
          <p:cNvPr id="225" name="Google Shape;225;p24"/>
          <p:cNvSpPr txBox="1"/>
          <p:nvPr/>
        </p:nvSpPr>
        <p:spPr>
          <a:xfrm>
            <a:off x="2166567" y="5789167"/>
            <a:ext cx="8688000" cy="451302"/>
          </a:xfrm>
          <a:prstGeom prst="rect">
            <a:avLst/>
          </a:prstGeom>
          <a:noFill/>
          <a:ln>
            <a:noFill/>
          </a:ln>
        </p:spPr>
        <p:txBody>
          <a:bodyPr spcFirstLastPara="1" wrap="square" lIns="121900" tIns="121900" rIns="121900" bIns="121900" anchor="t" anchorCtr="0">
            <a:spAutoFit/>
          </a:bodyPr>
          <a:lstStyle/>
          <a:p>
            <a:r>
              <a:rPr lang="en-GB" sz="1333" b="1"/>
              <a:t>Figure 4</a:t>
            </a:r>
            <a:r>
              <a:rPr lang="en-GB" sz="1333"/>
              <a:t>: (a) Significance of multi-modality, (b) Significance of emotion and sentiment</a:t>
            </a:r>
            <a:endParaRPr sz="1333"/>
          </a:p>
        </p:txBody>
      </p:sp>
      <p:pic>
        <p:nvPicPr>
          <p:cNvPr id="226" name="Google Shape;226;p24"/>
          <p:cNvPicPr preferRelativeResize="0"/>
          <p:nvPr/>
        </p:nvPicPr>
        <p:blipFill>
          <a:blip r:embed="rId3">
            <a:alphaModFix/>
          </a:blip>
          <a:stretch>
            <a:fillRect/>
          </a:stretch>
        </p:blipFill>
        <p:spPr>
          <a:xfrm>
            <a:off x="314067" y="1338934"/>
            <a:ext cx="11554567" cy="4450233"/>
          </a:xfrm>
          <a:prstGeom prst="rect">
            <a:avLst/>
          </a:prstGeom>
          <a:noFill/>
          <a:ln>
            <a:noFill/>
          </a:ln>
        </p:spPr>
      </p:pic>
    </p:spTree>
    <p:extLst>
      <p:ext uri="{BB962C8B-B14F-4D97-AF65-F5344CB8AC3E}">
        <p14:creationId xmlns:p14="http://schemas.microsoft.com/office/powerpoint/2010/main" val="40067629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8A193-7092-FB42-BB48-A639D70F839A}"/>
              </a:ext>
            </a:extLst>
          </p:cNvPr>
          <p:cNvSpPr>
            <a:spLocks noGrp="1"/>
          </p:cNvSpPr>
          <p:nvPr>
            <p:ph type="title"/>
          </p:nvPr>
        </p:nvSpPr>
        <p:spPr>
          <a:xfrm>
            <a:off x="838200" y="365126"/>
            <a:ext cx="10515600" cy="942680"/>
          </a:xfrm>
        </p:spPr>
        <p:txBody>
          <a:bodyPr/>
          <a:lstStyle/>
          <a:p>
            <a:pPr algn="ctr"/>
            <a:r>
              <a:rPr lang="en-US" b="1" dirty="0">
                <a:solidFill>
                  <a:srgbClr val="C00000"/>
                </a:solidFill>
              </a:rPr>
              <a:t>Benefits of Multi-modality</a:t>
            </a:r>
          </a:p>
        </p:txBody>
      </p:sp>
      <p:sp>
        <p:nvSpPr>
          <p:cNvPr id="3" name="Content Placeholder 2">
            <a:extLst>
              <a:ext uri="{FF2B5EF4-FFF2-40B4-BE49-F238E27FC236}">
                <a16:creationId xmlns:a16="http://schemas.microsoft.com/office/drawing/2014/main" id="{6FEB15A2-911E-8E47-AC24-875C7E90B523}"/>
              </a:ext>
            </a:extLst>
          </p:cNvPr>
          <p:cNvSpPr>
            <a:spLocks noGrp="1"/>
          </p:cNvSpPr>
          <p:nvPr>
            <p:ph idx="1"/>
          </p:nvPr>
        </p:nvSpPr>
        <p:spPr>
          <a:xfrm>
            <a:off x="0" y="1403498"/>
            <a:ext cx="11998036" cy="4773465"/>
          </a:xfrm>
        </p:spPr>
        <p:txBody>
          <a:bodyPr/>
          <a:lstStyle/>
          <a:p>
            <a:r>
              <a:rPr lang="en-IN" dirty="0"/>
              <a:t>Multiple sensors observing the same data can make more robust predictions</a:t>
            </a:r>
          </a:p>
          <a:p>
            <a:pPr lvl="1"/>
            <a:r>
              <a:rPr lang="en-IN" dirty="0">
                <a:solidFill>
                  <a:srgbClr val="00B050"/>
                </a:solidFill>
              </a:rPr>
              <a:t>because detecting changes in it may only be possible when multiple modalities are present</a:t>
            </a:r>
          </a:p>
          <a:p>
            <a:pPr algn="just"/>
            <a:r>
              <a:rPr lang="en-IN" dirty="0"/>
              <a:t>The fusion of multiple sensors can facilitate the capture of complementary information or trends that may not be captured by individual modalities</a:t>
            </a:r>
          </a:p>
          <a:p>
            <a:pPr lvl="1" algn="just"/>
            <a:r>
              <a:rPr lang="en-IN" dirty="0"/>
              <a:t>For example, in an emotion detector, we could combine information gathered from an EEG (</a:t>
            </a:r>
            <a:r>
              <a:rPr lang="en-US" b="1" dirty="0"/>
              <a:t>electroencephalogram) </a:t>
            </a:r>
            <a:r>
              <a:rPr lang="en-IN" dirty="0"/>
              <a:t>and also eye movement signals to combine and classify someone’s current mood—thus combining two different data sources for one deep learning task</a:t>
            </a:r>
            <a:endParaRPr lang="en-US" dirty="0"/>
          </a:p>
        </p:txBody>
      </p:sp>
    </p:spTree>
    <p:extLst>
      <p:ext uri="{BB962C8B-B14F-4D97-AF65-F5344CB8AC3E}">
        <p14:creationId xmlns:p14="http://schemas.microsoft.com/office/powerpoint/2010/main" val="345441069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5"/>
          <p:cNvSpPr txBox="1"/>
          <p:nvPr/>
        </p:nvSpPr>
        <p:spPr>
          <a:xfrm>
            <a:off x="1107600" y="6112767"/>
            <a:ext cx="9064400" cy="451302"/>
          </a:xfrm>
          <a:prstGeom prst="rect">
            <a:avLst/>
          </a:prstGeom>
          <a:noFill/>
          <a:ln>
            <a:noFill/>
          </a:ln>
        </p:spPr>
        <p:txBody>
          <a:bodyPr spcFirstLastPara="1" wrap="square" lIns="121900" tIns="121900" rIns="121900" bIns="121900" anchor="t" anchorCtr="0">
            <a:spAutoFit/>
          </a:bodyPr>
          <a:lstStyle/>
          <a:p>
            <a:r>
              <a:rPr lang="en-GB" sz="1333" b="1"/>
              <a:t>Figure 5</a:t>
            </a:r>
            <a:r>
              <a:rPr lang="en-GB" sz="1333"/>
              <a:t>: The Multi-modal Complaint Identification (MCI) framework. smax: softmax activation function.</a:t>
            </a:r>
            <a:endParaRPr sz="1333"/>
          </a:p>
        </p:txBody>
      </p:sp>
      <p:pic>
        <p:nvPicPr>
          <p:cNvPr id="232" name="Google Shape;232;p25"/>
          <p:cNvPicPr preferRelativeResize="0"/>
          <p:nvPr/>
        </p:nvPicPr>
        <p:blipFill>
          <a:blip r:embed="rId3">
            <a:alphaModFix/>
          </a:blip>
          <a:stretch>
            <a:fillRect/>
          </a:stretch>
        </p:blipFill>
        <p:spPr>
          <a:xfrm>
            <a:off x="778800" y="502434"/>
            <a:ext cx="10593400" cy="5530733"/>
          </a:xfrm>
          <a:prstGeom prst="rect">
            <a:avLst/>
          </a:prstGeom>
          <a:noFill/>
          <a:ln>
            <a:noFill/>
          </a:ln>
        </p:spPr>
      </p:pic>
    </p:spTree>
    <p:extLst>
      <p:ext uri="{BB962C8B-B14F-4D97-AF65-F5344CB8AC3E}">
        <p14:creationId xmlns:p14="http://schemas.microsoft.com/office/powerpoint/2010/main" val="259009495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6"/>
          <p:cNvSpPr txBox="1"/>
          <p:nvPr/>
        </p:nvSpPr>
        <p:spPr>
          <a:xfrm>
            <a:off x="371333" y="406400"/>
            <a:ext cx="11360800" cy="562000"/>
          </a:xfrm>
          <a:prstGeom prst="rect">
            <a:avLst/>
          </a:prstGeom>
          <a:noFill/>
          <a:ln>
            <a:noFill/>
          </a:ln>
        </p:spPr>
        <p:txBody>
          <a:bodyPr spcFirstLastPara="1" wrap="square" lIns="93133" tIns="46567" rIns="93133" bIns="46567" anchor="ctr" anchorCtr="0">
            <a:normAutofit/>
          </a:bodyPr>
          <a:lstStyle/>
          <a:p>
            <a:pPr>
              <a:lnSpc>
                <a:spcPct val="90000"/>
              </a:lnSpc>
            </a:pPr>
            <a:r>
              <a:rPr lang="en-GB" sz="3333">
                <a:solidFill>
                  <a:srgbClr val="1155CC"/>
                </a:solidFill>
              </a:rPr>
              <a:t>Results</a:t>
            </a:r>
            <a:endParaRPr sz="3333">
              <a:solidFill>
                <a:srgbClr val="1155CC"/>
              </a:solidFill>
            </a:endParaRPr>
          </a:p>
        </p:txBody>
      </p:sp>
      <p:graphicFrame>
        <p:nvGraphicFramePr>
          <p:cNvPr id="238" name="Google Shape;238;p26"/>
          <p:cNvGraphicFramePr/>
          <p:nvPr/>
        </p:nvGraphicFramePr>
        <p:xfrm>
          <a:off x="3342134" y="497333"/>
          <a:ext cx="8114499" cy="6132320"/>
        </p:xfrm>
        <a:graphic>
          <a:graphicData uri="http://schemas.openxmlformats.org/drawingml/2006/table">
            <a:tbl>
              <a:tblPr>
                <a:noFill/>
              </a:tblPr>
              <a:tblGrid>
                <a:gridCol w="1366733">
                  <a:extLst>
                    <a:ext uri="{9D8B030D-6E8A-4147-A177-3AD203B41FA5}">
                      <a16:colId xmlns:a16="http://schemas.microsoft.com/office/drawing/2014/main" val="20000"/>
                    </a:ext>
                  </a:extLst>
                </a:gridCol>
                <a:gridCol w="1554033">
                  <a:extLst>
                    <a:ext uri="{9D8B030D-6E8A-4147-A177-3AD203B41FA5}">
                      <a16:colId xmlns:a16="http://schemas.microsoft.com/office/drawing/2014/main" val="20001"/>
                    </a:ext>
                  </a:extLst>
                </a:gridCol>
                <a:gridCol w="1655567">
                  <a:extLst>
                    <a:ext uri="{9D8B030D-6E8A-4147-A177-3AD203B41FA5}">
                      <a16:colId xmlns:a16="http://schemas.microsoft.com/office/drawing/2014/main" val="20002"/>
                    </a:ext>
                  </a:extLst>
                </a:gridCol>
                <a:gridCol w="1849733">
                  <a:extLst>
                    <a:ext uri="{9D8B030D-6E8A-4147-A177-3AD203B41FA5}">
                      <a16:colId xmlns:a16="http://schemas.microsoft.com/office/drawing/2014/main" val="20003"/>
                    </a:ext>
                  </a:extLst>
                </a:gridCol>
                <a:gridCol w="1688433">
                  <a:extLst>
                    <a:ext uri="{9D8B030D-6E8A-4147-A177-3AD203B41FA5}">
                      <a16:colId xmlns:a16="http://schemas.microsoft.com/office/drawing/2014/main" val="20004"/>
                    </a:ext>
                  </a:extLst>
                </a:gridCol>
              </a:tblGrid>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Models</a:t>
                      </a:r>
                      <a:endParaRPr sz="1300" b="1">
                        <a:latin typeface="Lora"/>
                        <a:ea typeface="Lora"/>
                        <a:cs typeface="Lora"/>
                        <a:sym typeface="Lora"/>
                      </a:endParaRPr>
                    </a:p>
                  </a:txBody>
                  <a:tcPr marL="121900" marR="121900" marT="121900" marB="121900" anchor="ctr"/>
                </a:tc>
                <a:tc gridSpan="2">
                  <a:txBody>
                    <a:bodyPr/>
                    <a:lstStyle/>
                    <a:p>
                      <a:pPr marL="0" lvl="0" indent="0" algn="ctr" rtl="0">
                        <a:lnSpc>
                          <a:spcPct val="50000"/>
                        </a:lnSpc>
                        <a:spcBef>
                          <a:spcPts val="0"/>
                        </a:spcBef>
                        <a:spcAft>
                          <a:spcPts val="0"/>
                        </a:spcAft>
                        <a:buNone/>
                      </a:pPr>
                      <a:r>
                        <a:rPr lang="en-GB" sz="1300" b="1">
                          <a:latin typeface="Lora"/>
                          <a:ea typeface="Lora"/>
                          <a:cs typeface="Lora"/>
                          <a:sym typeface="Lora"/>
                        </a:rPr>
                        <a:t>Text</a:t>
                      </a:r>
                      <a:endParaRPr sz="1300" b="1">
                        <a:latin typeface="Lora"/>
                        <a:ea typeface="Lora"/>
                        <a:cs typeface="Lora"/>
                        <a:sym typeface="Lora"/>
                      </a:endParaRPr>
                    </a:p>
                  </a:txBody>
                  <a:tcPr marL="121900" marR="121900" marT="121900" marB="121900" anchor="ctr"/>
                </a:tc>
                <a:tc hMerge="1">
                  <a:txBody>
                    <a:bodyPr/>
                    <a:lstStyle/>
                    <a:p>
                      <a:endParaRPr lang="en-US"/>
                    </a:p>
                  </a:txBody>
                  <a:tcPr/>
                </a:tc>
                <a:tc gridSpan="2">
                  <a:txBody>
                    <a:bodyPr/>
                    <a:lstStyle/>
                    <a:p>
                      <a:pPr marL="0" lvl="0" indent="0" algn="ctr" rtl="0">
                        <a:lnSpc>
                          <a:spcPct val="50000"/>
                        </a:lnSpc>
                        <a:spcBef>
                          <a:spcPts val="0"/>
                        </a:spcBef>
                        <a:spcAft>
                          <a:spcPts val="0"/>
                        </a:spcAft>
                        <a:buNone/>
                      </a:pPr>
                      <a:r>
                        <a:rPr lang="en-GB" sz="1300" b="1">
                          <a:latin typeface="Lora"/>
                          <a:ea typeface="Lora"/>
                          <a:cs typeface="Lora"/>
                          <a:sym typeface="Lora"/>
                        </a:rPr>
                        <a:t>Text+Image</a:t>
                      </a:r>
                      <a:endParaRPr sz="1300" b="1">
                        <a:latin typeface="Lora"/>
                        <a:ea typeface="Lora"/>
                        <a:cs typeface="Lora"/>
                        <a:sym typeface="Lora"/>
                      </a:endParaRPr>
                    </a:p>
                  </a:txBody>
                  <a:tcPr marL="121900" marR="121900" marT="121900" marB="121900" anchor="ctr"/>
                </a:tc>
                <a:tc hMerge="1">
                  <a:txBody>
                    <a:bodyPr/>
                    <a:lstStyle/>
                    <a:p>
                      <a:endParaRPr lang="en-US"/>
                    </a:p>
                  </a:txBody>
                  <a:tcPr/>
                </a:tc>
                <a:extLst>
                  <a:ext uri="{0D108BD9-81ED-4DB2-BD59-A6C34878D82A}">
                    <a16:rowId xmlns:a16="http://schemas.microsoft.com/office/drawing/2014/main" val="10000"/>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Metrics</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F1 (%)</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Acc (%)</a:t>
                      </a:r>
                      <a:endParaRPr sz="1300" b="1">
                        <a:latin typeface="Lora"/>
                        <a:ea typeface="Lora"/>
                        <a:cs typeface="Lora"/>
                        <a:sym typeface="Lora"/>
                      </a:endParaRPr>
                    </a:p>
                  </a:txBody>
                  <a:tcPr marL="121900" marR="121900" marT="121900" marB="121900" anchor="ctr">
                    <a:lnR w="9525" cap="flat" cmpd="sng">
                      <a:solidFill>
                        <a:srgbClr val="9E9E9E"/>
                      </a:solidFill>
                      <a:prstDash val="solid"/>
                      <a:round/>
                      <a:headEnd type="none" w="sm" len="sm"/>
                      <a:tailEnd type="none" w="sm" len="sm"/>
                    </a:lnR>
                  </a:tcP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F1 (%)</a:t>
                      </a:r>
                      <a:endParaRPr sz="1300" b="1">
                        <a:latin typeface="Lora"/>
                        <a:ea typeface="Lora"/>
                        <a:cs typeface="Lora"/>
                        <a:sym typeface="Lora"/>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Acc (%)</a:t>
                      </a:r>
                      <a:endParaRPr sz="1300" b="1">
                        <a:latin typeface="Lora"/>
                        <a:ea typeface="Lora"/>
                        <a:cs typeface="Lora"/>
                        <a:sym typeface="Lora"/>
                      </a:endParaRPr>
                    </a:p>
                  </a:txBody>
                  <a:tcPr marL="121900" marR="121900" marT="121900" marB="121900"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SOTA</a:t>
                      </a:r>
                      <a:r>
                        <a:rPr lang="en-GB" sz="1300" b="1" u="sng">
                          <a:solidFill>
                            <a:srgbClr val="009668"/>
                          </a:solidFill>
                          <a:latin typeface="Lora"/>
                          <a:ea typeface="Lora"/>
                          <a:cs typeface="Lora"/>
                          <a:sym typeface="Lora"/>
                          <a:hlinkClick r:id="rId3" action="ppaction://hlinksldjump">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[7]</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83.18</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.08</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83.39</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.12</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lnT w="9525" cap="flat" cmpd="sng">
                      <a:solidFill>
                        <a:srgbClr val="9E9E9E"/>
                      </a:solidFill>
                      <a:prstDash val="solid"/>
                      <a:round/>
                      <a:headEnd type="none" w="sm" len="sm"/>
                      <a:tailEnd type="none" w="sm" len="sm"/>
                    </a:lnT>
                  </a:tcP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2"/>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STL</a:t>
                      </a:r>
                      <a:r>
                        <a:rPr lang="en-GB" sz="1300" b="1" baseline="-25000">
                          <a:latin typeface="Lora"/>
                          <a:ea typeface="Lora"/>
                          <a:cs typeface="Lora"/>
                          <a:sym typeface="Lora"/>
                        </a:rPr>
                        <a:t>T</a:t>
                      </a:r>
                      <a:endParaRPr sz="1300" b="1" baseline="-250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83.05</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.06</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84.59</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.06</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03"/>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STL</a:t>
                      </a:r>
                      <a:r>
                        <a:rPr lang="en-GB" sz="1300" b="1" baseline="-25000">
                          <a:latin typeface="Lora"/>
                          <a:ea typeface="Lora"/>
                          <a:cs typeface="Lora"/>
                          <a:sym typeface="Lora"/>
                        </a:rPr>
                        <a:t>T+I</a:t>
                      </a:r>
                      <a:endParaRPr sz="1300" b="1" baseline="-250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85.14</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.13</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85.26</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.05</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04"/>
                  </a:ext>
                </a:extLst>
              </a:tr>
              <a:tr h="345400">
                <a:tc gridSpan="5">
                  <a:txBody>
                    <a:bodyPr/>
                    <a:lstStyle/>
                    <a:p>
                      <a:pPr marL="0" lvl="0" indent="0" algn="ctr" rtl="0">
                        <a:lnSpc>
                          <a:spcPct val="50000"/>
                        </a:lnSpc>
                        <a:spcBef>
                          <a:spcPts val="0"/>
                        </a:spcBef>
                        <a:spcAft>
                          <a:spcPts val="0"/>
                        </a:spcAft>
                        <a:buNone/>
                      </a:pPr>
                      <a:r>
                        <a:rPr lang="en-GB" sz="1300" b="1">
                          <a:latin typeface="Lora"/>
                          <a:ea typeface="Lora"/>
                          <a:cs typeface="Lora"/>
                          <a:sym typeface="Lora"/>
                        </a:rPr>
                        <a:t>Multi-task Baselines</a:t>
                      </a:r>
                      <a:endParaRPr sz="1300" b="1">
                        <a:latin typeface="Lora"/>
                        <a:ea typeface="Lora"/>
                        <a:cs typeface="Lora"/>
                        <a:sym typeface="Lora"/>
                      </a:endParaRPr>
                    </a:p>
                  </a:txBody>
                  <a:tcPr marL="121900" marR="121900" marT="121900" marB="12190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MTL</a:t>
                      </a:r>
                      <a:r>
                        <a:rPr lang="en-GB" sz="1300" b="1" baseline="-25000">
                          <a:latin typeface="Lora"/>
                          <a:ea typeface="Lora"/>
                          <a:cs typeface="Lora"/>
                          <a:sym typeface="Lora"/>
                        </a:rPr>
                        <a:t>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83.09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.03</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84.22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.06</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06"/>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MTL</a:t>
                      </a:r>
                      <a:r>
                        <a:rPr lang="en-GB" sz="1300" b="1" baseline="-25000">
                          <a:latin typeface="Lora"/>
                          <a:ea typeface="Lora"/>
                          <a:cs typeface="Lora"/>
                          <a:sym typeface="Lora"/>
                        </a:rPr>
                        <a:t>T+I</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84.25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.04</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85.53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.08</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07"/>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BSPMF</a:t>
                      </a:r>
                      <a:r>
                        <a:rPr lang="en-GB" sz="1300" b="1" baseline="-25000">
                          <a:latin typeface="Lora"/>
                          <a:ea typeface="Lora"/>
                          <a:cs typeface="Lora"/>
                          <a:sym typeface="Lora"/>
                        </a:rPr>
                        <a:t>T</a:t>
                      </a:r>
                      <a:r>
                        <a:rPr lang="en-GB" sz="1300" b="1">
                          <a:latin typeface="Lora"/>
                          <a:ea typeface="Lora"/>
                          <a:cs typeface="Lora"/>
                          <a:sym typeface="Lora"/>
                        </a:rPr>
                        <a:t>[8</a:t>
                      </a:r>
                      <a:r>
                        <a:rPr lang="en-GB" sz="1300" b="1" u="sng">
                          <a:solidFill>
                            <a:schemeClr val="hlink"/>
                          </a:solidFill>
                          <a:latin typeface="Lora"/>
                          <a:ea typeface="Lora"/>
                          <a:cs typeface="Lora"/>
                          <a:sym typeface="Lora"/>
                          <a:hlinkClick r:id="rId3" action="ppaction://hlinksldjump"/>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87.04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.03</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87.91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.04</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08"/>
                  </a:ext>
                </a:extLst>
              </a:tr>
              <a:tr h="345400">
                <a:tc gridSpan="5">
                  <a:txBody>
                    <a:bodyPr/>
                    <a:lstStyle/>
                    <a:p>
                      <a:pPr marL="0" lvl="0" indent="0" algn="ctr" rtl="0">
                        <a:lnSpc>
                          <a:spcPct val="50000"/>
                        </a:lnSpc>
                        <a:spcBef>
                          <a:spcPts val="0"/>
                        </a:spcBef>
                        <a:spcAft>
                          <a:spcPts val="0"/>
                        </a:spcAft>
                        <a:buNone/>
                      </a:pPr>
                      <a:r>
                        <a:rPr lang="en-GB" sz="1300" b="1">
                          <a:latin typeface="Lora"/>
                          <a:ea typeface="Lora"/>
                          <a:cs typeface="Lora"/>
                          <a:sym typeface="Lora"/>
                        </a:rPr>
                        <a:t>Multi-modal baseline</a:t>
                      </a:r>
                      <a:endParaRPr sz="1300" b="1">
                        <a:latin typeface="Lora"/>
                        <a:ea typeface="Lora"/>
                        <a:cs typeface="Lora"/>
                        <a:sym typeface="Lora"/>
                      </a:endParaRPr>
                    </a:p>
                  </a:txBody>
                  <a:tcPr marL="121900" marR="121900" marT="121900" marB="12190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BMML</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88.38</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.03</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88.50</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.05</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10"/>
                  </a:ext>
                </a:extLst>
              </a:tr>
              <a:tr h="427400">
                <a:tc>
                  <a:txBody>
                    <a:bodyPr/>
                    <a:lstStyle/>
                    <a:p>
                      <a:pPr marL="0" lvl="0" indent="0" algn="ctr" rtl="0">
                        <a:lnSpc>
                          <a:spcPct val="50000"/>
                        </a:lnSpc>
                        <a:spcBef>
                          <a:spcPts val="0"/>
                        </a:spcBef>
                        <a:spcAft>
                          <a:spcPts val="0"/>
                        </a:spcAft>
                        <a:buNone/>
                      </a:pPr>
                      <a:r>
                        <a:rPr lang="en-GB" sz="1300" b="1" dirty="0">
                          <a:latin typeface="Lora"/>
                          <a:ea typeface="Lora"/>
                          <a:cs typeface="Lora"/>
                          <a:sym typeface="Lora"/>
                        </a:rPr>
                        <a:t>MCI</a:t>
                      </a:r>
                      <a:r>
                        <a:rPr lang="en-GB" sz="1300" b="1" baseline="-25000" dirty="0">
                          <a:latin typeface="Lora"/>
                          <a:ea typeface="Lora"/>
                          <a:cs typeface="Lora"/>
                          <a:sym typeface="Lora"/>
                        </a:rPr>
                        <a:t>CE</a:t>
                      </a:r>
                      <a:endParaRPr sz="1300" b="1" baseline="-25000" dirty="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87.18</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.12</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86.85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.04</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11"/>
                  </a:ext>
                </a:extLst>
              </a:tr>
              <a:tr h="43684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MCI</a:t>
                      </a:r>
                      <a:r>
                        <a:rPr lang="en-GB" sz="1300" b="1" baseline="-25000">
                          <a:latin typeface="Lora"/>
                          <a:ea typeface="Lora"/>
                          <a:cs typeface="Lora"/>
                          <a:sym typeface="Lora"/>
                        </a:rPr>
                        <a:t>CS</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86.20</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.06</a:t>
                      </a:r>
                      <a:endParaRPr sz="1300">
                        <a:latin typeface="Lora"/>
                        <a:ea typeface="Lora"/>
                        <a:cs typeface="Lora"/>
                        <a:sym typeface="Lora"/>
                      </a:endParaRPr>
                    </a:p>
                    <a:p>
                      <a:pPr marL="0" lvl="0" indent="0" algn="ctr" rtl="0">
                        <a:lnSpc>
                          <a:spcPct val="50000"/>
                        </a:lnSpc>
                        <a:spcBef>
                          <a:spcPts val="0"/>
                        </a:spcBef>
                        <a:spcAft>
                          <a:spcPts val="0"/>
                        </a:spcAft>
                        <a:buNone/>
                      </a:pP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85.93</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.04</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12"/>
                  </a:ext>
                </a:extLst>
              </a:tr>
              <a:tr h="427400">
                <a:tc>
                  <a:txBody>
                    <a:bodyPr/>
                    <a:lstStyle/>
                    <a:p>
                      <a:pPr marL="0" lvl="0" indent="0" algn="ctr" rtl="0">
                        <a:lnSpc>
                          <a:spcPct val="50000"/>
                        </a:lnSpc>
                        <a:spcBef>
                          <a:spcPts val="0"/>
                        </a:spcBef>
                        <a:spcAft>
                          <a:spcPts val="0"/>
                        </a:spcAft>
                        <a:buNone/>
                      </a:pPr>
                      <a:r>
                        <a:rPr lang="en-GB" sz="1300" b="1" dirty="0">
                          <a:latin typeface="Lora"/>
                          <a:ea typeface="Lora"/>
                          <a:cs typeface="Lora"/>
                          <a:sym typeface="Lora"/>
                        </a:rPr>
                        <a:t>MCI</a:t>
                      </a:r>
                      <a:r>
                        <a:rPr lang="en-GB" sz="1300" b="1" baseline="-25000" dirty="0">
                          <a:latin typeface="Lora"/>
                          <a:ea typeface="Lora"/>
                          <a:cs typeface="Lora"/>
                          <a:sym typeface="Lora"/>
                        </a:rPr>
                        <a:t>AS</a:t>
                      </a:r>
                      <a:endParaRPr sz="1300" b="1" dirty="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85.13</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.08</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86.35</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.05</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13"/>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MCI</a:t>
                      </a:r>
                      <a:r>
                        <a:rPr lang="en-GB" sz="1300" b="1" baseline="-25000">
                          <a:latin typeface="Lora"/>
                          <a:ea typeface="Lora"/>
                          <a:cs typeface="Lora"/>
                          <a:sym typeface="Lora"/>
                        </a:rPr>
                        <a:t>AC</a:t>
                      </a:r>
                      <a:endParaRPr sz="1300" b="1" baseline="-250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86.25</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.06</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87.32</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.14</a:t>
                      </a:r>
                      <a:endParaRPr sz="1300">
                        <a:latin typeface="Lora"/>
                        <a:ea typeface="Lora"/>
                        <a:cs typeface="Lora"/>
                        <a:sym typeface="Lora"/>
                      </a:endParaRPr>
                    </a:p>
                  </a:txBody>
                  <a:tcPr marL="121900" marR="121900" marT="121900" marB="121900" anchor="ctr"/>
                </a:tc>
                <a:extLst>
                  <a:ext uri="{0D108BD9-81ED-4DB2-BD59-A6C34878D82A}">
                    <a16:rowId xmlns:a16="http://schemas.microsoft.com/office/drawing/2014/main" val="10014"/>
                  </a:ext>
                </a:extLst>
              </a:tr>
              <a:tr h="345400">
                <a:tc gridSpan="5">
                  <a:txBody>
                    <a:bodyPr/>
                    <a:lstStyle/>
                    <a:p>
                      <a:pPr marL="0" lvl="0" indent="0" algn="ctr" rtl="0">
                        <a:lnSpc>
                          <a:spcPct val="50000"/>
                        </a:lnSpc>
                        <a:spcBef>
                          <a:spcPts val="0"/>
                        </a:spcBef>
                        <a:spcAft>
                          <a:spcPts val="0"/>
                        </a:spcAft>
                        <a:buNone/>
                      </a:pPr>
                      <a:r>
                        <a:rPr lang="en-GB" sz="1300" b="1">
                          <a:latin typeface="Lora"/>
                          <a:ea typeface="Lora"/>
                          <a:cs typeface="Lora"/>
                          <a:sym typeface="Lora"/>
                        </a:rPr>
                        <a:t>Proposed Approach</a:t>
                      </a:r>
                      <a:endParaRPr sz="1300" b="1">
                        <a:latin typeface="Lora"/>
                        <a:ea typeface="Lora"/>
                        <a:cs typeface="Lora"/>
                        <a:sym typeface="Lora"/>
                      </a:endParaRPr>
                    </a:p>
                  </a:txBody>
                  <a:tcPr marL="121900" marR="121900" marT="121900" marB="12190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r h="345400">
                <a:tc>
                  <a:txBody>
                    <a:bodyPr/>
                    <a:lstStyle/>
                    <a:p>
                      <a:pPr marL="0" lvl="0" indent="0" algn="ctr" rtl="0">
                        <a:lnSpc>
                          <a:spcPct val="50000"/>
                        </a:lnSpc>
                        <a:spcBef>
                          <a:spcPts val="0"/>
                        </a:spcBef>
                        <a:spcAft>
                          <a:spcPts val="0"/>
                        </a:spcAft>
                        <a:buNone/>
                      </a:pPr>
                      <a:r>
                        <a:rPr lang="en-GB" sz="1300" b="1">
                          <a:latin typeface="Lora"/>
                          <a:ea typeface="Lora"/>
                          <a:cs typeface="Lora"/>
                          <a:sym typeface="Lora"/>
                        </a:rPr>
                        <a:t>MCI</a:t>
                      </a:r>
                      <a:endParaRPr sz="1300" b="1">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a:latin typeface="Lora"/>
                          <a:ea typeface="Lora"/>
                          <a:cs typeface="Lora"/>
                          <a:sym typeface="Lora"/>
                        </a:rPr>
                        <a:t>-</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a:latin typeface="Lora"/>
                          <a:ea typeface="Lora"/>
                          <a:cs typeface="Lora"/>
                          <a:sym typeface="Lora"/>
                        </a:rPr>
                        <a:t>89.07</a:t>
                      </a:r>
                      <a:r>
                        <a:rPr lang="en-GB" sz="1300" b="1" baseline="30000">
                          <a:latin typeface="Lora"/>
                          <a:ea typeface="Lora"/>
                          <a:cs typeface="Lora"/>
                          <a:sym typeface="Lora"/>
                        </a:rPr>
                        <a:t>*</a:t>
                      </a:r>
                      <a:r>
                        <a:rPr lang="en-GB" sz="1300">
                          <a:latin typeface="Lora"/>
                          <a:ea typeface="Lora"/>
                          <a:cs typeface="Lora"/>
                          <a:sym typeface="Lora"/>
                        </a:rPr>
                        <a:t> </a:t>
                      </a:r>
                      <a:r>
                        <a:rPr lang="en-GB" sz="1300">
                          <a:solidFill>
                            <a:srgbClr val="202124"/>
                          </a:solidFill>
                          <a:highlight>
                            <a:srgbClr val="FFFFFF"/>
                          </a:highlight>
                          <a:latin typeface="Lora"/>
                          <a:ea typeface="Lora"/>
                          <a:cs typeface="Lora"/>
                          <a:sym typeface="Lora"/>
                        </a:rPr>
                        <a:t>± </a:t>
                      </a:r>
                      <a:r>
                        <a:rPr lang="en-GB" sz="1300">
                          <a:latin typeface="Lora"/>
                          <a:ea typeface="Lora"/>
                          <a:cs typeface="Lora"/>
                          <a:sym typeface="Lora"/>
                        </a:rPr>
                        <a:t>0.04</a:t>
                      </a:r>
                      <a:endParaRPr sz="1300">
                        <a:latin typeface="Lora"/>
                        <a:ea typeface="Lora"/>
                        <a:cs typeface="Lora"/>
                        <a:sym typeface="Lora"/>
                      </a:endParaRPr>
                    </a:p>
                  </a:txBody>
                  <a:tcPr marL="121900" marR="121900" marT="121900" marB="121900" anchor="ctr"/>
                </a:tc>
                <a:tc>
                  <a:txBody>
                    <a:bodyPr/>
                    <a:lstStyle/>
                    <a:p>
                      <a:pPr marL="0" lvl="0" indent="0" algn="ctr" rtl="0">
                        <a:lnSpc>
                          <a:spcPct val="50000"/>
                        </a:lnSpc>
                        <a:spcBef>
                          <a:spcPts val="0"/>
                        </a:spcBef>
                        <a:spcAft>
                          <a:spcPts val="0"/>
                        </a:spcAft>
                        <a:buNone/>
                      </a:pPr>
                      <a:r>
                        <a:rPr lang="en-GB" sz="1300" b="1" dirty="0">
                          <a:latin typeface="Lora"/>
                          <a:ea typeface="Lora"/>
                          <a:cs typeface="Lora"/>
                          <a:sym typeface="Lora"/>
                        </a:rPr>
                        <a:t>89.64</a:t>
                      </a:r>
                      <a:r>
                        <a:rPr lang="en-GB" sz="1300" b="1" baseline="30000" dirty="0">
                          <a:latin typeface="Lora"/>
                          <a:ea typeface="Lora"/>
                          <a:cs typeface="Lora"/>
                          <a:sym typeface="Lora"/>
                        </a:rPr>
                        <a:t>*</a:t>
                      </a:r>
                      <a:r>
                        <a:rPr lang="en-GB" sz="1300" dirty="0">
                          <a:latin typeface="Lora"/>
                          <a:ea typeface="Lora"/>
                          <a:cs typeface="Lora"/>
                          <a:sym typeface="Lora"/>
                        </a:rPr>
                        <a:t> </a:t>
                      </a:r>
                      <a:r>
                        <a:rPr lang="en-GB" sz="1300" dirty="0">
                          <a:solidFill>
                            <a:srgbClr val="202124"/>
                          </a:solidFill>
                          <a:highlight>
                            <a:srgbClr val="FFFFFF"/>
                          </a:highlight>
                          <a:latin typeface="Lora"/>
                          <a:ea typeface="Lora"/>
                          <a:cs typeface="Lora"/>
                          <a:sym typeface="Lora"/>
                        </a:rPr>
                        <a:t>± </a:t>
                      </a:r>
                      <a:r>
                        <a:rPr lang="en-GB" sz="1300" dirty="0">
                          <a:latin typeface="Lora"/>
                          <a:ea typeface="Lora"/>
                          <a:cs typeface="Lora"/>
                          <a:sym typeface="Lora"/>
                        </a:rPr>
                        <a:t>0.04</a:t>
                      </a:r>
                      <a:endParaRPr sz="1300" dirty="0">
                        <a:latin typeface="Lora"/>
                        <a:ea typeface="Lora"/>
                        <a:cs typeface="Lora"/>
                        <a:sym typeface="Lora"/>
                      </a:endParaRPr>
                    </a:p>
                  </a:txBody>
                  <a:tcPr marL="121900" marR="121900" marT="121900" marB="121900" anchor="ctr"/>
                </a:tc>
                <a:extLst>
                  <a:ext uri="{0D108BD9-81ED-4DB2-BD59-A6C34878D82A}">
                    <a16:rowId xmlns:a16="http://schemas.microsoft.com/office/drawing/2014/main" val="10016"/>
                  </a:ext>
                </a:extLst>
              </a:tr>
            </a:tbl>
          </a:graphicData>
        </a:graphic>
      </p:graphicFrame>
      <p:sp>
        <p:nvSpPr>
          <p:cNvPr id="239" name="Google Shape;239;p26"/>
          <p:cNvSpPr txBox="1"/>
          <p:nvPr/>
        </p:nvSpPr>
        <p:spPr>
          <a:xfrm>
            <a:off x="168133" y="6026200"/>
            <a:ext cx="3454800" cy="377200"/>
          </a:xfrm>
          <a:prstGeom prst="rect">
            <a:avLst/>
          </a:prstGeom>
          <a:noFill/>
          <a:ln>
            <a:noFill/>
          </a:ln>
        </p:spPr>
        <p:txBody>
          <a:bodyPr spcFirstLastPara="1" wrap="square" lIns="121900" tIns="121900" rIns="121900" bIns="121900" anchor="t" anchorCtr="0">
            <a:noAutofit/>
          </a:bodyPr>
          <a:lstStyle/>
          <a:p>
            <a:pPr algn="ctr"/>
            <a:r>
              <a:rPr lang="en-GB" sz="1333"/>
              <a:t>Proposed model and baseline results</a:t>
            </a:r>
            <a:endParaRPr sz="1333"/>
          </a:p>
        </p:txBody>
      </p:sp>
    </p:spTree>
    <p:extLst>
      <p:ext uri="{BB962C8B-B14F-4D97-AF65-F5344CB8AC3E}">
        <p14:creationId xmlns:p14="http://schemas.microsoft.com/office/powerpoint/2010/main" val="32970527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6"/>
          <p:cNvSpPr txBox="1">
            <a:spLocks noGrp="1"/>
          </p:cNvSpPr>
          <p:nvPr>
            <p:ph type="title"/>
          </p:nvPr>
        </p:nvSpPr>
        <p:spPr>
          <a:xfrm>
            <a:off x="212400" y="288567"/>
            <a:ext cx="11360800" cy="759200"/>
          </a:xfrm>
          <a:prstGeom prst="rect">
            <a:avLst/>
          </a:prstGeom>
        </p:spPr>
        <p:txBody>
          <a:bodyPr spcFirstLastPara="1" vert="horz" wrap="square" lIns="121900" tIns="121900" rIns="121900" bIns="121900" rtlCol="0" anchor="t" anchorCtr="0">
            <a:normAutofit fontScale="90000"/>
          </a:bodyPr>
          <a:lstStyle/>
          <a:p>
            <a:r>
              <a:rPr lang="en-GB">
                <a:solidFill>
                  <a:srgbClr val="1155CC"/>
                </a:solidFill>
              </a:rPr>
              <a:t>Error Analysis</a:t>
            </a:r>
            <a:endParaRPr>
              <a:solidFill>
                <a:srgbClr val="1155CC"/>
              </a:solidFill>
            </a:endParaRPr>
          </a:p>
        </p:txBody>
      </p:sp>
      <p:sp>
        <p:nvSpPr>
          <p:cNvPr id="238" name="Google Shape;238;p26"/>
          <p:cNvSpPr txBox="1"/>
          <p:nvPr/>
        </p:nvSpPr>
        <p:spPr>
          <a:xfrm>
            <a:off x="415267" y="1508833"/>
            <a:ext cx="11360800" cy="4820800"/>
          </a:xfrm>
          <a:prstGeom prst="rect">
            <a:avLst/>
          </a:prstGeom>
          <a:noFill/>
          <a:ln>
            <a:noFill/>
          </a:ln>
        </p:spPr>
        <p:txBody>
          <a:bodyPr spcFirstLastPara="1" wrap="square" lIns="121900" tIns="121900" rIns="121900" bIns="121900" anchor="t" anchorCtr="0">
            <a:normAutofit lnSpcReduction="10000"/>
          </a:bodyPr>
          <a:lstStyle/>
          <a:p>
            <a:pPr marL="609585" indent="-431789" algn="just">
              <a:lnSpc>
                <a:spcPct val="115000"/>
              </a:lnSpc>
              <a:spcBef>
                <a:spcPts val="1333"/>
              </a:spcBef>
              <a:buClr>
                <a:srgbClr val="222222"/>
              </a:buClr>
              <a:buSzPts val="1500"/>
              <a:buChar char="●"/>
            </a:pPr>
            <a:r>
              <a:rPr lang="en-GB" sz="2000" b="1">
                <a:solidFill>
                  <a:srgbClr val="222222"/>
                </a:solidFill>
              </a:rPr>
              <a:t>Ironical Instances:  </a:t>
            </a:r>
            <a:r>
              <a:rPr lang="en-GB" sz="2000">
                <a:solidFill>
                  <a:srgbClr val="222222"/>
                </a:solidFill>
              </a:rPr>
              <a:t>Instances having irony or comments where the underlying tone is positive or neutral, but the instance is of complaint type, the MCI model inaccurately predicts such instances as complaint.</a:t>
            </a:r>
            <a:endParaRPr sz="2000">
              <a:solidFill>
                <a:srgbClr val="222222"/>
              </a:solidFill>
            </a:endParaRPr>
          </a:p>
          <a:p>
            <a:pPr marL="609585" algn="just">
              <a:lnSpc>
                <a:spcPct val="115000"/>
              </a:lnSpc>
              <a:spcBef>
                <a:spcPts val="1600"/>
              </a:spcBef>
            </a:pPr>
            <a:r>
              <a:rPr lang="en-GB" sz="2000">
                <a:solidFill>
                  <a:srgbClr val="222222"/>
                </a:solidFill>
              </a:rPr>
              <a:t>  Example: </a:t>
            </a:r>
            <a:r>
              <a:rPr lang="en-GB" sz="2000" i="1">
                <a:solidFill>
                  <a:srgbClr val="222222"/>
                </a:solidFill>
              </a:rPr>
              <a:t>“</a:t>
            </a:r>
            <a:r>
              <a:rPr lang="en-GB" sz="2000" i="1">
                <a:solidFill>
                  <a:srgbClr val="FF00FF"/>
                </a:solidFill>
              </a:rPr>
              <a:t>Biscuits with oil might be a rare combination of Amazon nowadays.</a:t>
            </a:r>
            <a:r>
              <a:rPr lang="en-GB" sz="2000">
                <a:solidFill>
                  <a:srgbClr val="222222"/>
                </a:solidFill>
              </a:rPr>
              <a:t>”</a:t>
            </a:r>
            <a:endParaRPr sz="2000">
              <a:solidFill>
                <a:srgbClr val="222222"/>
              </a:solidFill>
            </a:endParaRPr>
          </a:p>
          <a:p>
            <a:pPr marL="609585" indent="-431789" algn="just">
              <a:lnSpc>
                <a:spcPct val="115000"/>
              </a:lnSpc>
              <a:spcBef>
                <a:spcPts val="1600"/>
              </a:spcBef>
              <a:buClr>
                <a:srgbClr val="222222"/>
              </a:buClr>
              <a:buSzPts val="1500"/>
              <a:buChar char="●"/>
            </a:pPr>
            <a:r>
              <a:rPr lang="en-GB" sz="2000" b="1">
                <a:solidFill>
                  <a:srgbClr val="222222"/>
                </a:solidFill>
              </a:rPr>
              <a:t>Multifold Sentences: </a:t>
            </a:r>
            <a:r>
              <a:rPr lang="en-GB" sz="2000">
                <a:solidFill>
                  <a:srgbClr val="222222"/>
                </a:solidFill>
              </a:rPr>
              <a:t>Many of the sentences in the CESAMARD dataset are lengthy and heterogeneous in nature, including diverse emotions in a single review. In such scenarios, learning specific complaint features becomes challenging.</a:t>
            </a:r>
            <a:endParaRPr sz="2000">
              <a:solidFill>
                <a:srgbClr val="222222"/>
              </a:solidFill>
            </a:endParaRPr>
          </a:p>
          <a:p>
            <a:pPr marL="609585" algn="just">
              <a:lnSpc>
                <a:spcPct val="115000"/>
              </a:lnSpc>
              <a:spcBef>
                <a:spcPts val="1600"/>
              </a:spcBef>
            </a:pPr>
            <a:r>
              <a:rPr lang="en-GB" sz="2000">
                <a:solidFill>
                  <a:srgbClr val="222222"/>
                </a:solidFill>
              </a:rPr>
              <a:t>  Example: “</a:t>
            </a:r>
            <a:r>
              <a:rPr lang="en-GB" sz="2000" i="1">
                <a:solidFill>
                  <a:srgbClr val="FF00FF"/>
                </a:solidFill>
              </a:rPr>
              <a:t>Although it’s not a Microsoft genuine product, it’s good quality and comfortable to use. Price is really reasonable too when compared to its build quality and features.</a:t>
            </a:r>
            <a:r>
              <a:rPr lang="en-GB" sz="2000">
                <a:solidFill>
                  <a:srgbClr val="222222"/>
                </a:solidFill>
              </a:rPr>
              <a:t>”</a:t>
            </a:r>
            <a:endParaRPr sz="2000">
              <a:solidFill>
                <a:srgbClr val="222222"/>
              </a:solidFill>
            </a:endParaRPr>
          </a:p>
          <a:p>
            <a:pPr marL="609585" indent="-423323" algn="just">
              <a:lnSpc>
                <a:spcPct val="115000"/>
              </a:lnSpc>
              <a:spcBef>
                <a:spcPts val="1600"/>
              </a:spcBef>
              <a:buClr>
                <a:srgbClr val="222222"/>
              </a:buClr>
              <a:buSzPts val="1400"/>
              <a:buChar char="●"/>
            </a:pPr>
            <a:r>
              <a:rPr lang="en-GB" sz="2000" b="1">
                <a:solidFill>
                  <a:srgbClr val="222222"/>
                </a:solidFill>
              </a:rPr>
              <a:t>Biasness towards Non-Complaint class</a:t>
            </a:r>
            <a:r>
              <a:rPr lang="en-GB" sz="2000">
                <a:solidFill>
                  <a:srgbClr val="222222"/>
                </a:solidFill>
              </a:rPr>
              <a:t>: Model mostly mis-classifies the minority complaint class </a:t>
            </a:r>
            <a:r>
              <a:rPr lang="en-GB" sz="2400">
                <a:solidFill>
                  <a:srgbClr val="222222"/>
                </a:solidFill>
              </a:rPr>
              <a:t>(33%) as it is underrepresented in comparison to the non-complaint class. </a:t>
            </a:r>
            <a:endParaRPr sz="2000">
              <a:solidFill>
                <a:srgbClr val="222222"/>
              </a:solidFill>
            </a:endParaRPr>
          </a:p>
        </p:txBody>
      </p:sp>
    </p:spTree>
    <p:extLst>
      <p:ext uri="{BB962C8B-B14F-4D97-AF65-F5344CB8AC3E}">
        <p14:creationId xmlns:p14="http://schemas.microsoft.com/office/powerpoint/2010/main" val="27769898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7"/>
          <p:cNvSpPr txBox="1">
            <a:spLocks noGrp="1"/>
          </p:cNvSpPr>
          <p:nvPr>
            <p:ph type="title"/>
          </p:nvPr>
        </p:nvSpPr>
        <p:spPr>
          <a:xfrm>
            <a:off x="142400" y="1366833"/>
            <a:ext cx="12049600" cy="4383600"/>
          </a:xfrm>
          <a:prstGeom prst="rect">
            <a:avLst/>
          </a:prstGeom>
        </p:spPr>
        <p:txBody>
          <a:bodyPr spcFirstLastPara="1" vert="horz" wrap="square" lIns="121900" tIns="121900" rIns="121900" bIns="121900" rtlCol="0" anchor="t" anchorCtr="0">
            <a:normAutofit/>
          </a:bodyPr>
          <a:lstStyle/>
          <a:p>
            <a:pPr algn="ctr"/>
            <a:r>
              <a:rPr lang="en-GB" sz="4000">
                <a:solidFill>
                  <a:srgbClr val="000000"/>
                </a:solidFill>
                <a:latin typeface="Merriweather"/>
                <a:ea typeface="Merriweather"/>
                <a:cs typeface="Merriweather"/>
                <a:sym typeface="Merriweather"/>
              </a:rPr>
              <a:t>Knowing What and How: A Multi-modal Aspect-Based Framework for Complaint Detection </a:t>
            </a:r>
            <a:r>
              <a:rPr lang="en-GB" sz="4000" b="1">
                <a:solidFill>
                  <a:srgbClr val="E06666"/>
                </a:solidFill>
                <a:latin typeface="Merriweather"/>
                <a:ea typeface="Merriweather"/>
                <a:cs typeface="Merriweather"/>
                <a:sym typeface="Merriweather"/>
              </a:rPr>
              <a:t> </a:t>
            </a:r>
            <a:endParaRPr sz="4000" b="1">
              <a:solidFill>
                <a:srgbClr val="0B5394"/>
              </a:solidFill>
              <a:latin typeface="Merriweather"/>
              <a:ea typeface="Merriweather"/>
              <a:cs typeface="Merriweather"/>
              <a:sym typeface="Merriweather"/>
            </a:endParaRPr>
          </a:p>
          <a:p>
            <a:pPr algn="ctr"/>
            <a:endParaRPr sz="3600">
              <a:solidFill>
                <a:srgbClr val="000000"/>
              </a:solidFill>
              <a:latin typeface="Merriweather"/>
              <a:ea typeface="Merriweather"/>
              <a:cs typeface="Merriweather"/>
              <a:sym typeface="Merriweather"/>
            </a:endParaRPr>
          </a:p>
          <a:p>
            <a:pPr algn="ctr"/>
            <a:endParaRPr sz="1169">
              <a:solidFill>
                <a:srgbClr val="000000"/>
              </a:solidFill>
              <a:latin typeface="Merriweather"/>
              <a:ea typeface="Merriweather"/>
              <a:cs typeface="Merriweather"/>
              <a:sym typeface="Merriweather"/>
            </a:endParaRPr>
          </a:p>
          <a:p>
            <a:pPr algn="ctr"/>
            <a:endParaRPr sz="2133">
              <a:solidFill>
                <a:srgbClr val="1155CC"/>
              </a:solidFill>
              <a:latin typeface="Times New Roman"/>
              <a:ea typeface="Times New Roman"/>
              <a:cs typeface="Times New Roman"/>
              <a:sym typeface="Times New Roman"/>
            </a:endParaRPr>
          </a:p>
          <a:p>
            <a:pPr algn="ctr">
              <a:spcBef>
                <a:spcPts val="1333"/>
              </a:spcBef>
            </a:pPr>
            <a:r>
              <a:rPr lang="en-GB" sz="2200" b="1" i="1">
                <a:solidFill>
                  <a:srgbClr val="222222"/>
                </a:solidFill>
                <a:latin typeface="Times New Roman"/>
                <a:ea typeface="Times New Roman"/>
                <a:cs typeface="Times New Roman"/>
                <a:sym typeface="Times New Roman"/>
              </a:rPr>
              <a:t>Apoorva Singh, Vivek Gangwar, Sriparna Saha</a:t>
            </a:r>
            <a:endParaRPr sz="2200" b="1" i="1" baseline="30000">
              <a:solidFill>
                <a:srgbClr val="222222"/>
              </a:solidFill>
              <a:latin typeface="Times New Roman"/>
              <a:ea typeface="Times New Roman"/>
              <a:cs typeface="Times New Roman"/>
              <a:sym typeface="Times New Roman"/>
            </a:endParaRPr>
          </a:p>
          <a:p>
            <a:pPr algn="ctr">
              <a:spcBef>
                <a:spcPts val="1333"/>
              </a:spcBef>
            </a:pPr>
            <a:endParaRPr sz="2133" b="1" i="1">
              <a:solidFill>
                <a:srgbClr val="695D46"/>
              </a:solidFill>
              <a:latin typeface="Times New Roman"/>
              <a:ea typeface="Times New Roman"/>
              <a:cs typeface="Times New Roman"/>
              <a:sym typeface="Times New Roman"/>
            </a:endParaRPr>
          </a:p>
          <a:p>
            <a:pPr>
              <a:spcBef>
                <a:spcPts val="1333"/>
              </a:spcBef>
            </a:pPr>
            <a:r>
              <a:rPr lang="en-GB" sz="2000">
                <a:solidFill>
                  <a:srgbClr val="1155CC"/>
                </a:solidFill>
                <a:latin typeface="Times New Roman"/>
                <a:ea typeface="Times New Roman"/>
                <a:cs typeface="Times New Roman"/>
                <a:sym typeface="Times New Roman"/>
              </a:rPr>
              <a:t>                               </a:t>
            </a:r>
            <a:endParaRPr sz="2000">
              <a:solidFill>
                <a:srgbClr val="1155CC"/>
              </a:solidFill>
              <a:latin typeface="Times New Roman"/>
              <a:ea typeface="Times New Roman"/>
              <a:cs typeface="Times New Roman"/>
              <a:sym typeface="Times New Roman"/>
            </a:endParaRPr>
          </a:p>
          <a:p>
            <a:endParaRPr sz="2000">
              <a:solidFill>
                <a:srgbClr val="1155CC"/>
              </a:solidFill>
              <a:latin typeface="Times New Roman"/>
              <a:ea typeface="Times New Roman"/>
              <a:cs typeface="Times New Roman"/>
              <a:sym typeface="Times New Roman"/>
            </a:endParaRPr>
          </a:p>
          <a:p>
            <a:pPr algn="ctr"/>
            <a:r>
              <a:rPr lang="en-GB" sz="2696" b="1" i="1">
                <a:solidFill>
                  <a:srgbClr val="1155CC"/>
                </a:solidFill>
                <a:latin typeface="Times New Roman"/>
                <a:ea typeface="Times New Roman"/>
                <a:cs typeface="Times New Roman"/>
                <a:sym typeface="Times New Roman"/>
              </a:rPr>
              <a:t>European Conference on Information Retrieval (ECIR), 2023</a:t>
            </a:r>
            <a:endParaRPr sz="2696" b="1" i="1">
              <a:solidFill>
                <a:srgbClr val="1155CC"/>
              </a:solidFill>
              <a:latin typeface="Times New Roman"/>
              <a:ea typeface="Times New Roman"/>
              <a:cs typeface="Times New Roman"/>
              <a:sym typeface="Times New Roman"/>
            </a:endParaRPr>
          </a:p>
          <a:p>
            <a:pPr algn="ctr">
              <a:spcBef>
                <a:spcPts val="1333"/>
              </a:spcBef>
            </a:pPr>
            <a:endParaRPr sz="2333" b="1" i="1">
              <a:solidFill>
                <a:srgbClr val="1155CC"/>
              </a:solidFill>
              <a:highlight>
                <a:schemeClr val="lt1"/>
              </a:highlight>
              <a:latin typeface="Times New Roman"/>
              <a:ea typeface="Times New Roman"/>
              <a:cs typeface="Times New Roman"/>
              <a:sym typeface="Times New Roman"/>
            </a:endParaRPr>
          </a:p>
          <a:p>
            <a:pPr algn="ctr"/>
            <a:endParaRPr sz="2400" b="1" i="1">
              <a:solidFill>
                <a:srgbClr val="1155CC"/>
              </a:solidFill>
              <a:latin typeface="Times New Roman"/>
              <a:ea typeface="Times New Roman"/>
              <a:cs typeface="Times New Roman"/>
              <a:sym typeface="Times New Roman"/>
            </a:endParaRPr>
          </a:p>
          <a:p>
            <a:pPr algn="ctr">
              <a:spcBef>
                <a:spcPts val="1333"/>
              </a:spcBef>
            </a:pPr>
            <a:endParaRPr sz="2400" b="1" i="1">
              <a:solidFill>
                <a:srgbClr val="1155CC"/>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8666645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28"/>
          <p:cNvSpPr txBox="1"/>
          <p:nvPr/>
        </p:nvSpPr>
        <p:spPr>
          <a:xfrm>
            <a:off x="304800" y="199667"/>
            <a:ext cx="12079200" cy="648400"/>
          </a:xfrm>
          <a:prstGeom prst="rect">
            <a:avLst/>
          </a:prstGeom>
          <a:noFill/>
          <a:ln>
            <a:noFill/>
          </a:ln>
        </p:spPr>
        <p:txBody>
          <a:bodyPr spcFirstLastPara="1" wrap="square" lIns="93133" tIns="46567" rIns="93133" bIns="46567" anchor="ctr" anchorCtr="0">
            <a:noAutofit/>
          </a:bodyPr>
          <a:lstStyle/>
          <a:p>
            <a:r>
              <a:rPr lang="en-GB" sz="3333">
                <a:solidFill>
                  <a:srgbClr val="1155CC"/>
                </a:solidFill>
              </a:rPr>
              <a:t>Aspect-Based Framework for Complaint Detection</a:t>
            </a:r>
            <a:endParaRPr sz="3333">
              <a:solidFill>
                <a:srgbClr val="1155CC"/>
              </a:solidFill>
            </a:endParaRPr>
          </a:p>
        </p:txBody>
      </p:sp>
      <p:sp>
        <p:nvSpPr>
          <p:cNvPr id="249" name="Google Shape;249;p28"/>
          <p:cNvSpPr txBox="1"/>
          <p:nvPr/>
        </p:nvSpPr>
        <p:spPr>
          <a:xfrm>
            <a:off x="556466" y="900786"/>
            <a:ext cx="11463255" cy="5514290"/>
          </a:xfrm>
          <a:prstGeom prst="rect">
            <a:avLst/>
          </a:prstGeom>
          <a:noFill/>
          <a:ln>
            <a:noFill/>
          </a:ln>
        </p:spPr>
        <p:txBody>
          <a:bodyPr spcFirstLastPara="1" wrap="square" lIns="121900" tIns="121900" rIns="121900" bIns="121900" anchor="t" anchorCtr="0">
            <a:spAutoFit/>
          </a:bodyPr>
          <a:lstStyle/>
          <a:p>
            <a:pPr algn="just">
              <a:lnSpc>
                <a:spcPct val="90000"/>
              </a:lnSpc>
              <a:spcBef>
                <a:spcPts val="1333"/>
              </a:spcBef>
            </a:pPr>
            <a:r>
              <a:rPr lang="en-GB" sz="2000" b="1">
                <a:solidFill>
                  <a:srgbClr val="222222"/>
                </a:solidFill>
              </a:rPr>
              <a:t>Motivation</a:t>
            </a:r>
            <a:endParaRPr sz="2000" b="1">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Analyzing complaints at the aspect-level, enterprises can customize products and services according to their needs quickly and deftly.</a:t>
            </a:r>
            <a:endParaRPr sz="2000">
              <a:solidFill>
                <a:srgbClr val="222222"/>
              </a:solidFill>
            </a:endParaRPr>
          </a:p>
          <a:p>
            <a:pPr marL="609585" algn="just">
              <a:lnSpc>
                <a:spcPct val="90000"/>
              </a:lnSpc>
              <a:spcBef>
                <a:spcPts val="1333"/>
              </a:spcBef>
            </a:pPr>
            <a:r>
              <a:rPr lang="en-GB" sz="2000">
                <a:solidFill>
                  <a:srgbClr val="222222"/>
                </a:solidFill>
              </a:rPr>
              <a:t>   Example: </a:t>
            </a:r>
            <a:r>
              <a:rPr lang="en-GB" sz="2000" i="1">
                <a:solidFill>
                  <a:srgbClr val="222222"/>
                </a:solidFill>
              </a:rPr>
              <a:t>“</a:t>
            </a:r>
            <a:r>
              <a:rPr lang="en-GB" sz="2000" b="1" i="1">
                <a:solidFill>
                  <a:srgbClr val="222222"/>
                </a:solidFill>
              </a:rPr>
              <a:t>The </a:t>
            </a:r>
            <a:r>
              <a:rPr lang="en-GB" sz="2000" b="1" i="1">
                <a:solidFill>
                  <a:srgbClr val="38761D"/>
                </a:solidFill>
              </a:rPr>
              <a:t>packaging</a:t>
            </a:r>
            <a:r>
              <a:rPr lang="en-GB" sz="2000" b="1" i="1">
                <a:solidFill>
                  <a:schemeClr val="dk1"/>
                </a:solidFill>
              </a:rPr>
              <a:t> </a:t>
            </a:r>
            <a:r>
              <a:rPr lang="en-GB" sz="2000" b="1" i="1">
                <a:solidFill>
                  <a:srgbClr val="222222"/>
                </a:solidFill>
              </a:rPr>
              <a:t>of the product is </a:t>
            </a:r>
            <a:r>
              <a:rPr lang="en-GB" sz="2000" b="1" i="1">
                <a:solidFill>
                  <a:srgbClr val="38761D"/>
                </a:solidFill>
              </a:rPr>
              <a:t>great</a:t>
            </a:r>
            <a:r>
              <a:rPr lang="en-GB" sz="2000" b="1" i="1">
                <a:solidFill>
                  <a:schemeClr val="dk1"/>
                </a:solidFill>
              </a:rPr>
              <a:t>,</a:t>
            </a:r>
            <a:r>
              <a:rPr lang="en-GB" sz="2000" b="1" i="1">
                <a:solidFill>
                  <a:srgbClr val="222222"/>
                </a:solidFill>
              </a:rPr>
              <a:t> but the </a:t>
            </a:r>
            <a:r>
              <a:rPr lang="en-GB" sz="2000" b="1" i="1">
                <a:solidFill>
                  <a:srgbClr val="CC4125"/>
                </a:solidFill>
              </a:rPr>
              <a:t>taste</a:t>
            </a:r>
            <a:r>
              <a:rPr lang="en-GB" sz="2000" b="1" i="1">
                <a:solidFill>
                  <a:schemeClr val="dk1"/>
                </a:solidFill>
              </a:rPr>
              <a:t> </a:t>
            </a:r>
            <a:r>
              <a:rPr lang="en-GB" sz="2000" b="1" i="1">
                <a:solidFill>
                  <a:srgbClr val="222222"/>
                </a:solidFill>
              </a:rPr>
              <a:t>is</a:t>
            </a:r>
            <a:r>
              <a:rPr lang="en-GB" sz="2000" b="1" i="1">
                <a:solidFill>
                  <a:schemeClr val="dk1"/>
                </a:solidFill>
              </a:rPr>
              <a:t> </a:t>
            </a:r>
            <a:r>
              <a:rPr lang="en-GB" sz="2000" b="1" i="1">
                <a:solidFill>
                  <a:srgbClr val="CC0000"/>
                </a:solidFill>
              </a:rPr>
              <a:t>pathetic</a:t>
            </a:r>
            <a:r>
              <a:rPr lang="en-GB" sz="2000" b="1" i="1">
                <a:solidFill>
                  <a:schemeClr val="dk1"/>
                </a:solidFill>
              </a:rPr>
              <a:t>.</a:t>
            </a:r>
            <a:r>
              <a:rPr lang="en-GB" sz="2000" i="1">
                <a:solidFill>
                  <a:schemeClr val="dk1"/>
                </a:solidFill>
              </a:rPr>
              <a:t>” </a:t>
            </a:r>
            <a:endParaRPr sz="2000">
              <a:solidFill>
                <a:schemeClr val="dk1"/>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Prior studies  identify the overall document or sentence-level complaints, which are sometimes insufficient for companies for research and development of existing and new products</a:t>
            </a:r>
            <a:endParaRPr sz="2000">
              <a:solidFill>
                <a:srgbClr val="222222"/>
              </a:solidFill>
            </a:endParaRPr>
          </a:p>
          <a:p>
            <a:pPr algn="just">
              <a:lnSpc>
                <a:spcPct val="90000"/>
              </a:lnSpc>
              <a:spcBef>
                <a:spcPts val="1333"/>
              </a:spcBef>
            </a:pPr>
            <a:r>
              <a:rPr lang="en-GB" sz="2000" b="1">
                <a:solidFill>
                  <a:srgbClr val="222222"/>
                </a:solidFill>
              </a:rPr>
              <a:t>Contribution</a:t>
            </a:r>
            <a:endParaRPr sz="2000" b="1">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 We propose the task of aspect-guided complaint classification in a multi-modal setup.</a:t>
            </a:r>
            <a:endParaRPr sz="2000">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We extend the multi-modal complaint dataset</a:t>
            </a:r>
            <a:r>
              <a:rPr lang="en-GB" sz="2000" baseline="30000">
                <a:solidFill>
                  <a:srgbClr val="CC0000"/>
                </a:solidFill>
              </a:rPr>
              <a:t>5</a:t>
            </a:r>
            <a:r>
              <a:rPr lang="en-GB" sz="2000">
                <a:solidFill>
                  <a:srgbClr val="222222"/>
                </a:solidFill>
              </a:rPr>
              <a:t> (CESAMARD) by annotating the aspect categories and associated complaint/non-complaint labels.</a:t>
            </a:r>
            <a:endParaRPr sz="2000">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We proposed a multi-modal bi-transformer for aspect-guided complaint classification.</a:t>
            </a:r>
            <a:endParaRPr sz="2000">
              <a:solidFill>
                <a:srgbClr val="222222"/>
              </a:solidFill>
            </a:endParaRPr>
          </a:p>
          <a:p>
            <a:pPr marL="609585" indent="-431789" algn="just">
              <a:lnSpc>
                <a:spcPct val="90000"/>
              </a:lnSpc>
              <a:spcBef>
                <a:spcPts val="1333"/>
              </a:spcBef>
              <a:spcAft>
                <a:spcPts val="1333"/>
              </a:spcAft>
              <a:buClr>
                <a:srgbClr val="222222"/>
              </a:buClr>
              <a:buSzPts val="1500"/>
              <a:buFont typeface="Arial"/>
              <a:buChar char="●"/>
            </a:pPr>
            <a:r>
              <a:rPr lang="en-GB" sz="2000">
                <a:solidFill>
                  <a:srgbClr val="222222"/>
                </a:solidFill>
              </a:rPr>
              <a:t>Aspect-based complaint detection (ABCD) model surpasses a few strong baselines developed from state-of-the-art based methods.</a:t>
            </a:r>
            <a:endParaRPr sz="2000">
              <a:solidFill>
                <a:srgbClr val="222222"/>
              </a:solidFill>
            </a:endParaRPr>
          </a:p>
        </p:txBody>
      </p:sp>
      <p:sp>
        <p:nvSpPr>
          <p:cNvPr id="250" name="Google Shape;250;p28"/>
          <p:cNvSpPr txBox="1"/>
          <p:nvPr/>
        </p:nvSpPr>
        <p:spPr>
          <a:xfrm>
            <a:off x="298000" y="6454433"/>
            <a:ext cx="11889600" cy="451302"/>
          </a:xfrm>
          <a:prstGeom prst="rect">
            <a:avLst/>
          </a:prstGeom>
          <a:noFill/>
          <a:ln>
            <a:noFill/>
          </a:ln>
        </p:spPr>
        <p:txBody>
          <a:bodyPr spcFirstLastPara="1" wrap="square" lIns="121900" tIns="121900" rIns="121900" bIns="121900" anchor="t" anchorCtr="0">
            <a:spAutoFit/>
          </a:bodyPr>
          <a:lstStyle/>
          <a:p>
            <a:r>
              <a:rPr lang="en-GB" sz="1333" i="1">
                <a:solidFill>
                  <a:srgbClr val="CC0000"/>
                </a:solidFill>
              </a:rPr>
              <a:t>5. Dataset is available here: https://github.com/appy1608/ECIR2023_Complaint-Detection</a:t>
            </a:r>
            <a:endParaRPr sz="1333" i="1">
              <a:solidFill>
                <a:srgbClr val="CC0000"/>
              </a:solidFill>
            </a:endParaRPr>
          </a:p>
        </p:txBody>
      </p:sp>
    </p:spTree>
    <p:extLst>
      <p:ext uri="{BB962C8B-B14F-4D97-AF65-F5344CB8AC3E}">
        <p14:creationId xmlns:p14="http://schemas.microsoft.com/office/powerpoint/2010/main" val="11592970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29"/>
          <p:cNvSpPr txBox="1"/>
          <p:nvPr/>
        </p:nvSpPr>
        <p:spPr>
          <a:xfrm>
            <a:off x="304800" y="301267"/>
            <a:ext cx="12079200" cy="648400"/>
          </a:xfrm>
          <a:prstGeom prst="rect">
            <a:avLst/>
          </a:prstGeom>
          <a:noFill/>
          <a:ln>
            <a:noFill/>
          </a:ln>
        </p:spPr>
        <p:txBody>
          <a:bodyPr spcFirstLastPara="1" wrap="square" lIns="93133" tIns="46567" rIns="93133" bIns="46567" anchor="ctr" anchorCtr="0">
            <a:noAutofit/>
          </a:bodyPr>
          <a:lstStyle/>
          <a:p>
            <a:r>
              <a:rPr lang="en-GB" sz="3333">
                <a:solidFill>
                  <a:srgbClr val="1155CC"/>
                </a:solidFill>
              </a:rPr>
              <a:t>ABSA vs. ABCA</a:t>
            </a:r>
            <a:endParaRPr sz="3333">
              <a:solidFill>
                <a:srgbClr val="1155CC"/>
              </a:solidFill>
            </a:endParaRPr>
          </a:p>
        </p:txBody>
      </p:sp>
      <p:sp>
        <p:nvSpPr>
          <p:cNvPr id="256" name="Google Shape;256;p29"/>
          <p:cNvSpPr txBox="1"/>
          <p:nvPr/>
        </p:nvSpPr>
        <p:spPr>
          <a:xfrm>
            <a:off x="301566" y="1107851"/>
            <a:ext cx="11771163" cy="4903866"/>
          </a:xfrm>
          <a:prstGeom prst="rect">
            <a:avLst/>
          </a:prstGeom>
          <a:noFill/>
          <a:ln>
            <a:noFill/>
          </a:ln>
        </p:spPr>
        <p:txBody>
          <a:bodyPr spcFirstLastPara="1" wrap="square" lIns="121900" tIns="121900" rIns="121900" bIns="121900" anchor="t" anchorCtr="0">
            <a:spAutoFit/>
          </a:bodyPr>
          <a:lstStyle/>
          <a:p>
            <a:pPr algn="just">
              <a:lnSpc>
                <a:spcPct val="90000"/>
              </a:lnSpc>
              <a:spcBef>
                <a:spcPts val="1333"/>
              </a:spcBef>
            </a:pPr>
            <a:r>
              <a:rPr lang="en-GB" sz="2000" i="1" dirty="0">
                <a:solidFill>
                  <a:srgbClr val="C00000"/>
                </a:solidFill>
              </a:rPr>
              <a:t>Aspect-based Sentiment Analysis (ABSA)</a:t>
            </a:r>
            <a:r>
              <a:rPr lang="en-GB" sz="2000" dirty="0">
                <a:solidFill>
                  <a:srgbClr val="C00000"/>
                </a:solidFill>
              </a:rPr>
              <a:t> </a:t>
            </a:r>
            <a:r>
              <a:rPr lang="en-GB" sz="2000" dirty="0">
                <a:solidFill>
                  <a:srgbClr val="222222"/>
                </a:solidFill>
              </a:rPr>
              <a:t>and </a:t>
            </a:r>
            <a:r>
              <a:rPr lang="en-GB" sz="2000" i="1" dirty="0">
                <a:solidFill>
                  <a:srgbClr val="C00000"/>
                </a:solidFill>
              </a:rPr>
              <a:t>Aspect-based Complaint Analysis (ABCA) </a:t>
            </a:r>
            <a:r>
              <a:rPr lang="en-GB" sz="2000" dirty="0">
                <a:solidFill>
                  <a:srgbClr val="222222"/>
                </a:solidFill>
              </a:rPr>
              <a:t>are two related but distinct techniques in natural language processing. </a:t>
            </a:r>
            <a:endParaRPr sz="2000" dirty="0">
              <a:solidFill>
                <a:srgbClr val="222222"/>
              </a:solidFill>
            </a:endParaRPr>
          </a:p>
          <a:p>
            <a:pPr algn="just">
              <a:lnSpc>
                <a:spcPct val="90000"/>
              </a:lnSpc>
              <a:spcBef>
                <a:spcPts val="1333"/>
              </a:spcBef>
            </a:pPr>
            <a:r>
              <a:rPr lang="en-GB" sz="2000" dirty="0">
                <a:solidFill>
                  <a:srgbClr val="222222"/>
                </a:solidFill>
              </a:rPr>
              <a:t>Organizations can benefit greatly from ABCA for three primary reasons:</a:t>
            </a:r>
            <a:endParaRPr sz="2000" dirty="0">
              <a:solidFill>
                <a:srgbClr val="222222"/>
              </a:solidFill>
            </a:endParaRPr>
          </a:p>
          <a:p>
            <a:pPr marL="609585" algn="just">
              <a:lnSpc>
                <a:spcPct val="90000"/>
              </a:lnSpc>
              <a:spcBef>
                <a:spcPts val="1333"/>
              </a:spcBef>
            </a:pPr>
            <a:r>
              <a:rPr lang="en-GB" sz="2000" dirty="0">
                <a:solidFill>
                  <a:srgbClr val="222222"/>
                </a:solidFill>
              </a:rPr>
              <a:t>1) </a:t>
            </a:r>
            <a:r>
              <a:rPr lang="en-GB" sz="2000" b="1" dirty="0">
                <a:solidFill>
                  <a:srgbClr val="7030A0"/>
                </a:solidFill>
              </a:rPr>
              <a:t>Purpose</a:t>
            </a:r>
            <a:r>
              <a:rPr lang="en-GB" sz="2000" dirty="0">
                <a:solidFill>
                  <a:srgbClr val="222222"/>
                </a:solidFill>
              </a:rPr>
              <a:t>: ABSA is mainly used by businesses to understand customer satisfaction and gain insights into which aspects of their products or services are most valued by customers. ABCA can be used to specifically identify complaints at the aspect level and take action to address them.</a:t>
            </a:r>
            <a:endParaRPr sz="2000" dirty="0">
              <a:solidFill>
                <a:srgbClr val="222222"/>
              </a:solidFill>
            </a:endParaRPr>
          </a:p>
          <a:p>
            <a:pPr marL="609585" algn="just">
              <a:lnSpc>
                <a:spcPct val="90000"/>
              </a:lnSpc>
              <a:spcBef>
                <a:spcPts val="1333"/>
              </a:spcBef>
            </a:pPr>
            <a:r>
              <a:rPr lang="en-GB" sz="2000" dirty="0">
                <a:solidFill>
                  <a:srgbClr val="222222"/>
                </a:solidFill>
              </a:rPr>
              <a:t>2) </a:t>
            </a:r>
            <a:r>
              <a:rPr lang="en-GB" sz="2000" b="1" dirty="0">
                <a:solidFill>
                  <a:srgbClr val="7030A0"/>
                </a:solidFill>
              </a:rPr>
              <a:t>Scope</a:t>
            </a:r>
            <a:r>
              <a:rPr lang="en-GB" sz="2000" dirty="0">
                <a:solidFill>
                  <a:srgbClr val="222222"/>
                </a:solidFill>
              </a:rPr>
              <a:t>: ABSA can only be used to </a:t>
            </a:r>
            <a:r>
              <a:rPr lang="en-GB" sz="2000" dirty="0" smtClean="0">
                <a:solidFill>
                  <a:srgbClr val="222222"/>
                </a:solidFill>
              </a:rPr>
              <a:t>analyse </a:t>
            </a:r>
            <a:r>
              <a:rPr lang="en-GB" sz="2000" dirty="0">
                <a:solidFill>
                  <a:srgbClr val="222222"/>
                </a:solidFill>
              </a:rPr>
              <a:t>positive and negative sentiment, while ABCA can be used to identify complaints with explicit as well as implicit negative sentiment. For example:</a:t>
            </a:r>
            <a:endParaRPr sz="2000" dirty="0">
              <a:solidFill>
                <a:srgbClr val="222222"/>
              </a:solidFill>
            </a:endParaRPr>
          </a:p>
          <a:p>
            <a:pPr marL="609585" algn="just">
              <a:lnSpc>
                <a:spcPct val="90000"/>
              </a:lnSpc>
              <a:spcBef>
                <a:spcPts val="1333"/>
              </a:spcBef>
            </a:pPr>
            <a:r>
              <a:rPr lang="en-GB" sz="2000" i="1" dirty="0">
                <a:solidFill>
                  <a:srgbClr val="FF0000"/>
                </a:solidFill>
              </a:rPr>
              <a:t>"I </a:t>
            </a:r>
            <a:r>
              <a:rPr lang="en-GB" sz="2000" b="1" i="1" dirty="0">
                <a:solidFill>
                  <a:srgbClr val="FF0000"/>
                </a:solidFill>
              </a:rPr>
              <a:t>noticed that my order was missing a side dish</a:t>
            </a:r>
            <a:r>
              <a:rPr lang="en-GB" sz="2000" i="1" dirty="0">
                <a:solidFill>
                  <a:srgbClr val="FF0000"/>
                </a:solidFill>
              </a:rPr>
              <a:t>. Can you please add that to my order?"</a:t>
            </a:r>
            <a:endParaRPr sz="2000" dirty="0">
              <a:solidFill>
                <a:srgbClr val="222222"/>
              </a:solidFill>
            </a:endParaRPr>
          </a:p>
          <a:p>
            <a:pPr marL="609585" algn="just">
              <a:lnSpc>
                <a:spcPct val="90000"/>
              </a:lnSpc>
              <a:spcBef>
                <a:spcPts val="1333"/>
              </a:spcBef>
            </a:pPr>
            <a:r>
              <a:rPr lang="en-GB" sz="2000" dirty="0">
                <a:solidFill>
                  <a:srgbClr val="222222"/>
                </a:solidFill>
              </a:rPr>
              <a:t>3) </a:t>
            </a:r>
            <a:r>
              <a:rPr lang="en-GB" sz="2000" b="1" dirty="0">
                <a:solidFill>
                  <a:srgbClr val="7030A0"/>
                </a:solidFill>
              </a:rPr>
              <a:t>Output</a:t>
            </a:r>
            <a:r>
              <a:rPr lang="en-GB" sz="2000" dirty="0">
                <a:solidFill>
                  <a:srgbClr val="222222"/>
                </a:solidFill>
              </a:rPr>
              <a:t>: ABSA typically produces a sentiment score or a sentiment label for each aspect of a product or service, while ABCA produces a list of specific complaints at the aspect level.</a:t>
            </a:r>
            <a:endParaRPr sz="2000" dirty="0">
              <a:solidFill>
                <a:srgbClr val="222222"/>
              </a:solidFill>
            </a:endParaRPr>
          </a:p>
          <a:p>
            <a:pPr algn="just">
              <a:lnSpc>
                <a:spcPct val="90000"/>
              </a:lnSpc>
              <a:spcBef>
                <a:spcPts val="1333"/>
              </a:spcBef>
              <a:spcAft>
                <a:spcPts val="1333"/>
              </a:spcAft>
            </a:pPr>
            <a:endParaRPr sz="2000" dirty="0">
              <a:solidFill>
                <a:srgbClr val="222222"/>
              </a:solidFill>
            </a:endParaRPr>
          </a:p>
        </p:txBody>
      </p:sp>
    </p:spTree>
    <p:extLst>
      <p:ext uri="{BB962C8B-B14F-4D97-AF65-F5344CB8AC3E}">
        <p14:creationId xmlns:p14="http://schemas.microsoft.com/office/powerpoint/2010/main" val="8069602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1"/>
          <p:cNvSpPr txBox="1"/>
          <p:nvPr/>
        </p:nvSpPr>
        <p:spPr>
          <a:xfrm>
            <a:off x="304800" y="301267"/>
            <a:ext cx="12079200" cy="648400"/>
          </a:xfrm>
          <a:prstGeom prst="rect">
            <a:avLst/>
          </a:prstGeom>
          <a:noFill/>
          <a:ln>
            <a:noFill/>
          </a:ln>
        </p:spPr>
        <p:txBody>
          <a:bodyPr spcFirstLastPara="1" wrap="square" lIns="93133" tIns="46567" rIns="93133" bIns="46567" anchor="ctr" anchorCtr="0">
            <a:noAutofit/>
          </a:bodyPr>
          <a:lstStyle/>
          <a:p>
            <a:pPr>
              <a:lnSpc>
                <a:spcPct val="90000"/>
              </a:lnSpc>
            </a:pPr>
            <a:endParaRPr sz="4133" b="1">
              <a:latin typeface="PT Sans Narrow"/>
              <a:ea typeface="PT Sans Narrow"/>
              <a:cs typeface="PT Sans Narrow"/>
              <a:sym typeface="PT Sans Narrow"/>
            </a:endParaRPr>
          </a:p>
          <a:p>
            <a:pPr>
              <a:lnSpc>
                <a:spcPct val="90000"/>
              </a:lnSpc>
            </a:pPr>
            <a:r>
              <a:rPr lang="en-GB" sz="3333">
                <a:solidFill>
                  <a:srgbClr val="1155CC"/>
                </a:solidFill>
              </a:rPr>
              <a:t>Extended </a:t>
            </a:r>
            <a:r>
              <a:rPr lang="en-GB" sz="3333" i="1">
                <a:solidFill>
                  <a:srgbClr val="1155CC"/>
                </a:solidFill>
              </a:rPr>
              <a:t>CESAMARD</a:t>
            </a:r>
            <a:r>
              <a:rPr lang="en-GB" sz="3333">
                <a:solidFill>
                  <a:srgbClr val="1155CC"/>
                </a:solidFill>
              </a:rPr>
              <a:t> Dataset (CESAMARD-Aspect) </a:t>
            </a:r>
            <a:endParaRPr sz="3333">
              <a:solidFill>
                <a:srgbClr val="1155CC"/>
              </a:solidFill>
            </a:endParaRPr>
          </a:p>
          <a:p>
            <a:endParaRPr sz="3333">
              <a:solidFill>
                <a:srgbClr val="1155CC"/>
              </a:solidFill>
            </a:endParaRPr>
          </a:p>
        </p:txBody>
      </p:sp>
      <p:sp>
        <p:nvSpPr>
          <p:cNvPr id="269" name="Google Shape;269;p31"/>
          <p:cNvSpPr txBox="1"/>
          <p:nvPr/>
        </p:nvSpPr>
        <p:spPr>
          <a:xfrm>
            <a:off x="-86900" y="784445"/>
            <a:ext cx="11254800" cy="2445244"/>
          </a:xfrm>
          <a:prstGeom prst="rect">
            <a:avLst/>
          </a:prstGeom>
          <a:noFill/>
          <a:ln>
            <a:noFill/>
          </a:ln>
        </p:spPr>
        <p:txBody>
          <a:bodyPr spcFirstLastPara="1" wrap="square" lIns="121900" tIns="121900" rIns="121900" bIns="121900" anchor="t" anchorCtr="0">
            <a:spAutoFit/>
          </a:bodyPr>
          <a:lstStyle/>
          <a:p>
            <a:pPr marL="609585" indent="-423323" algn="just">
              <a:lnSpc>
                <a:spcPct val="115000"/>
              </a:lnSpc>
              <a:spcBef>
                <a:spcPts val="1333"/>
              </a:spcBef>
              <a:buSzPts val="1400"/>
              <a:buChar char="●"/>
            </a:pPr>
            <a:r>
              <a:rPr lang="en-GB" sz="2400" dirty="0">
                <a:solidFill>
                  <a:srgbClr val="000000"/>
                </a:solidFill>
              </a:rPr>
              <a:t>For our experiments, we used the recently introduced </a:t>
            </a:r>
            <a:r>
              <a:rPr lang="en-GB" sz="2400" i="1" dirty="0">
                <a:solidFill>
                  <a:srgbClr val="000000"/>
                </a:solidFill>
              </a:rPr>
              <a:t>CESAMARD</a:t>
            </a:r>
            <a:r>
              <a:rPr lang="en-GB" sz="2400" dirty="0">
                <a:solidFill>
                  <a:srgbClr val="000000"/>
                </a:solidFill>
              </a:rPr>
              <a:t> dataset </a:t>
            </a:r>
            <a:r>
              <a:rPr lang="en-GB" sz="2400" u="sng" dirty="0">
                <a:solidFill>
                  <a:srgbClr val="ED87A6"/>
                </a:solidFill>
                <a:hlinkClick r:id="">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[1]</a:t>
            </a:r>
            <a:r>
              <a:rPr lang="en-GB" sz="2400" dirty="0">
                <a:solidFill>
                  <a:srgbClr val="000000"/>
                </a:solidFill>
              </a:rPr>
              <a:t>. It consists of 2641 non-complaint and 1321 complaint reviews in English.</a:t>
            </a:r>
            <a:endParaRPr sz="2400" dirty="0">
              <a:solidFill>
                <a:srgbClr val="000000"/>
              </a:solidFill>
            </a:endParaRPr>
          </a:p>
          <a:p>
            <a:pPr marL="609585" indent="-423323" algn="just">
              <a:lnSpc>
                <a:spcPct val="115000"/>
              </a:lnSpc>
              <a:spcBef>
                <a:spcPts val="1333"/>
              </a:spcBef>
              <a:spcAft>
                <a:spcPts val="1333"/>
              </a:spcAft>
              <a:buClr>
                <a:srgbClr val="000000"/>
              </a:buClr>
              <a:buSzPts val="1400"/>
              <a:buChar char="●"/>
            </a:pPr>
            <a:r>
              <a:rPr lang="en-GB" sz="2400" dirty="0">
                <a:solidFill>
                  <a:srgbClr val="000000"/>
                </a:solidFill>
              </a:rPr>
              <a:t>We extended this dataset</a:t>
            </a:r>
            <a:r>
              <a:rPr lang="en-GB" sz="2400" baseline="30000" dirty="0">
                <a:solidFill>
                  <a:srgbClr val="E34B7A"/>
                </a:solidFill>
              </a:rPr>
              <a:t>1</a:t>
            </a:r>
            <a:r>
              <a:rPr lang="en-GB" sz="2400" dirty="0">
                <a:solidFill>
                  <a:srgbClr val="000000"/>
                </a:solidFill>
              </a:rPr>
              <a:t> by introducing aspect categories and aspect category complaint labels for each review instance.</a:t>
            </a:r>
            <a:endParaRPr sz="2400" dirty="0"/>
          </a:p>
        </p:txBody>
      </p:sp>
      <p:graphicFrame>
        <p:nvGraphicFramePr>
          <p:cNvPr id="270" name="Google Shape;270;p31"/>
          <p:cNvGraphicFramePr/>
          <p:nvPr/>
        </p:nvGraphicFramePr>
        <p:xfrm>
          <a:off x="941067" y="3064467"/>
          <a:ext cx="10171000" cy="3352600"/>
        </p:xfrm>
        <a:graphic>
          <a:graphicData uri="http://schemas.openxmlformats.org/drawingml/2006/table">
            <a:tbl>
              <a:tblPr>
                <a:noFill/>
              </a:tblPr>
              <a:tblGrid>
                <a:gridCol w="2051667">
                  <a:extLst>
                    <a:ext uri="{9D8B030D-6E8A-4147-A177-3AD203B41FA5}">
                      <a16:colId xmlns:a16="http://schemas.microsoft.com/office/drawing/2014/main" val="20000"/>
                    </a:ext>
                  </a:extLst>
                </a:gridCol>
                <a:gridCol w="1924000">
                  <a:extLst>
                    <a:ext uri="{9D8B030D-6E8A-4147-A177-3AD203B41FA5}">
                      <a16:colId xmlns:a16="http://schemas.microsoft.com/office/drawing/2014/main" val="20001"/>
                    </a:ext>
                  </a:extLst>
                </a:gridCol>
                <a:gridCol w="6195333">
                  <a:extLst>
                    <a:ext uri="{9D8B030D-6E8A-4147-A177-3AD203B41FA5}">
                      <a16:colId xmlns:a16="http://schemas.microsoft.com/office/drawing/2014/main" val="20002"/>
                    </a:ext>
                  </a:extLst>
                </a:gridCol>
              </a:tblGrid>
              <a:tr h="548600">
                <a:tc>
                  <a:txBody>
                    <a:bodyPr/>
                    <a:lstStyle/>
                    <a:p>
                      <a:pPr marL="0" lvl="0" indent="0" algn="ctr" rtl="0">
                        <a:spcBef>
                          <a:spcPts val="0"/>
                        </a:spcBef>
                        <a:spcAft>
                          <a:spcPts val="0"/>
                        </a:spcAft>
                        <a:buNone/>
                      </a:pPr>
                      <a:r>
                        <a:rPr lang="en-GB" sz="2000" b="1"/>
                        <a:t>Domains</a:t>
                      </a:r>
                      <a:endParaRPr sz="2000" b="1"/>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Instances</a:t>
                      </a:r>
                      <a:endParaRPr sz="2000" b="1"/>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Aspect Categories</a:t>
                      </a:r>
                      <a:endParaRPr sz="2000" b="1"/>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609560">
                <a:tc>
                  <a:txBody>
                    <a:bodyPr/>
                    <a:lstStyle/>
                    <a:p>
                      <a:pPr marL="0" lvl="0" indent="0" algn="ctr" rtl="0">
                        <a:spcBef>
                          <a:spcPts val="0"/>
                        </a:spcBef>
                        <a:spcAft>
                          <a:spcPts val="0"/>
                        </a:spcAft>
                        <a:buNone/>
                      </a:pPr>
                      <a:r>
                        <a:rPr lang="en-GB" sz="2400"/>
                        <a:t>Books</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690</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Content, Packaging, Price, Quality</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609560">
                <a:tc>
                  <a:txBody>
                    <a:bodyPr/>
                    <a:lstStyle/>
                    <a:p>
                      <a:pPr marL="0" lvl="0" indent="0" algn="ctr" rtl="0">
                        <a:spcBef>
                          <a:spcPts val="0"/>
                        </a:spcBef>
                        <a:spcAft>
                          <a:spcPts val="0"/>
                        </a:spcAft>
                        <a:buNone/>
                      </a:pPr>
                      <a:r>
                        <a:rPr lang="en-GB" sz="2400"/>
                        <a:t>Edibles</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450</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Taste, Smell, </a:t>
                      </a:r>
                      <a:r>
                        <a:rPr lang="en-GB" sz="2400">
                          <a:solidFill>
                            <a:srgbClr val="000000"/>
                          </a:solidFill>
                        </a:rPr>
                        <a:t>Packaging, Price, Quality</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975320">
                <a:tc>
                  <a:txBody>
                    <a:bodyPr/>
                    <a:lstStyle/>
                    <a:p>
                      <a:pPr marL="0" lvl="0" indent="0" algn="ctr" rtl="0">
                        <a:spcBef>
                          <a:spcPts val="0"/>
                        </a:spcBef>
                        <a:spcAft>
                          <a:spcPts val="0"/>
                        </a:spcAft>
                        <a:buNone/>
                      </a:pPr>
                      <a:r>
                        <a:rPr lang="en-GB" sz="2400"/>
                        <a:t>Electronics</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1507</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Design, Software, Hardware, Packaging, Price, Quality</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609560">
                <a:tc>
                  <a:txBody>
                    <a:bodyPr/>
                    <a:lstStyle/>
                    <a:p>
                      <a:pPr marL="0" lvl="0" indent="0" algn="ctr" rtl="0">
                        <a:spcBef>
                          <a:spcPts val="0"/>
                        </a:spcBef>
                        <a:spcAft>
                          <a:spcPts val="0"/>
                        </a:spcAft>
                        <a:buNone/>
                      </a:pPr>
                      <a:r>
                        <a:rPr lang="en-GB" sz="2400"/>
                        <a:t>Fashion</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1275</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400"/>
                        <a:t>Colour, Style, Fit, Packaging, Price, Quality</a:t>
                      </a:r>
                      <a:endParaRPr sz="2400"/>
                    </a:p>
                  </a:txBody>
                  <a:tcPr marL="121900" marR="121900" marT="121900" marB="1219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71" name="Google Shape;271;p31"/>
          <p:cNvSpPr txBox="1"/>
          <p:nvPr/>
        </p:nvSpPr>
        <p:spPr>
          <a:xfrm>
            <a:off x="133100" y="6467000"/>
            <a:ext cx="10814800" cy="451302"/>
          </a:xfrm>
          <a:prstGeom prst="rect">
            <a:avLst/>
          </a:prstGeom>
          <a:noFill/>
          <a:ln>
            <a:noFill/>
          </a:ln>
        </p:spPr>
        <p:txBody>
          <a:bodyPr spcFirstLastPara="1" wrap="square" lIns="121900" tIns="121900" rIns="121900" bIns="121900" anchor="t" anchorCtr="0">
            <a:spAutoFit/>
          </a:bodyPr>
          <a:lstStyle/>
          <a:p>
            <a:pPr marL="609585"/>
            <a:r>
              <a:rPr lang="en-GB" sz="1333" i="1">
                <a:solidFill>
                  <a:srgbClr val="AC339A"/>
                </a:solidFill>
                <a:latin typeface="Calibri"/>
                <a:ea typeface="Calibri"/>
                <a:cs typeface="Calibri"/>
                <a:sym typeface="Calibri"/>
              </a:rPr>
              <a:t>Resources </a:t>
            </a:r>
            <a:r>
              <a:rPr lang="en-GB" sz="1333" i="1">
                <a:solidFill>
                  <a:srgbClr val="AC339A"/>
                </a:solidFill>
                <a:uFill>
                  <a:noFill/>
                </a:uFill>
                <a:latin typeface="Calibri"/>
                <a:ea typeface="Calibri"/>
                <a:cs typeface="Calibri"/>
                <a:sym typeface="Calibri"/>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available at: </a:t>
            </a:r>
            <a:r>
              <a:rPr lang="en-GB" sz="1333" i="1">
                <a:solidFill>
                  <a:srgbClr val="AC339A"/>
                </a:solidFill>
                <a:latin typeface="Calibri"/>
                <a:ea typeface="Calibri"/>
                <a:cs typeface="Calibri"/>
                <a:sym typeface="Calibri"/>
              </a:rPr>
              <a:t>https://github.com/appy1608/ECIR2023_Complaint-Detection</a:t>
            </a:r>
            <a:endParaRPr sz="1333" i="1">
              <a:solidFill>
                <a:srgbClr val="AC339A"/>
              </a:solidFill>
              <a:latin typeface="Calibri"/>
              <a:ea typeface="Calibri"/>
              <a:cs typeface="Calibri"/>
              <a:sym typeface="Calibri"/>
            </a:endParaRPr>
          </a:p>
        </p:txBody>
      </p:sp>
    </p:spTree>
    <p:extLst>
      <p:ext uri="{BB962C8B-B14F-4D97-AF65-F5344CB8AC3E}">
        <p14:creationId xmlns:p14="http://schemas.microsoft.com/office/powerpoint/2010/main" val="6504930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0"/>
          <p:cNvSpPr txBox="1"/>
          <p:nvPr/>
        </p:nvSpPr>
        <p:spPr>
          <a:xfrm>
            <a:off x="371333" y="406400"/>
            <a:ext cx="11360800" cy="562000"/>
          </a:xfrm>
          <a:prstGeom prst="rect">
            <a:avLst/>
          </a:prstGeom>
          <a:noFill/>
          <a:ln>
            <a:noFill/>
          </a:ln>
        </p:spPr>
        <p:txBody>
          <a:bodyPr spcFirstLastPara="1" wrap="square" lIns="93133" tIns="46567" rIns="93133" bIns="46567" anchor="ctr" anchorCtr="0">
            <a:normAutofit/>
          </a:bodyPr>
          <a:lstStyle/>
          <a:p>
            <a:pPr>
              <a:lnSpc>
                <a:spcPct val="90000"/>
              </a:lnSpc>
            </a:pPr>
            <a:r>
              <a:rPr lang="en-GB" sz="3333">
                <a:solidFill>
                  <a:srgbClr val="1155CC"/>
                </a:solidFill>
              </a:rPr>
              <a:t>Sample Instances from the Dataset</a:t>
            </a:r>
            <a:endParaRPr sz="3333">
              <a:solidFill>
                <a:srgbClr val="1155CC"/>
              </a:solidFill>
            </a:endParaRPr>
          </a:p>
        </p:txBody>
      </p:sp>
      <p:graphicFrame>
        <p:nvGraphicFramePr>
          <p:cNvPr id="262" name="Google Shape;262;p30"/>
          <p:cNvGraphicFramePr/>
          <p:nvPr/>
        </p:nvGraphicFramePr>
        <p:xfrm>
          <a:off x="472933" y="1191044"/>
          <a:ext cx="11279767" cy="5213400"/>
        </p:xfrm>
        <a:graphic>
          <a:graphicData uri="http://schemas.openxmlformats.org/drawingml/2006/table">
            <a:tbl>
              <a:tblPr>
                <a:noFill/>
              </a:tblPr>
              <a:tblGrid>
                <a:gridCol w="4038367">
                  <a:extLst>
                    <a:ext uri="{9D8B030D-6E8A-4147-A177-3AD203B41FA5}">
                      <a16:colId xmlns:a16="http://schemas.microsoft.com/office/drawing/2014/main" val="20000"/>
                    </a:ext>
                  </a:extLst>
                </a:gridCol>
                <a:gridCol w="3058967">
                  <a:extLst>
                    <a:ext uri="{9D8B030D-6E8A-4147-A177-3AD203B41FA5}">
                      <a16:colId xmlns:a16="http://schemas.microsoft.com/office/drawing/2014/main" val="20001"/>
                    </a:ext>
                  </a:extLst>
                </a:gridCol>
                <a:gridCol w="2580933">
                  <a:extLst>
                    <a:ext uri="{9D8B030D-6E8A-4147-A177-3AD203B41FA5}">
                      <a16:colId xmlns:a16="http://schemas.microsoft.com/office/drawing/2014/main" val="20002"/>
                    </a:ext>
                  </a:extLst>
                </a:gridCol>
                <a:gridCol w="1601500">
                  <a:extLst>
                    <a:ext uri="{9D8B030D-6E8A-4147-A177-3AD203B41FA5}">
                      <a16:colId xmlns:a16="http://schemas.microsoft.com/office/drawing/2014/main" val="20003"/>
                    </a:ext>
                  </a:extLst>
                </a:gridCol>
              </a:tblGrid>
              <a:tr h="590767">
                <a:tc>
                  <a:txBody>
                    <a:bodyPr/>
                    <a:lstStyle/>
                    <a:p>
                      <a:pPr marL="0" lvl="0" indent="0" algn="ctr" rtl="0">
                        <a:spcBef>
                          <a:spcPts val="0"/>
                        </a:spcBef>
                        <a:spcAft>
                          <a:spcPts val="0"/>
                        </a:spcAft>
                        <a:buNone/>
                      </a:pPr>
                      <a:r>
                        <a:rPr lang="en-GB" sz="2000" b="1"/>
                        <a:t>Tweets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Images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Aspect Categories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Labels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1494067">
                <a:tc>
                  <a:txBody>
                    <a:bodyPr/>
                    <a:lstStyle/>
                    <a:p>
                      <a:pPr marL="0" lvl="0" indent="0" algn="just" rtl="0">
                        <a:lnSpc>
                          <a:spcPct val="115000"/>
                        </a:lnSpc>
                        <a:spcBef>
                          <a:spcPts val="0"/>
                        </a:spcBef>
                        <a:spcAft>
                          <a:spcPts val="0"/>
                        </a:spcAft>
                        <a:buClr>
                          <a:schemeClr val="dk1"/>
                        </a:buClr>
                        <a:buSzPts val="1100"/>
                        <a:buFont typeface="Arial"/>
                        <a:buNone/>
                      </a:pPr>
                      <a:r>
                        <a:rPr lang="en-GB" sz="2000">
                          <a:solidFill>
                            <a:srgbClr val="222222"/>
                          </a:solidFill>
                        </a:rPr>
                        <a:t>Taste of lentil was very good but received torn package.</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GB" sz="2000">
                          <a:solidFill>
                            <a:srgbClr val="222222"/>
                          </a:solidFill>
                        </a:rPr>
                        <a:t>            Taste</a:t>
                      </a:r>
                      <a:endParaRPr sz="2000">
                        <a:solidFill>
                          <a:srgbClr val="222222"/>
                        </a:solidFill>
                      </a:endParaRPr>
                    </a:p>
                    <a:p>
                      <a:pPr marL="0" lvl="0" indent="0" algn="ctr" rtl="0">
                        <a:spcBef>
                          <a:spcPts val="0"/>
                        </a:spcBef>
                        <a:spcAft>
                          <a:spcPts val="0"/>
                        </a:spcAft>
                        <a:buClr>
                          <a:srgbClr val="000000"/>
                        </a:buClr>
                        <a:buSzPts val="1100"/>
                        <a:buFont typeface="Arial"/>
                        <a:buNone/>
                      </a:pPr>
                      <a:endParaRPr sz="2000">
                        <a:solidFill>
                          <a:srgbClr val="222222"/>
                        </a:solidFill>
                      </a:endParaRPr>
                    </a:p>
                    <a:p>
                      <a:pPr marL="0" lvl="0" indent="0" algn="ctr" rtl="0">
                        <a:spcBef>
                          <a:spcPts val="0"/>
                        </a:spcBef>
                        <a:spcAft>
                          <a:spcPts val="0"/>
                        </a:spcAft>
                        <a:buClr>
                          <a:srgbClr val="000000"/>
                        </a:buClr>
                        <a:buSzPts val="1100"/>
                        <a:buFont typeface="Arial"/>
                        <a:buNone/>
                      </a:pPr>
                      <a:endParaRPr sz="2000">
                        <a:solidFill>
                          <a:srgbClr val="222222"/>
                        </a:solidFill>
                      </a:endParaRPr>
                    </a:p>
                    <a:p>
                      <a:pPr marL="0" lvl="0" indent="0" algn="ctr" rtl="0">
                        <a:spcBef>
                          <a:spcPts val="0"/>
                        </a:spcBef>
                        <a:spcAft>
                          <a:spcPts val="0"/>
                        </a:spcAft>
                        <a:buClr>
                          <a:srgbClr val="000000"/>
                        </a:buClr>
                        <a:buSzPts val="1100"/>
                        <a:buFont typeface="Arial"/>
                        <a:buNone/>
                      </a:pPr>
                      <a:r>
                        <a:rPr lang="en-GB" sz="2000">
                          <a:solidFill>
                            <a:srgbClr val="222222"/>
                          </a:solidFill>
                        </a:rPr>
                        <a:t>Packaging</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GB" sz="2000">
                          <a:solidFill>
                            <a:srgbClr val="222222"/>
                          </a:solidFill>
                        </a:rPr>
                        <a:t>Non-Com</a:t>
                      </a: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r>
                        <a:rPr lang="en-GB" sz="2000">
                          <a:solidFill>
                            <a:srgbClr val="222222"/>
                          </a:solidFill>
                        </a:rPr>
                        <a:t>Com</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1466833">
                <a:tc>
                  <a:txBody>
                    <a:bodyPr/>
                    <a:lstStyle/>
                    <a:p>
                      <a:pPr marL="0" lvl="0" indent="0" algn="just" rtl="0">
                        <a:spcBef>
                          <a:spcPts val="0"/>
                        </a:spcBef>
                        <a:spcAft>
                          <a:spcPts val="0"/>
                        </a:spcAft>
                        <a:buNone/>
                      </a:pPr>
                      <a:r>
                        <a:rPr lang="en-GB" sz="2000">
                          <a:solidFill>
                            <a:srgbClr val="222222"/>
                          </a:solidFill>
                        </a:rPr>
                        <a:t>Ordered blue colour but received red colour t-shirt!?</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endParaRPr sz="2000">
                        <a:solidFill>
                          <a:srgbClr val="222222"/>
                        </a:solidFill>
                      </a:endParaRPr>
                    </a:p>
                    <a:p>
                      <a:pPr marL="0" lvl="0" indent="0" algn="l" rtl="0">
                        <a:spcBef>
                          <a:spcPts val="0"/>
                        </a:spcBef>
                        <a:spcAft>
                          <a:spcPts val="0"/>
                        </a:spcAft>
                        <a:buClr>
                          <a:srgbClr val="000000"/>
                        </a:buClr>
                        <a:buSzPts val="1100"/>
                        <a:buFont typeface="Arial"/>
                        <a:buNone/>
                      </a:pPr>
                      <a:r>
                        <a:rPr lang="en-GB" sz="2000">
                          <a:solidFill>
                            <a:srgbClr val="222222"/>
                          </a:solidFill>
                        </a:rPr>
                        <a:t>            Colour</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r>
                        <a:rPr lang="en-GB" sz="2000">
                          <a:solidFill>
                            <a:srgbClr val="222222"/>
                          </a:solidFill>
                        </a:rPr>
                        <a:t>Com</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2"/>
                  </a:ext>
                </a:extLst>
              </a:tr>
              <a:tr h="1661733">
                <a:tc>
                  <a:txBody>
                    <a:bodyPr/>
                    <a:lstStyle/>
                    <a:p>
                      <a:pPr marL="0" lvl="0" indent="0" algn="just" rtl="0">
                        <a:spcBef>
                          <a:spcPts val="0"/>
                        </a:spcBef>
                        <a:spcAft>
                          <a:spcPts val="0"/>
                        </a:spcAft>
                        <a:buNone/>
                      </a:pPr>
                      <a:r>
                        <a:rPr lang="en-GB" sz="2000">
                          <a:solidFill>
                            <a:srgbClr val="222222"/>
                          </a:solidFill>
                        </a:rPr>
                        <a:t>Received a defective piece; now not able to give for replacement also. </a:t>
                      </a:r>
                      <a:endParaRPr sz="2000" i="1">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a:solidFill>
                            <a:srgbClr val="222222"/>
                          </a:solidFill>
                        </a:rPr>
                        <a:t>Quality</a:t>
                      </a: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r>
                        <a:rPr lang="en-GB" sz="2000">
                          <a:solidFill>
                            <a:srgbClr val="222222"/>
                          </a:solidFill>
                        </a:rPr>
                        <a:t>Service</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GB" sz="2000">
                          <a:solidFill>
                            <a:srgbClr val="222222"/>
                          </a:solidFill>
                        </a:rPr>
                        <a:t>Com</a:t>
                      </a: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r>
                        <a:rPr lang="en-GB" sz="2000">
                          <a:solidFill>
                            <a:srgbClr val="222222"/>
                          </a:solidFill>
                        </a:rPr>
                        <a:t>Com</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3"/>
                  </a:ext>
                </a:extLst>
              </a:tr>
            </a:tbl>
          </a:graphicData>
        </a:graphic>
      </p:graphicFrame>
      <p:pic>
        <p:nvPicPr>
          <p:cNvPr id="263" name="Google Shape;263;p30"/>
          <p:cNvPicPr preferRelativeResize="0"/>
          <p:nvPr/>
        </p:nvPicPr>
        <p:blipFill>
          <a:blip r:embed="rId3">
            <a:alphaModFix/>
          </a:blip>
          <a:stretch>
            <a:fillRect/>
          </a:stretch>
        </p:blipFill>
        <p:spPr>
          <a:xfrm>
            <a:off x="4930700" y="1769401"/>
            <a:ext cx="2237133" cy="1290033"/>
          </a:xfrm>
          <a:prstGeom prst="rect">
            <a:avLst/>
          </a:prstGeom>
          <a:noFill/>
          <a:ln>
            <a:noFill/>
          </a:ln>
        </p:spPr>
      </p:pic>
      <p:pic>
        <p:nvPicPr>
          <p:cNvPr id="264" name="Google Shape;264;p30"/>
          <p:cNvPicPr preferRelativeResize="0"/>
          <p:nvPr/>
        </p:nvPicPr>
        <p:blipFill>
          <a:blip r:embed="rId4">
            <a:alphaModFix/>
          </a:blip>
          <a:stretch>
            <a:fillRect/>
          </a:stretch>
        </p:blipFill>
        <p:spPr>
          <a:xfrm>
            <a:off x="4883967" y="3241200"/>
            <a:ext cx="2330600" cy="1290035"/>
          </a:xfrm>
          <a:prstGeom prst="rect">
            <a:avLst/>
          </a:prstGeom>
          <a:noFill/>
          <a:ln>
            <a:noFill/>
          </a:ln>
        </p:spPr>
      </p:pic>
      <p:pic>
        <p:nvPicPr>
          <p:cNvPr id="265" name="Google Shape;265;p30"/>
          <p:cNvPicPr preferRelativeResize="0"/>
          <p:nvPr/>
        </p:nvPicPr>
        <p:blipFill>
          <a:blip r:embed="rId5">
            <a:alphaModFix/>
          </a:blip>
          <a:stretch>
            <a:fillRect/>
          </a:stretch>
        </p:blipFill>
        <p:spPr>
          <a:xfrm>
            <a:off x="4930700" y="4773567"/>
            <a:ext cx="2330600" cy="1383867"/>
          </a:xfrm>
          <a:prstGeom prst="rect">
            <a:avLst/>
          </a:prstGeom>
          <a:noFill/>
          <a:ln>
            <a:noFill/>
          </a:ln>
        </p:spPr>
      </p:pic>
    </p:spTree>
    <p:extLst>
      <p:ext uri="{BB962C8B-B14F-4D97-AF65-F5344CB8AC3E}">
        <p14:creationId xmlns:p14="http://schemas.microsoft.com/office/powerpoint/2010/main" val="234962468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p:nvPr/>
        </p:nvSpPr>
        <p:spPr>
          <a:xfrm>
            <a:off x="1019734" y="6317967"/>
            <a:ext cx="10240400" cy="377200"/>
          </a:xfrm>
          <a:prstGeom prst="rect">
            <a:avLst/>
          </a:prstGeom>
          <a:noFill/>
          <a:ln>
            <a:noFill/>
          </a:ln>
        </p:spPr>
        <p:txBody>
          <a:bodyPr spcFirstLastPara="1" wrap="square" lIns="121900" tIns="121900" rIns="121900" bIns="121900" anchor="t" anchorCtr="0">
            <a:noAutofit/>
          </a:bodyPr>
          <a:lstStyle/>
          <a:p>
            <a:pPr algn="ctr"/>
            <a:r>
              <a:rPr lang="en-GB" sz="1333" b="1" dirty="0" smtClean="0"/>
              <a:t> </a:t>
            </a:r>
            <a:r>
              <a:rPr lang="en-GB" sz="2400" b="1" dirty="0"/>
              <a:t>The architectural diagram of aspect-based </a:t>
            </a:r>
            <a:r>
              <a:rPr lang="en-GB" sz="2400" b="1" dirty="0" smtClean="0"/>
              <a:t>complaint </a:t>
            </a:r>
            <a:r>
              <a:rPr lang="en-GB" sz="2400" b="1" dirty="0"/>
              <a:t>detection framework</a:t>
            </a:r>
            <a:endParaRPr sz="2400" b="1" dirty="0"/>
          </a:p>
        </p:txBody>
      </p:sp>
      <p:pic>
        <p:nvPicPr>
          <p:cNvPr id="271" name="Google Shape;271;p31"/>
          <p:cNvPicPr preferRelativeResize="0"/>
          <p:nvPr/>
        </p:nvPicPr>
        <p:blipFill>
          <a:blip r:embed="rId3">
            <a:alphaModFix/>
          </a:blip>
          <a:stretch>
            <a:fillRect/>
          </a:stretch>
        </p:blipFill>
        <p:spPr>
          <a:xfrm>
            <a:off x="300133" y="395967"/>
            <a:ext cx="11679603" cy="6110600"/>
          </a:xfrm>
          <a:prstGeom prst="rect">
            <a:avLst/>
          </a:prstGeom>
          <a:noFill/>
          <a:ln>
            <a:noFill/>
          </a:ln>
        </p:spPr>
      </p:pic>
    </p:spTree>
    <p:extLst>
      <p:ext uri="{BB962C8B-B14F-4D97-AF65-F5344CB8AC3E}">
        <p14:creationId xmlns:p14="http://schemas.microsoft.com/office/powerpoint/2010/main" val="156674871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graphicFrame>
        <p:nvGraphicFramePr>
          <p:cNvPr id="291" name="Google Shape;291;p34"/>
          <p:cNvGraphicFramePr/>
          <p:nvPr/>
        </p:nvGraphicFramePr>
        <p:xfrm>
          <a:off x="528934" y="1129370"/>
          <a:ext cx="5019699" cy="5000934"/>
        </p:xfrm>
        <a:graphic>
          <a:graphicData uri="http://schemas.openxmlformats.org/drawingml/2006/table">
            <a:tbl>
              <a:tblPr>
                <a:noFill/>
              </a:tblPr>
              <a:tblGrid>
                <a:gridCol w="876400">
                  <a:extLst>
                    <a:ext uri="{9D8B030D-6E8A-4147-A177-3AD203B41FA5}">
                      <a16:colId xmlns:a16="http://schemas.microsoft.com/office/drawing/2014/main" val="20000"/>
                    </a:ext>
                  </a:extLst>
                </a:gridCol>
                <a:gridCol w="982967">
                  <a:extLst>
                    <a:ext uri="{9D8B030D-6E8A-4147-A177-3AD203B41FA5}">
                      <a16:colId xmlns:a16="http://schemas.microsoft.com/office/drawing/2014/main" val="20001"/>
                    </a:ext>
                  </a:extLst>
                </a:gridCol>
                <a:gridCol w="703233">
                  <a:extLst>
                    <a:ext uri="{9D8B030D-6E8A-4147-A177-3AD203B41FA5}">
                      <a16:colId xmlns:a16="http://schemas.microsoft.com/office/drawing/2014/main" val="20002"/>
                    </a:ext>
                  </a:extLst>
                </a:gridCol>
                <a:gridCol w="741833">
                  <a:extLst>
                    <a:ext uri="{9D8B030D-6E8A-4147-A177-3AD203B41FA5}">
                      <a16:colId xmlns:a16="http://schemas.microsoft.com/office/drawing/2014/main" val="20003"/>
                    </a:ext>
                  </a:extLst>
                </a:gridCol>
                <a:gridCol w="973433">
                  <a:extLst>
                    <a:ext uri="{9D8B030D-6E8A-4147-A177-3AD203B41FA5}">
                      <a16:colId xmlns:a16="http://schemas.microsoft.com/office/drawing/2014/main" val="20004"/>
                    </a:ext>
                  </a:extLst>
                </a:gridCol>
                <a:gridCol w="741833">
                  <a:extLst>
                    <a:ext uri="{9D8B030D-6E8A-4147-A177-3AD203B41FA5}">
                      <a16:colId xmlns:a16="http://schemas.microsoft.com/office/drawing/2014/main" val="20005"/>
                    </a:ext>
                  </a:extLst>
                </a:gridCol>
              </a:tblGrid>
              <a:tr h="299200">
                <a:tc rowSpan="2">
                  <a:txBody>
                    <a:bodyPr/>
                    <a:lstStyle/>
                    <a:p>
                      <a:pPr marL="0" lvl="0" indent="0" algn="ctr" rtl="0">
                        <a:lnSpc>
                          <a:spcPct val="100000"/>
                        </a:lnSpc>
                        <a:spcBef>
                          <a:spcPts val="0"/>
                        </a:spcBef>
                        <a:spcAft>
                          <a:spcPts val="0"/>
                        </a:spcAft>
                        <a:buNone/>
                      </a:pPr>
                      <a:r>
                        <a:rPr lang="en-GB" sz="1300">
                          <a:solidFill>
                            <a:srgbClr val="000000"/>
                          </a:solidFill>
                        </a:rPr>
                        <a:t>Domain</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rowSpan="2">
                  <a:txBody>
                    <a:bodyPr/>
                    <a:lstStyle/>
                    <a:p>
                      <a:pPr marL="0" lvl="0" indent="0" algn="ctr" rtl="0">
                        <a:lnSpc>
                          <a:spcPct val="100000"/>
                        </a:lnSpc>
                        <a:spcBef>
                          <a:spcPts val="0"/>
                        </a:spcBef>
                        <a:spcAft>
                          <a:spcPts val="0"/>
                        </a:spcAft>
                        <a:buNone/>
                      </a:pPr>
                      <a:r>
                        <a:rPr lang="en-GB" sz="1300">
                          <a:solidFill>
                            <a:srgbClr val="000000"/>
                          </a:solidFill>
                        </a:rPr>
                        <a:t>Model</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gridSpan="2">
                  <a:txBody>
                    <a:bodyPr/>
                    <a:lstStyle/>
                    <a:p>
                      <a:pPr marL="0" lvl="0" indent="0" algn="ctr" rtl="0">
                        <a:lnSpc>
                          <a:spcPct val="100000"/>
                        </a:lnSpc>
                        <a:spcBef>
                          <a:spcPts val="0"/>
                        </a:spcBef>
                        <a:spcAft>
                          <a:spcPts val="0"/>
                        </a:spcAft>
                        <a:buNone/>
                      </a:pPr>
                      <a:r>
                        <a:rPr lang="en-GB" sz="1300" b="1">
                          <a:solidFill>
                            <a:srgbClr val="000000"/>
                          </a:solidFill>
                        </a:rPr>
                        <a:t>ACD</a:t>
                      </a:r>
                      <a:endParaRPr sz="1300" b="1">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hMerge="1">
                  <a:txBody>
                    <a:bodyPr/>
                    <a:lstStyle/>
                    <a:p>
                      <a:endParaRPr lang="en-US"/>
                    </a:p>
                  </a:txBody>
                  <a:tcPr/>
                </a:tc>
                <a:tc gridSpan="2">
                  <a:txBody>
                    <a:bodyPr/>
                    <a:lstStyle/>
                    <a:p>
                      <a:pPr marL="0" lvl="0" indent="0" algn="ctr" rtl="0">
                        <a:lnSpc>
                          <a:spcPct val="100000"/>
                        </a:lnSpc>
                        <a:spcBef>
                          <a:spcPts val="0"/>
                        </a:spcBef>
                        <a:spcAft>
                          <a:spcPts val="0"/>
                        </a:spcAft>
                        <a:buNone/>
                      </a:pPr>
                      <a:r>
                        <a:rPr lang="en-GB" sz="1300" b="1">
                          <a:solidFill>
                            <a:srgbClr val="000000"/>
                          </a:solidFill>
                        </a:rPr>
                        <a:t>ACC</a:t>
                      </a:r>
                      <a:endParaRPr sz="1300" b="1">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hMerge="1">
                  <a:txBody>
                    <a:bodyPr/>
                    <a:lstStyle/>
                    <a:p>
                      <a:endParaRPr lang="en-US"/>
                    </a:p>
                  </a:txBody>
                  <a:tcPr/>
                </a:tc>
                <a:extLst>
                  <a:ext uri="{0D108BD9-81ED-4DB2-BD59-A6C34878D82A}">
                    <a16:rowId xmlns:a16="http://schemas.microsoft.com/office/drawing/2014/main" val="10000"/>
                  </a:ext>
                </a:extLst>
              </a:tr>
              <a:tr h="502400">
                <a:tc vMerge="1">
                  <a:txBody>
                    <a:bodyPr/>
                    <a:lstStyle/>
                    <a:p>
                      <a:endParaRPr lang="en-US"/>
                    </a:p>
                  </a:txBody>
                  <a:tcPr/>
                </a:tc>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Micro-F1</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solidFill>
                            <a:srgbClr val="000000"/>
                          </a:solidFill>
                        </a:rPr>
                        <a:t>Macro-F1</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solidFill>
                            <a:srgbClr val="000000"/>
                          </a:solidFill>
                        </a:rPr>
                        <a:t>Accuracy</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solidFill>
                            <a:srgbClr val="000000"/>
                          </a:solidFill>
                        </a:rPr>
                        <a:t>Macro-F1</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299200">
                <a:tc rowSpan="6">
                  <a:txBody>
                    <a:bodyPr/>
                    <a:lstStyle/>
                    <a:p>
                      <a:pPr marL="0" lvl="0" indent="0" algn="ctr" rtl="0">
                        <a:lnSpc>
                          <a:spcPct val="100000"/>
                        </a:lnSpc>
                        <a:spcBef>
                          <a:spcPts val="0"/>
                        </a:spcBef>
                        <a:spcAft>
                          <a:spcPts val="0"/>
                        </a:spcAft>
                        <a:buNone/>
                      </a:pPr>
                      <a:r>
                        <a:rPr lang="en-GB" sz="1300">
                          <a:solidFill>
                            <a:srgbClr val="000000"/>
                          </a:solidFill>
                        </a:rPr>
                        <a:t>Books</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solidFill>
                            <a:srgbClr val="000000"/>
                          </a:solidFill>
                        </a:rPr>
                        <a:t>Text</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60.45</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52.89</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73.61</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72.19</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2"/>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Image</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31.25</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29.97</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47.77</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45.57</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3"/>
                  </a:ext>
                </a:extLst>
              </a:tr>
              <a:tr h="5024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Text &amp; Image</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66.04</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60.31</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74.78</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73.05</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4"/>
                  </a:ext>
                </a:extLst>
              </a:tr>
              <a:tr h="400467">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SOTA [</a:t>
                      </a:r>
                      <a:r>
                        <a:rPr lang="en-GB" sz="1300"/>
                        <a:t>8</a:t>
                      </a:r>
                      <a:r>
                        <a:rPr lang="en-GB" sz="1300">
                          <a:solidFill>
                            <a:srgbClr val="000000"/>
                          </a:solidFill>
                        </a:rPr>
                        <a:t>]</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62.09</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57.88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77.42</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76.28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5"/>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ViLBERT</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71.34</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68.41</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77.84</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76.78</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6"/>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ABCD</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b="1">
                          <a:solidFill>
                            <a:srgbClr val="000000"/>
                          </a:solidFill>
                        </a:rPr>
                        <a:t>71.54</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68.18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78.96</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78.03</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7"/>
                  </a:ext>
                </a:extLst>
              </a:tr>
              <a:tr h="299200">
                <a:tc rowSpan="6">
                  <a:txBody>
                    <a:bodyPr/>
                    <a:lstStyle/>
                    <a:p>
                      <a:pPr marL="0" lvl="0" indent="0" algn="ctr" rtl="0">
                        <a:lnSpc>
                          <a:spcPct val="100000"/>
                        </a:lnSpc>
                        <a:spcBef>
                          <a:spcPts val="0"/>
                        </a:spcBef>
                        <a:spcAft>
                          <a:spcPts val="0"/>
                        </a:spcAft>
                        <a:buNone/>
                      </a:pPr>
                      <a:r>
                        <a:rPr lang="en-GB" sz="1300">
                          <a:solidFill>
                            <a:srgbClr val="000000"/>
                          </a:solidFill>
                        </a:rPr>
                        <a:t>Edibles</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solidFill>
                            <a:srgbClr val="000000"/>
                          </a:solidFill>
                        </a:rPr>
                        <a:t>Text</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59.08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55.87</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74.38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72.02</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8"/>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Image</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33.47</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29.87</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48.52</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47.22</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09"/>
                  </a:ext>
                </a:extLst>
              </a:tr>
              <a:tr h="5024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Text &amp; Image</a:t>
                      </a:r>
                      <a:endParaRPr sz="1300" b="1">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61.03</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57.89</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78.95</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77.67</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10"/>
                  </a:ext>
                </a:extLst>
              </a:tr>
              <a:tr h="400467">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SOTA [</a:t>
                      </a:r>
                      <a:r>
                        <a:rPr lang="en-GB" sz="1300"/>
                        <a:t>8</a:t>
                      </a:r>
                      <a:r>
                        <a:rPr lang="en-GB" sz="1300">
                          <a:solidFill>
                            <a:srgbClr val="000000"/>
                          </a:solidFill>
                        </a:rPr>
                        <a:t>]</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63.78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59.98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78.73</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78.41</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11"/>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ViLBERT</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65.79</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61.05</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81.28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79.18</a:t>
                      </a:r>
                      <a:endParaRPr sz="1300">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12"/>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solidFill>
                            <a:srgbClr val="000000"/>
                          </a:solidFill>
                        </a:rPr>
                        <a:t>ABCD</a:t>
                      </a:r>
                      <a:endParaRPr sz="1300">
                        <a:solidFill>
                          <a:srgbClr val="000000"/>
                        </a:solidFill>
                      </a:endParaRPr>
                    </a:p>
                  </a:txBody>
                  <a:tcPr marL="121900" marR="121900" marT="48000" marB="48000" anchor="ctr">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b="1">
                          <a:solidFill>
                            <a:srgbClr val="000000"/>
                          </a:solidFill>
                        </a:rPr>
                        <a:t>65.98</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62.09</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81.94</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80.03</a:t>
                      </a:r>
                      <a:endParaRPr sz="1300" b="1">
                        <a:solidFill>
                          <a:srgbClr val="000000"/>
                        </a:solidFill>
                      </a:endParaRPr>
                    </a:p>
                  </a:txBody>
                  <a:tcPr marL="38100" marR="38100" marT="25400" marB="25400">
                    <a:lnL w="9525" cap="flat" cmpd="sng">
                      <a:solidFill>
                        <a:srgbClr val="0E101A"/>
                      </a:solidFill>
                      <a:prstDash val="solid"/>
                      <a:round/>
                      <a:headEnd type="none" w="sm" len="sm"/>
                      <a:tailEnd type="none" w="sm" len="sm"/>
                    </a:lnL>
                    <a:lnR w="9525" cap="flat" cmpd="sng">
                      <a:solidFill>
                        <a:srgbClr val="0E101A"/>
                      </a:solidFill>
                      <a:prstDash val="solid"/>
                      <a:round/>
                      <a:headEnd type="none" w="sm" len="sm"/>
                      <a:tailEnd type="none" w="sm" len="sm"/>
                    </a:lnR>
                    <a:lnT w="9525" cap="flat" cmpd="sng">
                      <a:solidFill>
                        <a:srgbClr val="0E101A"/>
                      </a:solidFill>
                      <a:prstDash val="solid"/>
                      <a:round/>
                      <a:headEnd type="none" w="sm" len="sm"/>
                      <a:tailEnd type="none" w="sm" len="sm"/>
                    </a:lnT>
                    <a:lnB w="9525" cap="flat" cmpd="sng">
                      <a:solidFill>
                        <a:srgbClr val="0E101A"/>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graphicFrame>
        <p:nvGraphicFramePr>
          <p:cNvPr id="292" name="Google Shape;292;p34"/>
          <p:cNvGraphicFramePr/>
          <p:nvPr/>
        </p:nvGraphicFramePr>
        <p:xfrm>
          <a:off x="6096001" y="1129370"/>
          <a:ext cx="5281099" cy="5000934"/>
        </p:xfrm>
        <a:graphic>
          <a:graphicData uri="http://schemas.openxmlformats.org/drawingml/2006/table">
            <a:tbl>
              <a:tblPr>
                <a:noFill/>
              </a:tblPr>
              <a:tblGrid>
                <a:gridCol w="1137800">
                  <a:extLst>
                    <a:ext uri="{9D8B030D-6E8A-4147-A177-3AD203B41FA5}">
                      <a16:colId xmlns:a16="http://schemas.microsoft.com/office/drawing/2014/main" val="20000"/>
                    </a:ext>
                  </a:extLst>
                </a:gridCol>
                <a:gridCol w="982967">
                  <a:extLst>
                    <a:ext uri="{9D8B030D-6E8A-4147-A177-3AD203B41FA5}">
                      <a16:colId xmlns:a16="http://schemas.microsoft.com/office/drawing/2014/main" val="20001"/>
                    </a:ext>
                  </a:extLst>
                </a:gridCol>
                <a:gridCol w="703233">
                  <a:extLst>
                    <a:ext uri="{9D8B030D-6E8A-4147-A177-3AD203B41FA5}">
                      <a16:colId xmlns:a16="http://schemas.microsoft.com/office/drawing/2014/main" val="20002"/>
                    </a:ext>
                  </a:extLst>
                </a:gridCol>
                <a:gridCol w="741833">
                  <a:extLst>
                    <a:ext uri="{9D8B030D-6E8A-4147-A177-3AD203B41FA5}">
                      <a16:colId xmlns:a16="http://schemas.microsoft.com/office/drawing/2014/main" val="20003"/>
                    </a:ext>
                  </a:extLst>
                </a:gridCol>
                <a:gridCol w="973433">
                  <a:extLst>
                    <a:ext uri="{9D8B030D-6E8A-4147-A177-3AD203B41FA5}">
                      <a16:colId xmlns:a16="http://schemas.microsoft.com/office/drawing/2014/main" val="20004"/>
                    </a:ext>
                  </a:extLst>
                </a:gridCol>
                <a:gridCol w="741833">
                  <a:extLst>
                    <a:ext uri="{9D8B030D-6E8A-4147-A177-3AD203B41FA5}">
                      <a16:colId xmlns:a16="http://schemas.microsoft.com/office/drawing/2014/main" val="20005"/>
                    </a:ext>
                  </a:extLst>
                </a:gridCol>
              </a:tblGrid>
              <a:tr h="299200">
                <a:tc rowSpan="2">
                  <a:txBody>
                    <a:bodyPr/>
                    <a:lstStyle/>
                    <a:p>
                      <a:pPr marL="0" lvl="0" indent="0" algn="ctr" rtl="0">
                        <a:lnSpc>
                          <a:spcPct val="100000"/>
                        </a:lnSpc>
                        <a:spcBef>
                          <a:spcPts val="0"/>
                        </a:spcBef>
                        <a:spcAft>
                          <a:spcPts val="0"/>
                        </a:spcAft>
                        <a:buNone/>
                      </a:pPr>
                      <a:r>
                        <a:rPr lang="en-GB" sz="1300"/>
                        <a:t>Domain</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rowSpan="2">
                  <a:txBody>
                    <a:bodyPr/>
                    <a:lstStyle/>
                    <a:p>
                      <a:pPr marL="0" lvl="0" indent="0" algn="ctr" rtl="0">
                        <a:lnSpc>
                          <a:spcPct val="100000"/>
                        </a:lnSpc>
                        <a:spcBef>
                          <a:spcPts val="0"/>
                        </a:spcBef>
                        <a:spcAft>
                          <a:spcPts val="0"/>
                        </a:spcAft>
                        <a:buNone/>
                      </a:pPr>
                      <a:r>
                        <a:rPr lang="en-GB" sz="1300"/>
                        <a:t>Model</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gridSpan="2">
                  <a:txBody>
                    <a:bodyPr/>
                    <a:lstStyle/>
                    <a:p>
                      <a:pPr marL="0" lvl="0" indent="0" algn="ctr" rtl="0">
                        <a:lnSpc>
                          <a:spcPct val="100000"/>
                        </a:lnSpc>
                        <a:spcBef>
                          <a:spcPts val="0"/>
                        </a:spcBef>
                        <a:spcAft>
                          <a:spcPts val="0"/>
                        </a:spcAft>
                        <a:buNone/>
                      </a:pPr>
                      <a:r>
                        <a:rPr lang="en-GB" sz="1300" b="1"/>
                        <a:t>ACD</a:t>
                      </a:r>
                      <a:endParaRPr sz="1300" b="1"/>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hMerge="1">
                  <a:txBody>
                    <a:bodyPr/>
                    <a:lstStyle/>
                    <a:p>
                      <a:endParaRPr lang="en-US"/>
                    </a:p>
                  </a:txBody>
                  <a:tcPr/>
                </a:tc>
                <a:tc gridSpan="2">
                  <a:txBody>
                    <a:bodyPr/>
                    <a:lstStyle/>
                    <a:p>
                      <a:pPr marL="0" lvl="0" indent="0" algn="ctr" rtl="0">
                        <a:lnSpc>
                          <a:spcPct val="100000"/>
                        </a:lnSpc>
                        <a:spcBef>
                          <a:spcPts val="0"/>
                        </a:spcBef>
                        <a:spcAft>
                          <a:spcPts val="0"/>
                        </a:spcAft>
                        <a:buNone/>
                      </a:pPr>
                      <a:r>
                        <a:rPr lang="en-GB" sz="1300" b="1"/>
                        <a:t>ACC</a:t>
                      </a:r>
                      <a:endParaRPr sz="1300" b="1"/>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hMerge="1">
                  <a:txBody>
                    <a:bodyPr/>
                    <a:lstStyle/>
                    <a:p>
                      <a:endParaRPr lang="en-US"/>
                    </a:p>
                  </a:txBody>
                  <a:tcPr/>
                </a:tc>
                <a:extLst>
                  <a:ext uri="{0D108BD9-81ED-4DB2-BD59-A6C34878D82A}">
                    <a16:rowId xmlns:a16="http://schemas.microsoft.com/office/drawing/2014/main" val="10000"/>
                  </a:ext>
                </a:extLst>
              </a:tr>
              <a:tr h="502400">
                <a:tc vMerge="1">
                  <a:txBody>
                    <a:bodyPr/>
                    <a:lstStyle/>
                    <a:p>
                      <a:endParaRPr lang="en-US"/>
                    </a:p>
                  </a:txBody>
                  <a:tcPr/>
                </a:tc>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Micro-F1</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t>Macro-F1</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t>Accuracy</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t>Macro-F1</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299200">
                <a:tc rowSpan="6">
                  <a:txBody>
                    <a:bodyPr/>
                    <a:lstStyle/>
                    <a:p>
                      <a:pPr marL="0" lvl="0" indent="0" algn="ctr" rtl="0">
                        <a:lnSpc>
                          <a:spcPct val="100000"/>
                        </a:lnSpc>
                        <a:spcBef>
                          <a:spcPts val="0"/>
                        </a:spcBef>
                        <a:spcAft>
                          <a:spcPts val="0"/>
                        </a:spcAft>
                        <a:buNone/>
                      </a:pPr>
                      <a:r>
                        <a:rPr lang="en-GB" sz="1300"/>
                        <a:t>Electronics</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t>Text</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67.45</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59.87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77.51</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76.76</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Image</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35.55</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31.89</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50.78</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49.17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5024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Text &amp; Image</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68.88</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65.49</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79.48</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78.12</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00467">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SOTA [8]</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69.88</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63.56</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81.34</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78.27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ViLBERT</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71.89</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65.87</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82.46</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80.28</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ABCD</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b="1">
                          <a:solidFill>
                            <a:srgbClr val="000000"/>
                          </a:solidFill>
                        </a:rPr>
                        <a:t>72.56</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68.25</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84.57</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84.08</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r h="299200">
                <a:tc rowSpan="6">
                  <a:txBody>
                    <a:bodyPr/>
                    <a:lstStyle/>
                    <a:p>
                      <a:pPr marL="0" lvl="0" indent="0" algn="ctr" rtl="0">
                        <a:lnSpc>
                          <a:spcPct val="100000"/>
                        </a:lnSpc>
                        <a:spcBef>
                          <a:spcPts val="0"/>
                        </a:spcBef>
                        <a:spcAft>
                          <a:spcPts val="0"/>
                        </a:spcAft>
                        <a:buNone/>
                      </a:pPr>
                      <a:r>
                        <a:rPr lang="en-GB" sz="1300"/>
                        <a:t>Fashion</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00000"/>
                        </a:lnSpc>
                        <a:spcBef>
                          <a:spcPts val="0"/>
                        </a:spcBef>
                        <a:spcAft>
                          <a:spcPts val="0"/>
                        </a:spcAft>
                        <a:buNone/>
                      </a:pPr>
                      <a:r>
                        <a:rPr lang="en-GB" sz="1300"/>
                        <a:t>Text</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65.56</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59.14</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76.59</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74.77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8"/>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Image</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32.43</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30.12</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46.56</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44.06</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9"/>
                  </a:ext>
                </a:extLst>
              </a:tr>
              <a:tr h="5024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Text &amp; Image</a:t>
                      </a:r>
                      <a:endParaRPr sz="1300" b="1"/>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66.45</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61.51</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78.08</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77.62</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0"/>
                  </a:ext>
                </a:extLst>
              </a:tr>
              <a:tr h="400467">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SOTA [8]</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65.78</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59.08</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81.23</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80.04</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1"/>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ViLBERT</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a:solidFill>
                            <a:srgbClr val="000000"/>
                          </a:solidFill>
                        </a:rPr>
                        <a:t>70.48</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65.67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83.37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a:solidFill>
                            <a:srgbClr val="000000"/>
                          </a:solidFill>
                        </a:rPr>
                        <a:t>82.07</a:t>
                      </a:r>
                      <a:endParaRPr sz="1300">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2"/>
                  </a:ext>
                </a:extLst>
              </a:tr>
              <a:tr h="299200">
                <a:tc vMerge="1">
                  <a:txBody>
                    <a:bodyPr/>
                    <a:lstStyle/>
                    <a:p>
                      <a:endParaRPr lang="en-US"/>
                    </a:p>
                  </a:txBody>
                  <a:tcPr/>
                </a:tc>
                <a:tc>
                  <a:txBody>
                    <a:bodyPr/>
                    <a:lstStyle/>
                    <a:p>
                      <a:pPr marL="0" lvl="0" indent="0" algn="ctr" rtl="0">
                        <a:lnSpc>
                          <a:spcPct val="100000"/>
                        </a:lnSpc>
                        <a:spcBef>
                          <a:spcPts val="0"/>
                        </a:spcBef>
                        <a:spcAft>
                          <a:spcPts val="0"/>
                        </a:spcAft>
                        <a:buNone/>
                      </a:pPr>
                      <a:r>
                        <a:rPr lang="en-GB" sz="1300"/>
                        <a:t>ABCD</a:t>
                      </a:r>
                      <a:endParaRPr sz="1300"/>
                    </a:p>
                  </a:txBody>
                  <a:tcPr marL="121900" marR="121900" marT="48000" marB="4800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GB" sz="1300" b="1">
                          <a:solidFill>
                            <a:srgbClr val="000000"/>
                          </a:solidFill>
                        </a:rPr>
                        <a:t>70.84</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69.32</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84.27</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en-GB" sz="1300" b="1">
                          <a:solidFill>
                            <a:srgbClr val="000000"/>
                          </a:solidFill>
                        </a:rPr>
                        <a:t>83.25</a:t>
                      </a:r>
                      <a:endParaRPr sz="1300" b="1">
                        <a:solidFill>
                          <a:srgbClr val="000000"/>
                        </a:solidFill>
                      </a:endParaRPr>
                    </a:p>
                  </a:txBody>
                  <a:tcPr marL="38100" marR="38100" marT="25400" marB="254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13"/>
                  </a:ext>
                </a:extLst>
              </a:tr>
            </a:tbl>
          </a:graphicData>
        </a:graphic>
      </p:graphicFrame>
      <p:sp>
        <p:nvSpPr>
          <p:cNvPr id="293" name="Google Shape;293;p34"/>
          <p:cNvSpPr txBox="1"/>
          <p:nvPr/>
        </p:nvSpPr>
        <p:spPr>
          <a:xfrm>
            <a:off x="371333" y="406400"/>
            <a:ext cx="11360800" cy="562000"/>
          </a:xfrm>
          <a:prstGeom prst="rect">
            <a:avLst/>
          </a:prstGeom>
          <a:noFill/>
          <a:ln>
            <a:noFill/>
          </a:ln>
        </p:spPr>
        <p:txBody>
          <a:bodyPr spcFirstLastPara="1" wrap="square" lIns="93133" tIns="46567" rIns="93133" bIns="46567" anchor="ctr" anchorCtr="0">
            <a:normAutofit/>
          </a:bodyPr>
          <a:lstStyle/>
          <a:p>
            <a:pPr>
              <a:lnSpc>
                <a:spcPct val="90000"/>
              </a:lnSpc>
            </a:pPr>
            <a:r>
              <a:rPr lang="en-GB" sz="3333">
                <a:solidFill>
                  <a:srgbClr val="1155CC"/>
                </a:solidFill>
              </a:rPr>
              <a:t>Results</a:t>
            </a:r>
            <a:endParaRPr sz="3333">
              <a:solidFill>
                <a:srgbClr val="1155CC"/>
              </a:solidFill>
            </a:endParaRPr>
          </a:p>
        </p:txBody>
      </p:sp>
      <p:sp>
        <p:nvSpPr>
          <p:cNvPr id="294" name="Google Shape;294;p34"/>
          <p:cNvSpPr txBox="1"/>
          <p:nvPr/>
        </p:nvSpPr>
        <p:spPr>
          <a:xfrm>
            <a:off x="3475633" y="6229400"/>
            <a:ext cx="4109600" cy="377200"/>
          </a:xfrm>
          <a:prstGeom prst="rect">
            <a:avLst/>
          </a:prstGeom>
          <a:noFill/>
          <a:ln>
            <a:noFill/>
          </a:ln>
        </p:spPr>
        <p:txBody>
          <a:bodyPr spcFirstLastPara="1" wrap="square" lIns="121900" tIns="121900" rIns="121900" bIns="121900" anchor="t" anchorCtr="0">
            <a:noAutofit/>
          </a:bodyPr>
          <a:lstStyle/>
          <a:p>
            <a:pPr algn="ctr"/>
            <a:r>
              <a:rPr lang="en-GB" sz="1333"/>
              <a:t>Proposed model and baseline results</a:t>
            </a:r>
            <a:endParaRPr sz="1333"/>
          </a:p>
        </p:txBody>
      </p:sp>
    </p:spTree>
    <p:extLst>
      <p:ext uri="{BB962C8B-B14F-4D97-AF65-F5344CB8AC3E}">
        <p14:creationId xmlns:p14="http://schemas.microsoft.com/office/powerpoint/2010/main" val="277162040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D04A-BC77-B24B-968B-6056359ABAB0}"/>
              </a:ext>
            </a:extLst>
          </p:cNvPr>
          <p:cNvSpPr>
            <a:spLocks noGrp="1"/>
          </p:cNvSpPr>
          <p:nvPr>
            <p:ph type="title"/>
          </p:nvPr>
        </p:nvSpPr>
        <p:spPr>
          <a:xfrm>
            <a:off x="838200" y="611157"/>
            <a:ext cx="10515600" cy="802981"/>
          </a:xfrm>
        </p:spPr>
        <p:txBody>
          <a:bodyPr/>
          <a:lstStyle/>
          <a:p>
            <a:pPr algn="ctr"/>
            <a:r>
              <a:rPr lang="en-US" b="1" dirty="0">
                <a:solidFill>
                  <a:srgbClr val="C00000"/>
                </a:solidFill>
              </a:rPr>
              <a:t>How Multi-modal Learning works?</a:t>
            </a:r>
          </a:p>
        </p:txBody>
      </p:sp>
      <p:pic>
        <p:nvPicPr>
          <p:cNvPr id="5" name="Content Placeholder 4">
            <a:extLst>
              <a:ext uri="{FF2B5EF4-FFF2-40B4-BE49-F238E27FC236}">
                <a16:creationId xmlns:a16="http://schemas.microsoft.com/office/drawing/2014/main" id="{7A1BDE80-7097-C447-BF01-CDC59FE50023}"/>
              </a:ext>
            </a:extLst>
          </p:cNvPr>
          <p:cNvPicPr>
            <a:picLocks noGrp="1" noChangeAspect="1"/>
          </p:cNvPicPr>
          <p:nvPr>
            <p:ph idx="1"/>
          </p:nvPr>
        </p:nvPicPr>
        <p:blipFill>
          <a:blip r:embed="rId2"/>
          <a:stretch>
            <a:fillRect/>
          </a:stretch>
        </p:blipFill>
        <p:spPr>
          <a:xfrm>
            <a:off x="5405770" y="1610814"/>
            <a:ext cx="6701170" cy="3636371"/>
          </a:xfrm>
        </p:spPr>
      </p:pic>
      <p:sp>
        <p:nvSpPr>
          <p:cNvPr id="6" name="TextBox 5">
            <a:extLst>
              <a:ext uri="{FF2B5EF4-FFF2-40B4-BE49-F238E27FC236}">
                <a16:creationId xmlns:a16="http://schemas.microsoft.com/office/drawing/2014/main" id="{5B3D1FBF-285D-5845-974B-EA45EFE5FE1B}"/>
              </a:ext>
            </a:extLst>
          </p:cNvPr>
          <p:cNvSpPr txBox="1"/>
          <p:nvPr/>
        </p:nvSpPr>
        <p:spPr>
          <a:xfrm>
            <a:off x="85060" y="2488018"/>
            <a:ext cx="5146159" cy="2677656"/>
          </a:xfrm>
          <a:prstGeom prst="rect">
            <a:avLst/>
          </a:prstGeom>
          <a:noFill/>
        </p:spPr>
        <p:txBody>
          <a:bodyPr wrap="square" rtlCol="0">
            <a:spAutoFit/>
          </a:bodyPr>
          <a:lstStyle/>
          <a:p>
            <a:r>
              <a:rPr lang="en-US" sz="2400" dirty="0"/>
              <a:t>What we need :</a:t>
            </a:r>
          </a:p>
          <a:p>
            <a:pPr marL="285750" indent="-285750">
              <a:buFont typeface="Arial" panose="020B0604020202020204" pitchFamily="34" charset="0"/>
              <a:buChar char="•"/>
            </a:pPr>
            <a:r>
              <a:rPr lang="en-IN" sz="2400" dirty="0"/>
              <a:t>At least two information sources</a:t>
            </a:r>
          </a:p>
          <a:p>
            <a:pPr marL="285750" indent="-285750">
              <a:buFont typeface="Arial" panose="020B0604020202020204" pitchFamily="34" charset="0"/>
              <a:buChar char="•"/>
            </a:pPr>
            <a:r>
              <a:rPr lang="en-IN" sz="2400" dirty="0"/>
              <a:t>An information processing model for each source</a:t>
            </a:r>
          </a:p>
          <a:p>
            <a:pPr marL="285750" indent="-285750">
              <a:buFont typeface="Arial" panose="020B0604020202020204" pitchFamily="34" charset="0"/>
              <a:buChar char="•"/>
            </a:pPr>
            <a:r>
              <a:rPr lang="en-IN" sz="2400" dirty="0"/>
              <a:t>A learning model for the combined information</a:t>
            </a:r>
          </a:p>
          <a:p>
            <a:pPr marL="285750" indent="-285750">
              <a:buFont typeface="Arial" panose="020B0604020202020204" pitchFamily="34" charset="0"/>
              <a:buChar char="•"/>
            </a:pPr>
            <a:endParaRPr lang="en-US" sz="2400" dirty="0"/>
          </a:p>
        </p:txBody>
      </p:sp>
      <p:cxnSp>
        <p:nvCxnSpPr>
          <p:cNvPr id="7" name="Straight Connector 6">
            <a:extLst>
              <a:ext uri="{FF2B5EF4-FFF2-40B4-BE49-F238E27FC236}">
                <a16:creationId xmlns:a16="http://schemas.microsoft.com/office/drawing/2014/main" id="{7FC6B0A6-1A7F-DC49-849B-68E6B7C50B96}"/>
              </a:ext>
            </a:extLst>
          </p:cNvPr>
          <p:cNvCxnSpPr>
            <a:cxnSpLocks/>
          </p:cNvCxnSpPr>
          <p:nvPr/>
        </p:nvCxnSpPr>
        <p:spPr>
          <a:xfrm>
            <a:off x="5270708" y="1711841"/>
            <a:ext cx="0" cy="3774558"/>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7C7136B-985F-1342-8545-012BD3862C06}"/>
              </a:ext>
            </a:extLst>
          </p:cNvPr>
          <p:cNvSpPr txBox="1"/>
          <p:nvPr/>
        </p:nvSpPr>
        <p:spPr>
          <a:xfrm>
            <a:off x="5530731" y="5563387"/>
            <a:ext cx="5823069"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Fig 3: Visual representation of multi-modal learning</a:t>
            </a:r>
          </a:p>
        </p:txBody>
      </p:sp>
      <p:sp>
        <p:nvSpPr>
          <p:cNvPr id="3" name="Rectangle 2"/>
          <p:cNvSpPr/>
          <p:nvPr/>
        </p:nvSpPr>
        <p:spPr>
          <a:xfrm>
            <a:off x="85059" y="6211669"/>
            <a:ext cx="7701195" cy="369332"/>
          </a:xfrm>
          <a:prstGeom prst="rect">
            <a:avLst/>
          </a:prstGeom>
        </p:spPr>
        <p:txBody>
          <a:bodyPr wrap="square">
            <a:spAutoFit/>
          </a:bodyPr>
          <a:lstStyle/>
          <a:p>
            <a:r>
              <a:rPr lang="en-US" dirty="0" smtClean="0"/>
              <a:t>Source: https</a:t>
            </a:r>
            <a:r>
              <a:rPr lang="en-US" dirty="0"/>
              <a:t>://medium.com/haileleol-tibebu/data-fusion-78e68e65b2d1</a:t>
            </a:r>
          </a:p>
        </p:txBody>
      </p:sp>
    </p:spTree>
    <p:extLst>
      <p:ext uri="{BB962C8B-B14F-4D97-AF65-F5344CB8AC3E}">
        <p14:creationId xmlns:p14="http://schemas.microsoft.com/office/powerpoint/2010/main" val="125134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2"/>
          <p:cNvSpPr txBox="1">
            <a:spLocks noGrp="1"/>
          </p:cNvSpPr>
          <p:nvPr>
            <p:ph type="title"/>
          </p:nvPr>
        </p:nvSpPr>
        <p:spPr>
          <a:xfrm>
            <a:off x="142400" y="1366833"/>
            <a:ext cx="12049600" cy="4383600"/>
          </a:xfrm>
          <a:prstGeom prst="rect">
            <a:avLst/>
          </a:prstGeom>
        </p:spPr>
        <p:txBody>
          <a:bodyPr spcFirstLastPara="1" vert="horz" wrap="square" lIns="121900" tIns="121900" rIns="121900" bIns="121900" rtlCol="0" anchor="t" anchorCtr="0">
            <a:normAutofit fontScale="90000"/>
          </a:bodyPr>
          <a:lstStyle/>
          <a:p>
            <a:pPr algn="ctr"/>
            <a:r>
              <a:rPr lang="en-GB">
                <a:solidFill>
                  <a:srgbClr val="000000"/>
                </a:solidFill>
                <a:latin typeface="Merriweather"/>
                <a:ea typeface="Merriweather"/>
                <a:cs typeface="Merriweather"/>
                <a:sym typeface="Merriweather"/>
              </a:rPr>
              <a:t>Aspect-based Complaint and Cause Detection: A Multimodal Generative Framework with External Knowledge Infusion</a:t>
            </a:r>
            <a:r>
              <a:rPr lang="en-GB" sz="4000">
                <a:solidFill>
                  <a:srgbClr val="000000"/>
                </a:solidFill>
                <a:latin typeface="Merriweather"/>
                <a:ea typeface="Merriweather"/>
                <a:cs typeface="Merriweather"/>
                <a:sym typeface="Merriweather"/>
              </a:rPr>
              <a:t> </a:t>
            </a:r>
            <a:r>
              <a:rPr lang="en-GB" sz="4000" b="1">
                <a:solidFill>
                  <a:srgbClr val="E06666"/>
                </a:solidFill>
                <a:latin typeface="Merriweather"/>
                <a:ea typeface="Merriweather"/>
                <a:cs typeface="Merriweather"/>
                <a:sym typeface="Merriweather"/>
              </a:rPr>
              <a:t> </a:t>
            </a:r>
            <a:endParaRPr sz="4000" b="1">
              <a:solidFill>
                <a:srgbClr val="0B5394"/>
              </a:solidFill>
              <a:latin typeface="Merriweather"/>
              <a:ea typeface="Merriweather"/>
              <a:cs typeface="Merriweather"/>
              <a:sym typeface="Merriweather"/>
            </a:endParaRPr>
          </a:p>
          <a:p>
            <a:pPr algn="ctr"/>
            <a:endParaRPr sz="3600">
              <a:solidFill>
                <a:srgbClr val="000000"/>
              </a:solidFill>
              <a:latin typeface="Merriweather"/>
              <a:ea typeface="Merriweather"/>
              <a:cs typeface="Merriweather"/>
              <a:sym typeface="Merriweather"/>
            </a:endParaRPr>
          </a:p>
          <a:p>
            <a:pPr algn="ctr"/>
            <a:endParaRPr sz="1169">
              <a:solidFill>
                <a:srgbClr val="000000"/>
              </a:solidFill>
              <a:latin typeface="Merriweather"/>
              <a:ea typeface="Merriweather"/>
              <a:cs typeface="Merriweather"/>
              <a:sym typeface="Merriweather"/>
            </a:endParaRPr>
          </a:p>
          <a:p>
            <a:pPr algn="ctr"/>
            <a:endParaRPr sz="2133">
              <a:solidFill>
                <a:srgbClr val="1155CC"/>
              </a:solidFill>
              <a:latin typeface="Times New Roman"/>
              <a:ea typeface="Times New Roman"/>
              <a:cs typeface="Times New Roman"/>
              <a:sym typeface="Times New Roman"/>
            </a:endParaRPr>
          </a:p>
          <a:p>
            <a:pPr algn="ctr">
              <a:spcBef>
                <a:spcPts val="1333"/>
              </a:spcBef>
            </a:pPr>
            <a:r>
              <a:rPr lang="en-GB" sz="2200" b="1" i="1">
                <a:solidFill>
                  <a:srgbClr val="222222"/>
                </a:solidFill>
                <a:latin typeface="Times New Roman"/>
                <a:ea typeface="Times New Roman"/>
                <a:cs typeface="Times New Roman"/>
                <a:sym typeface="Times New Roman"/>
              </a:rPr>
              <a:t>Raghav Jain, Apoorv Verma, Apoorva Singh, Vivek Gangwar, Sriparna Saha</a:t>
            </a:r>
            <a:endParaRPr sz="2200" b="1" i="1" baseline="30000">
              <a:solidFill>
                <a:srgbClr val="222222"/>
              </a:solidFill>
              <a:latin typeface="Times New Roman"/>
              <a:ea typeface="Times New Roman"/>
              <a:cs typeface="Times New Roman"/>
              <a:sym typeface="Times New Roman"/>
            </a:endParaRPr>
          </a:p>
          <a:p>
            <a:pPr algn="ctr">
              <a:spcBef>
                <a:spcPts val="1333"/>
              </a:spcBef>
            </a:pPr>
            <a:endParaRPr sz="2133" b="1" i="1">
              <a:solidFill>
                <a:srgbClr val="695D46"/>
              </a:solidFill>
              <a:latin typeface="Times New Roman"/>
              <a:ea typeface="Times New Roman"/>
              <a:cs typeface="Times New Roman"/>
              <a:sym typeface="Times New Roman"/>
            </a:endParaRPr>
          </a:p>
          <a:p>
            <a:pPr>
              <a:spcBef>
                <a:spcPts val="1333"/>
              </a:spcBef>
            </a:pPr>
            <a:r>
              <a:rPr lang="en-GB" sz="2000">
                <a:solidFill>
                  <a:srgbClr val="1155CC"/>
                </a:solidFill>
                <a:latin typeface="Times New Roman"/>
                <a:ea typeface="Times New Roman"/>
                <a:cs typeface="Times New Roman"/>
                <a:sym typeface="Times New Roman"/>
              </a:rPr>
              <a:t>                               </a:t>
            </a:r>
            <a:endParaRPr sz="2000">
              <a:solidFill>
                <a:srgbClr val="1155CC"/>
              </a:solidFill>
              <a:latin typeface="Times New Roman"/>
              <a:ea typeface="Times New Roman"/>
              <a:cs typeface="Times New Roman"/>
              <a:sym typeface="Times New Roman"/>
            </a:endParaRPr>
          </a:p>
          <a:p>
            <a:endParaRPr sz="2000">
              <a:solidFill>
                <a:srgbClr val="1155CC"/>
              </a:solidFill>
              <a:latin typeface="Times New Roman"/>
              <a:ea typeface="Times New Roman"/>
              <a:cs typeface="Times New Roman"/>
              <a:sym typeface="Times New Roman"/>
            </a:endParaRPr>
          </a:p>
          <a:p>
            <a:pPr algn="ctr"/>
            <a:r>
              <a:rPr lang="en-GB" sz="2667" b="1" i="1">
                <a:solidFill>
                  <a:srgbClr val="1155CC"/>
                </a:solidFill>
                <a:highlight>
                  <a:srgbClr val="FFFFFF"/>
                </a:highlight>
                <a:latin typeface="Times New Roman"/>
                <a:ea typeface="Times New Roman"/>
                <a:cs typeface="Times New Roman"/>
                <a:sym typeface="Times New Roman"/>
              </a:rPr>
              <a:t>European Conference on Machine Learning and Principles and Practice of Knowledge Discovery</a:t>
            </a:r>
            <a:r>
              <a:rPr lang="en-GB" sz="2667" b="1" i="1">
                <a:solidFill>
                  <a:srgbClr val="1155CC"/>
                </a:solidFill>
                <a:latin typeface="Times New Roman"/>
                <a:ea typeface="Times New Roman"/>
                <a:cs typeface="Times New Roman"/>
                <a:sym typeface="Times New Roman"/>
              </a:rPr>
              <a:t> (ECML PKDD), 2023</a:t>
            </a:r>
            <a:endParaRPr sz="2667" b="1" i="1">
              <a:solidFill>
                <a:srgbClr val="1155CC"/>
              </a:solidFill>
              <a:latin typeface="Times New Roman"/>
              <a:ea typeface="Times New Roman"/>
              <a:cs typeface="Times New Roman"/>
              <a:sym typeface="Times New Roman"/>
            </a:endParaRPr>
          </a:p>
          <a:p>
            <a:pPr algn="ctr">
              <a:spcBef>
                <a:spcPts val="1333"/>
              </a:spcBef>
            </a:pPr>
            <a:endParaRPr sz="2333" b="1" i="1">
              <a:solidFill>
                <a:srgbClr val="1155CC"/>
              </a:solidFill>
              <a:highlight>
                <a:schemeClr val="lt1"/>
              </a:highlight>
              <a:latin typeface="Times New Roman"/>
              <a:ea typeface="Times New Roman"/>
              <a:cs typeface="Times New Roman"/>
              <a:sym typeface="Times New Roman"/>
            </a:endParaRPr>
          </a:p>
          <a:p>
            <a:pPr algn="ctr"/>
            <a:endParaRPr sz="2400" b="1" i="1">
              <a:solidFill>
                <a:srgbClr val="1155CC"/>
              </a:solidFill>
              <a:latin typeface="Times New Roman"/>
              <a:ea typeface="Times New Roman"/>
              <a:cs typeface="Times New Roman"/>
              <a:sym typeface="Times New Roman"/>
            </a:endParaRPr>
          </a:p>
          <a:p>
            <a:pPr algn="ctr">
              <a:spcBef>
                <a:spcPts val="1333"/>
              </a:spcBef>
            </a:pPr>
            <a:endParaRPr sz="2400" b="1" i="1">
              <a:solidFill>
                <a:srgbClr val="1155CC"/>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1295880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3"/>
          <p:cNvSpPr txBox="1"/>
          <p:nvPr/>
        </p:nvSpPr>
        <p:spPr>
          <a:xfrm>
            <a:off x="298000" y="404033"/>
            <a:ext cx="12079200" cy="648400"/>
          </a:xfrm>
          <a:prstGeom prst="rect">
            <a:avLst/>
          </a:prstGeom>
          <a:noFill/>
          <a:ln>
            <a:noFill/>
          </a:ln>
        </p:spPr>
        <p:txBody>
          <a:bodyPr spcFirstLastPara="1" wrap="square" lIns="93133" tIns="46567" rIns="93133" bIns="46567" anchor="ctr" anchorCtr="0">
            <a:noAutofit/>
          </a:bodyPr>
          <a:lstStyle/>
          <a:p>
            <a:r>
              <a:rPr lang="en-GB" sz="3333">
                <a:solidFill>
                  <a:srgbClr val="1155CC"/>
                </a:solidFill>
              </a:rPr>
              <a:t>Aspect-Based Framework for Complaint Detection</a:t>
            </a:r>
            <a:endParaRPr sz="3333">
              <a:solidFill>
                <a:srgbClr val="1155CC"/>
              </a:solidFill>
            </a:endParaRPr>
          </a:p>
        </p:txBody>
      </p:sp>
      <p:sp>
        <p:nvSpPr>
          <p:cNvPr id="282" name="Google Shape;282;p33"/>
          <p:cNvSpPr txBox="1"/>
          <p:nvPr/>
        </p:nvSpPr>
        <p:spPr>
          <a:xfrm>
            <a:off x="382700" y="1337234"/>
            <a:ext cx="11190800" cy="3352159"/>
          </a:xfrm>
          <a:prstGeom prst="rect">
            <a:avLst/>
          </a:prstGeom>
          <a:noFill/>
          <a:ln>
            <a:noFill/>
          </a:ln>
        </p:spPr>
        <p:txBody>
          <a:bodyPr spcFirstLastPara="1" wrap="square" lIns="121900" tIns="121900" rIns="121900" bIns="121900" anchor="t" anchorCtr="0">
            <a:spAutoFit/>
          </a:bodyPr>
          <a:lstStyle/>
          <a:p>
            <a:pPr algn="just">
              <a:lnSpc>
                <a:spcPct val="90000"/>
              </a:lnSpc>
              <a:spcBef>
                <a:spcPts val="1333"/>
              </a:spcBef>
            </a:pPr>
            <a:r>
              <a:rPr lang="en-GB" sz="2000" b="1">
                <a:solidFill>
                  <a:srgbClr val="222222"/>
                </a:solidFill>
              </a:rPr>
              <a:t>Motivation</a:t>
            </a:r>
            <a:endParaRPr sz="2000" b="1">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Earlier studies face two main challenges which are </a:t>
            </a:r>
            <a:endParaRPr sz="2000">
              <a:solidFill>
                <a:srgbClr val="222222"/>
              </a:solidFill>
            </a:endParaRPr>
          </a:p>
          <a:p>
            <a:pPr marL="609585" indent="-136595" algn="just">
              <a:lnSpc>
                <a:spcPct val="90000"/>
              </a:lnSpc>
              <a:spcBef>
                <a:spcPts val="1333"/>
              </a:spcBef>
              <a:buClr>
                <a:srgbClr val="222222"/>
              </a:buClr>
              <a:buSzPts val="1500"/>
              <a:buChar char="❖"/>
            </a:pPr>
            <a:r>
              <a:rPr lang="en-GB" sz="2000">
                <a:solidFill>
                  <a:srgbClr val="222222"/>
                </a:solidFill>
              </a:rPr>
              <a:t>aspect information </a:t>
            </a:r>
            <a:endParaRPr sz="2000">
              <a:solidFill>
                <a:srgbClr val="222222"/>
              </a:solidFill>
            </a:endParaRPr>
          </a:p>
          <a:p>
            <a:pPr marL="609585" indent="-136595" algn="just">
              <a:lnSpc>
                <a:spcPct val="90000"/>
              </a:lnSpc>
              <a:spcBef>
                <a:spcPts val="1333"/>
              </a:spcBef>
              <a:buClr>
                <a:srgbClr val="222222"/>
              </a:buClr>
              <a:buSzPts val="1500"/>
              <a:buChar char="❖"/>
            </a:pPr>
            <a:r>
              <a:rPr lang="en-GB" sz="2000">
                <a:solidFill>
                  <a:srgbClr val="222222"/>
                </a:solidFill>
              </a:rPr>
              <a:t>reason/rationale of the complaint at the aspect-level </a:t>
            </a:r>
            <a:endParaRPr sz="2000">
              <a:solidFill>
                <a:srgbClr val="222222"/>
              </a:solidFill>
            </a:endParaRPr>
          </a:p>
          <a:p>
            <a:pPr marL="609585" indent="-431789" algn="just">
              <a:lnSpc>
                <a:spcPct val="90000"/>
              </a:lnSpc>
              <a:spcBef>
                <a:spcPts val="1333"/>
              </a:spcBef>
              <a:buClr>
                <a:srgbClr val="222222"/>
              </a:buClr>
              <a:buSzPts val="1500"/>
              <a:buChar char="●"/>
            </a:pPr>
            <a:r>
              <a:rPr lang="en-GB" sz="2000">
                <a:solidFill>
                  <a:srgbClr val="222222"/>
                </a:solidFill>
              </a:rPr>
              <a:t>For example, if a user dislikes an online purchased edible product, it may not be evident '</a:t>
            </a:r>
            <a:r>
              <a:rPr lang="en-GB" sz="2000" i="1">
                <a:solidFill>
                  <a:srgbClr val="1155CC"/>
                </a:solidFill>
              </a:rPr>
              <a:t>what</a:t>
            </a:r>
            <a:r>
              <a:rPr lang="en-GB" sz="2000">
                <a:solidFill>
                  <a:srgbClr val="222222"/>
                </a:solidFill>
              </a:rPr>
              <a:t>' aspect the user finds problematic or '</a:t>
            </a:r>
            <a:r>
              <a:rPr lang="en-GB" sz="2000" i="1">
                <a:solidFill>
                  <a:srgbClr val="1155CC"/>
                </a:solidFill>
              </a:rPr>
              <a:t>why</a:t>
            </a:r>
            <a:r>
              <a:rPr lang="en-GB" sz="2000">
                <a:solidFill>
                  <a:srgbClr val="222222"/>
                </a:solidFill>
              </a:rPr>
              <a:t>' the user is complaining</a:t>
            </a:r>
            <a:endParaRPr sz="2000">
              <a:solidFill>
                <a:srgbClr val="222222"/>
              </a:solidFill>
            </a:endParaRPr>
          </a:p>
          <a:p>
            <a:pPr marL="609585" algn="just">
              <a:lnSpc>
                <a:spcPct val="90000"/>
              </a:lnSpc>
              <a:spcBef>
                <a:spcPts val="1333"/>
              </a:spcBef>
              <a:spcAft>
                <a:spcPts val="1333"/>
              </a:spcAft>
            </a:pPr>
            <a:endParaRPr sz="2000">
              <a:solidFill>
                <a:srgbClr val="222222"/>
              </a:solidFill>
            </a:endParaRPr>
          </a:p>
        </p:txBody>
      </p:sp>
      <p:pic>
        <p:nvPicPr>
          <p:cNvPr id="283" name="Google Shape;283;p33"/>
          <p:cNvPicPr preferRelativeResize="0"/>
          <p:nvPr/>
        </p:nvPicPr>
        <p:blipFill>
          <a:blip r:embed="rId3">
            <a:alphaModFix/>
          </a:blip>
          <a:stretch>
            <a:fillRect/>
          </a:stretch>
        </p:blipFill>
        <p:spPr>
          <a:xfrm>
            <a:off x="2860833" y="4008600"/>
            <a:ext cx="6008000" cy="1757933"/>
          </a:xfrm>
          <a:prstGeom prst="rect">
            <a:avLst/>
          </a:prstGeom>
          <a:noFill/>
          <a:ln>
            <a:noFill/>
          </a:ln>
        </p:spPr>
      </p:pic>
      <p:sp>
        <p:nvSpPr>
          <p:cNvPr id="284" name="Google Shape;284;p33"/>
          <p:cNvSpPr txBox="1"/>
          <p:nvPr/>
        </p:nvSpPr>
        <p:spPr>
          <a:xfrm>
            <a:off x="543400" y="6077233"/>
            <a:ext cx="11190800" cy="377200"/>
          </a:xfrm>
          <a:prstGeom prst="rect">
            <a:avLst/>
          </a:prstGeom>
          <a:noFill/>
          <a:ln>
            <a:noFill/>
          </a:ln>
        </p:spPr>
        <p:txBody>
          <a:bodyPr spcFirstLastPara="1" wrap="square" lIns="121900" tIns="121900" rIns="121900" bIns="121900" anchor="t" anchorCtr="0">
            <a:noAutofit/>
          </a:bodyPr>
          <a:lstStyle/>
          <a:p>
            <a:pPr algn="ctr"/>
            <a:r>
              <a:rPr lang="en-GB" sz="2000" b="1" dirty="0" smtClean="0">
                <a:solidFill>
                  <a:srgbClr val="7030A0"/>
                </a:solidFill>
              </a:rPr>
              <a:t>Example </a:t>
            </a:r>
            <a:r>
              <a:rPr lang="en-GB" sz="2000" b="1" dirty="0">
                <a:solidFill>
                  <a:srgbClr val="7030A0"/>
                </a:solidFill>
              </a:rPr>
              <a:t>of aspect-based complaint and cause detection. Highlighted text: causal span of complaint for the packaging aspect</a:t>
            </a:r>
            <a:r>
              <a:rPr lang="en-GB" sz="1333" dirty="0"/>
              <a:t>.</a:t>
            </a:r>
            <a:endParaRPr sz="1333" dirty="0"/>
          </a:p>
        </p:txBody>
      </p:sp>
    </p:spTree>
    <p:extLst>
      <p:ext uri="{BB962C8B-B14F-4D97-AF65-F5344CB8AC3E}">
        <p14:creationId xmlns:p14="http://schemas.microsoft.com/office/powerpoint/2010/main" val="192130429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4"/>
          <p:cNvSpPr txBox="1"/>
          <p:nvPr/>
        </p:nvSpPr>
        <p:spPr>
          <a:xfrm>
            <a:off x="304800" y="199667"/>
            <a:ext cx="12079200" cy="648400"/>
          </a:xfrm>
          <a:prstGeom prst="rect">
            <a:avLst/>
          </a:prstGeom>
          <a:noFill/>
          <a:ln>
            <a:noFill/>
          </a:ln>
        </p:spPr>
        <p:txBody>
          <a:bodyPr spcFirstLastPara="1" wrap="square" lIns="93133" tIns="46567" rIns="93133" bIns="46567" anchor="ctr" anchorCtr="0">
            <a:noAutofit/>
          </a:bodyPr>
          <a:lstStyle/>
          <a:p>
            <a:r>
              <a:rPr lang="en-GB" sz="3333">
                <a:solidFill>
                  <a:srgbClr val="1155CC"/>
                </a:solidFill>
              </a:rPr>
              <a:t>Aspect-Based Framework for Complaint Detection</a:t>
            </a:r>
            <a:endParaRPr sz="3333">
              <a:solidFill>
                <a:srgbClr val="1155CC"/>
              </a:solidFill>
            </a:endParaRPr>
          </a:p>
        </p:txBody>
      </p:sp>
      <p:sp>
        <p:nvSpPr>
          <p:cNvPr id="290" name="Google Shape;290;p34"/>
          <p:cNvSpPr txBox="1"/>
          <p:nvPr/>
        </p:nvSpPr>
        <p:spPr>
          <a:xfrm>
            <a:off x="423567" y="1296367"/>
            <a:ext cx="11177600" cy="3739445"/>
          </a:xfrm>
          <a:prstGeom prst="rect">
            <a:avLst/>
          </a:prstGeom>
          <a:noFill/>
          <a:ln>
            <a:noFill/>
          </a:ln>
        </p:spPr>
        <p:txBody>
          <a:bodyPr spcFirstLastPara="1" wrap="square" lIns="121900" tIns="121900" rIns="121900" bIns="121900" anchor="t" anchorCtr="0">
            <a:spAutoFit/>
          </a:bodyPr>
          <a:lstStyle/>
          <a:p>
            <a:pPr algn="just">
              <a:lnSpc>
                <a:spcPct val="90000"/>
              </a:lnSpc>
              <a:spcBef>
                <a:spcPts val="1333"/>
              </a:spcBef>
            </a:pPr>
            <a:r>
              <a:rPr lang="en-GB" sz="2000" b="1">
                <a:solidFill>
                  <a:srgbClr val="222222"/>
                </a:solidFill>
              </a:rPr>
              <a:t>Contribution</a:t>
            </a:r>
            <a:endParaRPr sz="2000" b="1">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We propose the novel task of aspect-based complaint and rationale detection in a multimodal setup.</a:t>
            </a:r>
            <a:endParaRPr sz="2000">
              <a:solidFill>
                <a:srgbClr val="222222"/>
              </a:solidFill>
            </a:endParaRPr>
          </a:p>
          <a:p>
            <a:pPr marL="609585" indent="-431789" algn="just">
              <a:lnSpc>
                <a:spcPct val="90000"/>
              </a:lnSpc>
              <a:spcBef>
                <a:spcPts val="1333"/>
              </a:spcBef>
              <a:buClr>
                <a:srgbClr val="222222"/>
              </a:buClr>
              <a:buSzPts val="1500"/>
              <a:buFont typeface="Open Sans"/>
              <a:buChar char="●"/>
            </a:pPr>
            <a:r>
              <a:rPr lang="en-GB" sz="2000">
                <a:solidFill>
                  <a:srgbClr val="222222"/>
                </a:solidFill>
              </a:rPr>
              <a:t>We enhance the existing CESAMARD</a:t>
            </a:r>
            <a:r>
              <a:rPr lang="en-GB" sz="2000" baseline="30000">
                <a:solidFill>
                  <a:srgbClr val="CC0000"/>
                </a:solidFill>
              </a:rPr>
              <a:t>6</a:t>
            </a:r>
            <a:r>
              <a:rPr lang="en-GB" sz="2000">
                <a:solidFill>
                  <a:srgbClr val="222222"/>
                </a:solidFill>
              </a:rPr>
              <a:t> dataset by annotating the causal span for each aspect-level complaint instance.</a:t>
            </a:r>
            <a:endParaRPr sz="2000">
              <a:solidFill>
                <a:srgbClr val="222222"/>
              </a:solidFill>
            </a:endParaRPr>
          </a:p>
          <a:p>
            <a:pPr marL="609585" indent="-431789" algn="just">
              <a:lnSpc>
                <a:spcPct val="90000"/>
              </a:lnSpc>
              <a:spcBef>
                <a:spcPts val="1333"/>
              </a:spcBef>
              <a:buClr>
                <a:srgbClr val="222222"/>
              </a:buClr>
              <a:buSzPts val="1500"/>
              <a:buFont typeface="Arial"/>
              <a:buChar char="●"/>
            </a:pPr>
            <a:r>
              <a:rPr lang="en-GB" sz="2000">
                <a:solidFill>
                  <a:srgbClr val="222222"/>
                </a:solidFill>
              </a:rPr>
              <a:t>We propose a knowledge-infused Multimodal Generative framework, which addresses aspect category detection (ACD), aspect-level complaint classification (label), and aspect-level rationale detection (causal span).</a:t>
            </a:r>
            <a:endParaRPr sz="2000">
              <a:solidFill>
                <a:srgbClr val="222222"/>
              </a:solidFill>
            </a:endParaRPr>
          </a:p>
          <a:p>
            <a:pPr marL="609585" algn="just">
              <a:lnSpc>
                <a:spcPct val="90000"/>
              </a:lnSpc>
              <a:spcBef>
                <a:spcPts val="1333"/>
              </a:spcBef>
              <a:spcAft>
                <a:spcPts val="1333"/>
              </a:spcAft>
            </a:pPr>
            <a:endParaRPr sz="2000">
              <a:solidFill>
                <a:srgbClr val="222222"/>
              </a:solidFill>
            </a:endParaRPr>
          </a:p>
        </p:txBody>
      </p:sp>
      <p:sp>
        <p:nvSpPr>
          <p:cNvPr id="291" name="Google Shape;291;p34"/>
          <p:cNvSpPr txBox="1"/>
          <p:nvPr/>
        </p:nvSpPr>
        <p:spPr>
          <a:xfrm>
            <a:off x="298000" y="6454433"/>
            <a:ext cx="11889600" cy="451302"/>
          </a:xfrm>
          <a:prstGeom prst="rect">
            <a:avLst/>
          </a:prstGeom>
          <a:noFill/>
          <a:ln>
            <a:noFill/>
          </a:ln>
        </p:spPr>
        <p:txBody>
          <a:bodyPr spcFirstLastPara="1" wrap="square" lIns="121900" tIns="121900" rIns="121900" bIns="121900" anchor="t" anchorCtr="0">
            <a:spAutoFit/>
          </a:bodyPr>
          <a:lstStyle/>
          <a:p>
            <a:r>
              <a:rPr lang="en-GB" sz="1333" i="1">
                <a:solidFill>
                  <a:srgbClr val="CC0000"/>
                </a:solidFill>
              </a:rPr>
              <a:t>6. Dataset is available here: https://anonymous.4open.science/r/ecml-571B</a:t>
            </a:r>
            <a:endParaRPr sz="1333" i="1">
              <a:solidFill>
                <a:srgbClr val="CC0000"/>
              </a:solidFill>
            </a:endParaRPr>
          </a:p>
        </p:txBody>
      </p:sp>
    </p:spTree>
    <p:extLst>
      <p:ext uri="{BB962C8B-B14F-4D97-AF65-F5344CB8AC3E}">
        <p14:creationId xmlns:p14="http://schemas.microsoft.com/office/powerpoint/2010/main" val="19892443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p:nvPr/>
        </p:nvSpPr>
        <p:spPr>
          <a:xfrm>
            <a:off x="371333" y="406400"/>
            <a:ext cx="11360800" cy="562000"/>
          </a:xfrm>
          <a:prstGeom prst="rect">
            <a:avLst/>
          </a:prstGeom>
          <a:noFill/>
          <a:ln>
            <a:noFill/>
          </a:ln>
        </p:spPr>
        <p:txBody>
          <a:bodyPr spcFirstLastPara="1" wrap="square" lIns="93133" tIns="46567" rIns="93133" bIns="46567" anchor="ctr" anchorCtr="0">
            <a:normAutofit/>
          </a:bodyPr>
          <a:lstStyle/>
          <a:p>
            <a:pPr>
              <a:lnSpc>
                <a:spcPct val="90000"/>
              </a:lnSpc>
            </a:pPr>
            <a:r>
              <a:rPr lang="en-GB" sz="3333">
                <a:solidFill>
                  <a:srgbClr val="1155CC"/>
                </a:solidFill>
              </a:rPr>
              <a:t>Sample Instances from the Dataset</a:t>
            </a:r>
            <a:endParaRPr sz="3333">
              <a:solidFill>
                <a:srgbClr val="1155CC"/>
              </a:solidFill>
            </a:endParaRPr>
          </a:p>
        </p:txBody>
      </p:sp>
      <p:graphicFrame>
        <p:nvGraphicFramePr>
          <p:cNvPr id="297" name="Google Shape;297;p35"/>
          <p:cNvGraphicFramePr/>
          <p:nvPr/>
        </p:nvGraphicFramePr>
        <p:xfrm>
          <a:off x="507251" y="1160344"/>
          <a:ext cx="11279766" cy="4845741"/>
        </p:xfrm>
        <a:graphic>
          <a:graphicData uri="http://schemas.openxmlformats.org/drawingml/2006/table">
            <a:tbl>
              <a:tblPr>
                <a:noFill/>
              </a:tblPr>
              <a:tblGrid>
                <a:gridCol w="2668200">
                  <a:extLst>
                    <a:ext uri="{9D8B030D-6E8A-4147-A177-3AD203B41FA5}">
                      <a16:colId xmlns:a16="http://schemas.microsoft.com/office/drawing/2014/main" val="20000"/>
                    </a:ext>
                  </a:extLst>
                </a:gridCol>
                <a:gridCol w="2015133">
                  <a:extLst>
                    <a:ext uri="{9D8B030D-6E8A-4147-A177-3AD203B41FA5}">
                      <a16:colId xmlns:a16="http://schemas.microsoft.com/office/drawing/2014/main" val="20001"/>
                    </a:ext>
                  </a:extLst>
                </a:gridCol>
                <a:gridCol w="1627533">
                  <a:extLst>
                    <a:ext uri="{9D8B030D-6E8A-4147-A177-3AD203B41FA5}">
                      <a16:colId xmlns:a16="http://schemas.microsoft.com/office/drawing/2014/main" val="20002"/>
                    </a:ext>
                  </a:extLst>
                </a:gridCol>
                <a:gridCol w="1593933">
                  <a:extLst>
                    <a:ext uri="{9D8B030D-6E8A-4147-A177-3AD203B41FA5}">
                      <a16:colId xmlns:a16="http://schemas.microsoft.com/office/drawing/2014/main" val="20003"/>
                    </a:ext>
                  </a:extLst>
                </a:gridCol>
                <a:gridCol w="3374967">
                  <a:extLst>
                    <a:ext uri="{9D8B030D-6E8A-4147-A177-3AD203B41FA5}">
                      <a16:colId xmlns:a16="http://schemas.microsoft.com/office/drawing/2014/main" val="20004"/>
                    </a:ext>
                  </a:extLst>
                </a:gridCol>
              </a:tblGrid>
              <a:tr h="941333">
                <a:tc>
                  <a:txBody>
                    <a:bodyPr/>
                    <a:lstStyle/>
                    <a:p>
                      <a:pPr marL="0" lvl="0" indent="0" algn="ctr" rtl="0">
                        <a:spcBef>
                          <a:spcPts val="0"/>
                        </a:spcBef>
                        <a:spcAft>
                          <a:spcPts val="0"/>
                        </a:spcAft>
                        <a:buNone/>
                      </a:pPr>
                      <a:r>
                        <a:rPr lang="en-GB" sz="2000" b="1"/>
                        <a:t>Tweets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Images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Aspect Categories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  Labels</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r>
                        <a:rPr lang="en-GB" sz="2000" b="1"/>
                        <a:t> Causal Span</a:t>
                      </a:r>
                      <a:endParaRPr sz="2000" b="1"/>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2136608">
                <a:tc>
                  <a:txBody>
                    <a:bodyPr/>
                    <a:lstStyle/>
                    <a:p>
                      <a:pPr marL="0" lvl="0" indent="0" algn="just" rtl="0">
                        <a:lnSpc>
                          <a:spcPct val="115000"/>
                        </a:lnSpc>
                        <a:spcBef>
                          <a:spcPts val="0"/>
                        </a:spcBef>
                        <a:spcAft>
                          <a:spcPts val="0"/>
                        </a:spcAft>
                        <a:buNone/>
                      </a:pPr>
                      <a:r>
                        <a:rPr lang="en-GB" sz="2000"/>
                        <a:t>Product quality is quite good but didn’t like the fit, tight on shoulders.</a:t>
                      </a:r>
                      <a:endParaRPr sz="2000"/>
                    </a:p>
                    <a:p>
                      <a:pPr marL="0" lvl="0" indent="0" algn="just" rtl="0">
                        <a:lnSpc>
                          <a:spcPct val="115000"/>
                        </a:lnSpc>
                        <a:spcBef>
                          <a:spcPts val="0"/>
                        </a:spcBef>
                        <a:spcAft>
                          <a:spcPts val="0"/>
                        </a:spcAft>
                        <a:buNone/>
                      </a:pPr>
                      <a:endParaRPr sz="2400"/>
                    </a:p>
                    <a:p>
                      <a:pPr marL="0" lvl="0" indent="0" algn="just" rtl="0">
                        <a:lnSpc>
                          <a:spcPct val="115000"/>
                        </a:lnSpc>
                        <a:spcBef>
                          <a:spcPts val="0"/>
                        </a:spcBef>
                        <a:spcAft>
                          <a:spcPts val="0"/>
                        </a:spcAft>
                        <a:buClr>
                          <a:schemeClr val="dk1"/>
                        </a:buClr>
                        <a:buSzPts val="1100"/>
                        <a:buFont typeface="Arial"/>
                        <a:buNone/>
                      </a:pPr>
                      <a:endParaRPr sz="24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lnSpc>
                          <a:spcPct val="115000"/>
                        </a:lnSpc>
                        <a:spcBef>
                          <a:spcPts val="0"/>
                        </a:spcBef>
                        <a:spcAft>
                          <a:spcPts val="0"/>
                        </a:spcAft>
                        <a:buNone/>
                      </a:pP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Clr>
                          <a:srgbClr val="000000"/>
                        </a:buClr>
                        <a:buSzPts val="1100"/>
                        <a:buFont typeface="Arial"/>
                        <a:buNone/>
                      </a:pPr>
                      <a:r>
                        <a:rPr lang="en-GB" sz="2000">
                          <a:solidFill>
                            <a:srgbClr val="222222"/>
                          </a:solidFill>
                        </a:rPr>
                        <a:t>    Quality</a:t>
                      </a:r>
                      <a:endParaRPr sz="2000">
                        <a:solidFill>
                          <a:srgbClr val="222222"/>
                        </a:solidFill>
                      </a:endParaRPr>
                    </a:p>
                    <a:p>
                      <a:pPr marL="0" lvl="0" indent="0" algn="ctr" rtl="0">
                        <a:spcBef>
                          <a:spcPts val="0"/>
                        </a:spcBef>
                        <a:spcAft>
                          <a:spcPts val="0"/>
                        </a:spcAft>
                        <a:buClr>
                          <a:srgbClr val="000000"/>
                        </a:buClr>
                        <a:buSzPts val="1100"/>
                        <a:buFont typeface="Arial"/>
                        <a:buNone/>
                      </a:pPr>
                      <a:endParaRPr sz="2000">
                        <a:solidFill>
                          <a:srgbClr val="222222"/>
                        </a:solidFill>
                      </a:endParaRPr>
                    </a:p>
                    <a:p>
                      <a:pPr marL="0" lvl="0" indent="0" algn="ctr" rtl="0">
                        <a:spcBef>
                          <a:spcPts val="0"/>
                        </a:spcBef>
                        <a:spcAft>
                          <a:spcPts val="0"/>
                        </a:spcAft>
                        <a:buClr>
                          <a:srgbClr val="000000"/>
                        </a:buClr>
                        <a:buSzPts val="1100"/>
                        <a:buFont typeface="Arial"/>
                        <a:buNone/>
                      </a:pPr>
                      <a:endParaRPr sz="2000">
                        <a:solidFill>
                          <a:srgbClr val="222222"/>
                        </a:solidFill>
                      </a:endParaRPr>
                    </a:p>
                    <a:p>
                      <a:pPr marL="0" lvl="0" indent="0" algn="ctr" rtl="0">
                        <a:spcBef>
                          <a:spcPts val="0"/>
                        </a:spcBef>
                        <a:spcAft>
                          <a:spcPts val="0"/>
                        </a:spcAft>
                        <a:buClr>
                          <a:srgbClr val="000000"/>
                        </a:buClr>
                        <a:buSzPts val="1100"/>
                        <a:buFont typeface="Arial"/>
                        <a:buNone/>
                      </a:pPr>
                      <a:endParaRPr sz="2000">
                        <a:solidFill>
                          <a:srgbClr val="222222"/>
                        </a:solidFill>
                      </a:endParaRPr>
                    </a:p>
                    <a:p>
                      <a:pPr marL="0" lvl="0" indent="0" algn="ctr" rtl="0">
                        <a:spcBef>
                          <a:spcPts val="0"/>
                        </a:spcBef>
                        <a:spcAft>
                          <a:spcPts val="0"/>
                        </a:spcAft>
                        <a:buClr>
                          <a:srgbClr val="000000"/>
                        </a:buClr>
                        <a:buSzPts val="1100"/>
                        <a:buFont typeface="Arial"/>
                        <a:buNone/>
                      </a:pPr>
                      <a:r>
                        <a:rPr lang="en-GB" sz="2000">
                          <a:solidFill>
                            <a:srgbClr val="222222"/>
                          </a:solidFill>
                        </a:rPr>
                        <a:t>Fit</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GB" sz="2000">
                          <a:solidFill>
                            <a:srgbClr val="222222"/>
                          </a:solidFill>
                        </a:rPr>
                        <a:t>Non-Com</a:t>
                      </a: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l" rtl="0">
                        <a:spcBef>
                          <a:spcPts val="0"/>
                        </a:spcBef>
                        <a:spcAft>
                          <a:spcPts val="0"/>
                        </a:spcAft>
                        <a:buNone/>
                      </a:pPr>
                      <a:r>
                        <a:rPr lang="en-GB" sz="2000">
                          <a:solidFill>
                            <a:srgbClr val="222222"/>
                          </a:solidFill>
                        </a:rPr>
                        <a:t>    Com</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GB" sz="2000">
                          <a:solidFill>
                            <a:srgbClr val="222222"/>
                          </a:solidFill>
                        </a:rPr>
                        <a:t>Nan</a:t>
                      </a: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r>
                        <a:rPr lang="en-GB" sz="2000">
                          <a:solidFill>
                            <a:srgbClr val="222222"/>
                          </a:solidFill>
                        </a:rPr>
                        <a:t>tight on shoulders</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1"/>
                  </a:ext>
                </a:extLst>
              </a:tr>
              <a:tr h="1767800">
                <a:tc>
                  <a:txBody>
                    <a:bodyPr/>
                    <a:lstStyle/>
                    <a:p>
                      <a:pPr marL="0" lvl="0" indent="0" algn="just" rtl="0">
                        <a:spcBef>
                          <a:spcPts val="0"/>
                        </a:spcBef>
                        <a:spcAft>
                          <a:spcPts val="0"/>
                        </a:spcAft>
                        <a:buNone/>
                      </a:pPr>
                      <a:r>
                        <a:rPr lang="en-GB" sz="2000">
                          <a:solidFill>
                            <a:srgbClr val="222222"/>
                          </a:solidFill>
                        </a:rPr>
                        <a:t>Package torn near zipper, spillage noticed. Complained, got no response. Pathetic service</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just" rtl="0">
                        <a:spcBef>
                          <a:spcPts val="0"/>
                        </a:spcBef>
                        <a:spcAft>
                          <a:spcPts val="0"/>
                        </a:spcAft>
                        <a:buNone/>
                      </a:pP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Clr>
                          <a:srgbClr val="000000"/>
                        </a:buClr>
                        <a:buSzPts val="1100"/>
                        <a:buFont typeface="Arial"/>
                        <a:buNone/>
                      </a:pPr>
                      <a:r>
                        <a:rPr lang="en-GB" sz="2000">
                          <a:solidFill>
                            <a:srgbClr val="222222"/>
                          </a:solidFill>
                        </a:rPr>
                        <a:t>Package</a:t>
                      </a:r>
                      <a:endParaRPr sz="2000">
                        <a:solidFill>
                          <a:srgbClr val="222222"/>
                        </a:solidFill>
                      </a:endParaRPr>
                    </a:p>
                    <a:p>
                      <a:pPr marL="0" lvl="0" indent="0" algn="l" rtl="0">
                        <a:spcBef>
                          <a:spcPts val="0"/>
                        </a:spcBef>
                        <a:spcAft>
                          <a:spcPts val="0"/>
                        </a:spcAft>
                        <a:buClr>
                          <a:srgbClr val="000000"/>
                        </a:buClr>
                        <a:buSzPts val="1100"/>
                        <a:buFont typeface="Arial"/>
                        <a:buNone/>
                      </a:pPr>
                      <a:r>
                        <a:rPr lang="en-GB" sz="2000">
                          <a:solidFill>
                            <a:srgbClr val="222222"/>
                          </a:solidFill>
                        </a:rPr>
                        <a:t>         </a:t>
                      </a:r>
                      <a:endParaRPr sz="2000">
                        <a:solidFill>
                          <a:srgbClr val="222222"/>
                        </a:solidFill>
                      </a:endParaRPr>
                    </a:p>
                    <a:p>
                      <a:pPr marL="0" lvl="0" indent="0" algn="l" rtl="0">
                        <a:spcBef>
                          <a:spcPts val="0"/>
                        </a:spcBef>
                        <a:spcAft>
                          <a:spcPts val="0"/>
                        </a:spcAft>
                        <a:buClr>
                          <a:srgbClr val="000000"/>
                        </a:buClr>
                        <a:buSzPts val="1100"/>
                        <a:buFont typeface="Arial"/>
                        <a:buNone/>
                      </a:pPr>
                      <a:endParaRPr sz="2000">
                        <a:solidFill>
                          <a:srgbClr val="222222"/>
                        </a:solidFill>
                      </a:endParaRPr>
                    </a:p>
                    <a:p>
                      <a:pPr marL="0" lvl="0" indent="0" algn="l" rtl="0">
                        <a:spcBef>
                          <a:spcPts val="0"/>
                        </a:spcBef>
                        <a:spcAft>
                          <a:spcPts val="0"/>
                        </a:spcAft>
                        <a:buClr>
                          <a:srgbClr val="000000"/>
                        </a:buClr>
                        <a:buSzPts val="1100"/>
                        <a:buFont typeface="Arial"/>
                        <a:buNone/>
                      </a:pPr>
                      <a:r>
                        <a:rPr lang="en-GB" sz="2000">
                          <a:solidFill>
                            <a:srgbClr val="222222"/>
                          </a:solidFill>
                        </a:rPr>
                        <a:t>   Service</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l" rtl="0">
                        <a:spcBef>
                          <a:spcPts val="0"/>
                        </a:spcBef>
                        <a:spcAft>
                          <a:spcPts val="0"/>
                        </a:spcAft>
                        <a:buNone/>
                      </a:pPr>
                      <a:r>
                        <a:rPr lang="en-GB" sz="2000">
                          <a:solidFill>
                            <a:srgbClr val="222222"/>
                          </a:solidFill>
                        </a:rPr>
                        <a:t>    Com</a:t>
                      </a:r>
                      <a:endParaRPr sz="2000">
                        <a:solidFill>
                          <a:srgbClr val="222222"/>
                        </a:solidFill>
                      </a:endParaRPr>
                    </a:p>
                    <a:p>
                      <a:pPr marL="0" lvl="0" indent="0" algn="l" rtl="0">
                        <a:spcBef>
                          <a:spcPts val="0"/>
                        </a:spcBef>
                        <a:spcAft>
                          <a:spcPts val="0"/>
                        </a:spcAft>
                        <a:buNone/>
                      </a:pPr>
                      <a:endParaRPr sz="2000">
                        <a:solidFill>
                          <a:srgbClr val="222222"/>
                        </a:solidFill>
                      </a:endParaRPr>
                    </a:p>
                    <a:p>
                      <a:pPr marL="0" lvl="0" indent="0" algn="l" rtl="0">
                        <a:spcBef>
                          <a:spcPts val="0"/>
                        </a:spcBef>
                        <a:spcAft>
                          <a:spcPts val="0"/>
                        </a:spcAft>
                        <a:buNone/>
                      </a:pPr>
                      <a:endParaRPr sz="2000">
                        <a:solidFill>
                          <a:srgbClr val="222222"/>
                        </a:solidFill>
                      </a:endParaRPr>
                    </a:p>
                    <a:p>
                      <a:pPr marL="0" lvl="0" indent="0" algn="l" rtl="0">
                        <a:spcBef>
                          <a:spcPts val="0"/>
                        </a:spcBef>
                        <a:spcAft>
                          <a:spcPts val="0"/>
                        </a:spcAft>
                        <a:buNone/>
                      </a:pPr>
                      <a:r>
                        <a:rPr lang="en-GB" sz="2000">
                          <a:solidFill>
                            <a:srgbClr val="222222"/>
                          </a:solidFill>
                        </a:rPr>
                        <a:t>    Com</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GB" sz="2000">
                          <a:solidFill>
                            <a:srgbClr val="222222"/>
                          </a:solidFill>
                        </a:rPr>
                        <a:t>torn near zipper</a:t>
                      </a: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endParaRPr sz="2000">
                        <a:solidFill>
                          <a:srgbClr val="222222"/>
                        </a:solidFill>
                      </a:endParaRPr>
                    </a:p>
                    <a:p>
                      <a:pPr marL="0" lvl="0" indent="0" algn="ctr" rtl="0">
                        <a:spcBef>
                          <a:spcPts val="0"/>
                        </a:spcBef>
                        <a:spcAft>
                          <a:spcPts val="0"/>
                        </a:spcAft>
                        <a:buNone/>
                      </a:pPr>
                      <a:r>
                        <a:rPr lang="en-GB" sz="2000">
                          <a:solidFill>
                            <a:srgbClr val="222222"/>
                          </a:solidFill>
                        </a:rPr>
                        <a:t>got no response</a:t>
                      </a:r>
                      <a:endParaRPr sz="2000">
                        <a:solidFill>
                          <a:srgbClr val="222222"/>
                        </a:solidFill>
                      </a:endParaRPr>
                    </a:p>
                  </a:txBody>
                  <a:tcPr marL="121900" marR="121900" marT="121900" marB="12190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EAD1DC"/>
                    </a:solidFill>
                  </a:tcPr>
                </a:tc>
                <a:extLst>
                  <a:ext uri="{0D108BD9-81ED-4DB2-BD59-A6C34878D82A}">
                    <a16:rowId xmlns:a16="http://schemas.microsoft.com/office/drawing/2014/main" val="10002"/>
                  </a:ext>
                </a:extLst>
              </a:tr>
            </a:tbl>
          </a:graphicData>
        </a:graphic>
      </p:graphicFrame>
      <p:pic>
        <p:nvPicPr>
          <p:cNvPr id="298" name="Google Shape;298;p35"/>
          <p:cNvPicPr preferRelativeResize="0"/>
          <p:nvPr/>
        </p:nvPicPr>
        <p:blipFill>
          <a:blip r:embed="rId3">
            <a:alphaModFix/>
          </a:blip>
          <a:stretch>
            <a:fillRect/>
          </a:stretch>
        </p:blipFill>
        <p:spPr>
          <a:xfrm>
            <a:off x="3323068" y="2548884"/>
            <a:ext cx="1764001" cy="1290032"/>
          </a:xfrm>
          <a:prstGeom prst="rect">
            <a:avLst/>
          </a:prstGeom>
          <a:noFill/>
          <a:ln>
            <a:noFill/>
          </a:ln>
        </p:spPr>
      </p:pic>
      <p:pic>
        <p:nvPicPr>
          <p:cNvPr id="299" name="Google Shape;299;p35"/>
          <p:cNvPicPr preferRelativeResize="0"/>
          <p:nvPr/>
        </p:nvPicPr>
        <p:blipFill>
          <a:blip r:embed="rId4">
            <a:alphaModFix/>
          </a:blip>
          <a:stretch>
            <a:fillRect/>
          </a:stretch>
        </p:blipFill>
        <p:spPr>
          <a:xfrm>
            <a:off x="3519800" y="4519633"/>
            <a:ext cx="1472733" cy="1482368"/>
          </a:xfrm>
          <a:prstGeom prst="rect">
            <a:avLst/>
          </a:prstGeom>
          <a:noFill/>
          <a:ln>
            <a:noFill/>
          </a:ln>
        </p:spPr>
      </p:pic>
    </p:spTree>
    <p:extLst>
      <p:ext uri="{BB962C8B-B14F-4D97-AF65-F5344CB8AC3E}">
        <p14:creationId xmlns:p14="http://schemas.microsoft.com/office/powerpoint/2010/main" val="23783217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6"/>
          <p:cNvSpPr txBox="1"/>
          <p:nvPr/>
        </p:nvSpPr>
        <p:spPr>
          <a:xfrm>
            <a:off x="1143467" y="6434133"/>
            <a:ext cx="10240400" cy="377200"/>
          </a:xfrm>
          <a:prstGeom prst="rect">
            <a:avLst/>
          </a:prstGeom>
          <a:noFill/>
          <a:ln>
            <a:noFill/>
          </a:ln>
        </p:spPr>
        <p:txBody>
          <a:bodyPr spcFirstLastPara="1" wrap="square" lIns="121900" tIns="121900" rIns="121900" bIns="121900" anchor="t" anchorCtr="0">
            <a:noAutofit/>
          </a:bodyPr>
          <a:lstStyle/>
          <a:p>
            <a:pPr algn="ctr"/>
            <a:r>
              <a:rPr lang="en-GB" sz="1333" b="1"/>
              <a:t>Figure 9</a:t>
            </a:r>
            <a:r>
              <a:rPr lang="en-GB" sz="1333"/>
              <a:t>: Architectural diagram of the proposed Multimodal Generative Aspect-based complaint and Cause Detection framework</a:t>
            </a:r>
            <a:endParaRPr sz="1333"/>
          </a:p>
        </p:txBody>
      </p:sp>
      <p:pic>
        <p:nvPicPr>
          <p:cNvPr id="305" name="Google Shape;305;p36"/>
          <p:cNvPicPr preferRelativeResize="0"/>
          <p:nvPr/>
        </p:nvPicPr>
        <p:blipFill>
          <a:blip r:embed="rId3">
            <a:alphaModFix/>
          </a:blip>
          <a:stretch>
            <a:fillRect/>
          </a:stretch>
        </p:blipFill>
        <p:spPr>
          <a:xfrm>
            <a:off x="438267" y="415133"/>
            <a:ext cx="10756536" cy="6027731"/>
          </a:xfrm>
          <a:prstGeom prst="rect">
            <a:avLst/>
          </a:prstGeom>
          <a:noFill/>
          <a:ln>
            <a:noFill/>
          </a:ln>
        </p:spPr>
      </p:pic>
    </p:spTree>
    <p:extLst>
      <p:ext uri="{BB962C8B-B14F-4D97-AF65-F5344CB8AC3E}">
        <p14:creationId xmlns:p14="http://schemas.microsoft.com/office/powerpoint/2010/main" val="119167577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0"/>
          <p:cNvSpPr txBox="1"/>
          <p:nvPr/>
        </p:nvSpPr>
        <p:spPr>
          <a:xfrm>
            <a:off x="320833" y="295300"/>
            <a:ext cx="11360800" cy="562000"/>
          </a:xfrm>
          <a:prstGeom prst="rect">
            <a:avLst/>
          </a:prstGeom>
          <a:noFill/>
          <a:ln>
            <a:noFill/>
          </a:ln>
        </p:spPr>
        <p:txBody>
          <a:bodyPr spcFirstLastPara="1" wrap="square" lIns="93133" tIns="46567" rIns="93133" bIns="46567" anchor="ctr" anchorCtr="0">
            <a:normAutofit/>
          </a:bodyPr>
          <a:lstStyle/>
          <a:p>
            <a:pPr>
              <a:lnSpc>
                <a:spcPct val="90000"/>
              </a:lnSpc>
            </a:pPr>
            <a:r>
              <a:rPr lang="en-GB" sz="3333">
                <a:solidFill>
                  <a:srgbClr val="1155CC"/>
                </a:solidFill>
              </a:rPr>
              <a:t>Results</a:t>
            </a:r>
            <a:endParaRPr sz="3333">
              <a:solidFill>
                <a:srgbClr val="1155CC"/>
              </a:solidFill>
            </a:endParaRPr>
          </a:p>
        </p:txBody>
      </p:sp>
      <p:pic>
        <p:nvPicPr>
          <p:cNvPr id="334" name="Google Shape;334;p40"/>
          <p:cNvPicPr preferRelativeResize="0"/>
          <p:nvPr/>
        </p:nvPicPr>
        <p:blipFill>
          <a:blip r:embed="rId3">
            <a:alphaModFix/>
          </a:blip>
          <a:stretch>
            <a:fillRect/>
          </a:stretch>
        </p:blipFill>
        <p:spPr>
          <a:xfrm>
            <a:off x="371333" y="857300"/>
            <a:ext cx="6334960" cy="5483200"/>
          </a:xfrm>
          <a:prstGeom prst="rect">
            <a:avLst/>
          </a:prstGeom>
          <a:noFill/>
          <a:ln>
            <a:noFill/>
          </a:ln>
        </p:spPr>
      </p:pic>
      <p:pic>
        <p:nvPicPr>
          <p:cNvPr id="335" name="Google Shape;335;p40"/>
          <p:cNvPicPr preferRelativeResize="0"/>
          <p:nvPr/>
        </p:nvPicPr>
        <p:blipFill>
          <a:blip r:embed="rId4">
            <a:alphaModFix/>
          </a:blip>
          <a:stretch>
            <a:fillRect/>
          </a:stretch>
        </p:blipFill>
        <p:spPr>
          <a:xfrm>
            <a:off x="6706301" y="1844534"/>
            <a:ext cx="5129999" cy="3508733"/>
          </a:xfrm>
          <a:prstGeom prst="rect">
            <a:avLst/>
          </a:prstGeom>
          <a:noFill/>
          <a:ln>
            <a:noFill/>
          </a:ln>
        </p:spPr>
      </p:pic>
      <p:sp>
        <p:nvSpPr>
          <p:cNvPr id="336" name="Google Shape;336;p40"/>
          <p:cNvSpPr txBox="1"/>
          <p:nvPr/>
        </p:nvSpPr>
        <p:spPr>
          <a:xfrm>
            <a:off x="7403400" y="5431467"/>
            <a:ext cx="4109600" cy="377200"/>
          </a:xfrm>
          <a:prstGeom prst="rect">
            <a:avLst/>
          </a:prstGeom>
          <a:noFill/>
          <a:ln>
            <a:noFill/>
          </a:ln>
        </p:spPr>
        <p:txBody>
          <a:bodyPr spcFirstLastPara="1" wrap="square" lIns="121900" tIns="121900" rIns="121900" bIns="121900" anchor="t" anchorCtr="0">
            <a:noAutofit/>
          </a:bodyPr>
          <a:lstStyle/>
          <a:p>
            <a:pPr algn="ctr"/>
            <a:r>
              <a:rPr lang="en-GB" sz="1333" b="1"/>
              <a:t>Table 2</a:t>
            </a:r>
            <a:r>
              <a:rPr lang="en-GB" sz="1333"/>
              <a:t>: Ablation Study results</a:t>
            </a:r>
            <a:endParaRPr sz="1333"/>
          </a:p>
        </p:txBody>
      </p:sp>
      <p:sp>
        <p:nvSpPr>
          <p:cNvPr id="337" name="Google Shape;337;p40"/>
          <p:cNvSpPr txBox="1"/>
          <p:nvPr/>
        </p:nvSpPr>
        <p:spPr>
          <a:xfrm>
            <a:off x="1233400" y="6269800"/>
            <a:ext cx="4109600" cy="377200"/>
          </a:xfrm>
          <a:prstGeom prst="rect">
            <a:avLst/>
          </a:prstGeom>
          <a:noFill/>
          <a:ln>
            <a:noFill/>
          </a:ln>
        </p:spPr>
        <p:txBody>
          <a:bodyPr spcFirstLastPara="1" wrap="square" lIns="121900" tIns="121900" rIns="121900" bIns="121900" anchor="t" anchorCtr="0">
            <a:noAutofit/>
          </a:bodyPr>
          <a:lstStyle/>
          <a:p>
            <a:pPr algn="ctr"/>
            <a:r>
              <a:rPr lang="en-GB" sz="1333" b="1"/>
              <a:t>Table 1</a:t>
            </a:r>
            <a:r>
              <a:rPr lang="en-GB" sz="1333"/>
              <a:t>: Proposed model and baseline results</a:t>
            </a:r>
            <a:endParaRPr sz="1333"/>
          </a:p>
        </p:txBody>
      </p:sp>
    </p:spTree>
    <p:extLst>
      <p:ext uri="{BB962C8B-B14F-4D97-AF65-F5344CB8AC3E}">
        <p14:creationId xmlns:p14="http://schemas.microsoft.com/office/powerpoint/2010/main" val="4848449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655" y="0"/>
            <a:ext cx="11360800" cy="763600"/>
          </a:xfrm>
        </p:spPr>
        <p:txBody>
          <a:bodyPr/>
          <a:lstStyle/>
          <a:p>
            <a:r>
              <a:rPr lang="en-IN" dirty="0" smtClean="0"/>
              <a:t>Recent Publications</a:t>
            </a:r>
            <a:endParaRPr lang="en-IN" dirty="0"/>
          </a:p>
        </p:txBody>
      </p:sp>
      <p:sp>
        <p:nvSpPr>
          <p:cNvPr id="3" name="Text Placeholder 2"/>
          <p:cNvSpPr>
            <a:spLocks noGrp="1"/>
          </p:cNvSpPr>
          <p:nvPr>
            <p:ph type="body" idx="1"/>
          </p:nvPr>
        </p:nvSpPr>
        <p:spPr>
          <a:xfrm>
            <a:off x="-211015" y="569636"/>
            <a:ext cx="12403015" cy="5328233"/>
          </a:xfrm>
        </p:spPr>
        <p:txBody>
          <a:bodyPr/>
          <a:lstStyle/>
          <a:p>
            <a:pPr algn="just"/>
            <a:r>
              <a:rPr lang="en-IN" sz="1800" dirty="0"/>
              <a:t>A. Tiwari, </a:t>
            </a:r>
            <a:r>
              <a:rPr lang="en-IN" sz="1800" b="1" dirty="0"/>
              <a:t>S. Saha</a:t>
            </a:r>
            <a:r>
              <a:rPr lang="en-IN" sz="1800" dirty="0"/>
              <a:t>, S. </a:t>
            </a:r>
            <a:r>
              <a:rPr lang="en-IN" sz="1800" dirty="0" err="1"/>
              <a:t>Sengupta</a:t>
            </a:r>
            <a:r>
              <a:rPr lang="en-IN" sz="1800" dirty="0"/>
              <a:t>, A. </a:t>
            </a:r>
            <a:r>
              <a:rPr lang="en-IN" sz="1800" dirty="0" err="1"/>
              <a:t>Maitra</a:t>
            </a:r>
            <a:r>
              <a:rPr lang="en-IN" sz="1800" dirty="0"/>
              <a:t>, R. </a:t>
            </a:r>
            <a:r>
              <a:rPr lang="en-IN" sz="1800" dirty="0" err="1"/>
              <a:t>Ramnani</a:t>
            </a:r>
            <a:r>
              <a:rPr lang="en-IN" sz="1800" dirty="0"/>
              <a:t> and P. Bhattacharyya (2022), ``Persona or Context? Towards Building Context adaptive Personalized Persuasive Virtual Sales Assistant", in </a:t>
            </a:r>
            <a:r>
              <a:rPr lang="en-IN" sz="1800" b="1" dirty="0"/>
              <a:t>AACL-IJCNLP 2022</a:t>
            </a:r>
            <a:r>
              <a:rPr lang="en-IN" sz="1800" dirty="0" smtClean="0"/>
              <a:t>.</a:t>
            </a:r>
          </a:p>
          <a:p>
            <a:pPr algn="just"/>
            <a:r>
              <a:rPr lang="en-IN" sz="1800" dirty="0"/>
              <a:t>S. Mukherjee, A. </a:t>
            </a:r>
            <a:r>
              <a:rPr lang="en-IN" sz="1800" dirty="0" err="1"/>
              <a:t>Jangra</a:t>
            </a:r>
            <a:r>
              <a:rPr lang="en-IN" sz="1800" dirty="0"/>
              <a:t>, </a:t>
            </a:r>
            <a:r>
              <a:rPr lang="en-IN" sz="1800" b="1" dirty="0"/>
              <a:t>S. Saha</a:t>
            </a:r>
            <a:r>
              <a:rPr lang="en-IN" sz="1800" dirty="0"/>
              <a:t>, and A. </a:t>
            </a:r>
            <a:r>
              <a:rPr lang="en-IN" sz="1800" dirty="0" err="1"/>
              <a:t>Jatowt</a:t>
            </a:r>
            <a:r>
              <a:rPr lang="en-IN" sz="1800" dirty="0"/>
              <a:t> (2022), ``Topic-aware Multimodal Summarization", in </a:t>
            </a:r>
            <a:r>
              <a:rPr lang="en-IN" sz="1800" b="1" dirty="0"/>
              <a:t>AACL-IJCNLP Findings 2022</a:t>
            </a:r>
            <a:r>
              <a:rPr lang="en-IN" sz="1800" dirty="0" smtClean="0"/>
              <a:t>.</a:t>
            </a:r>
          </a:p>
          <a:p>
            <a:pPr algn="just"/>
            <a:r>
              <a:rPr lang="en-IN" sz="1800" dirty="0"/>
              <a:t>P. </a:t>
            </a:r>
            <a:r>
              <a:rPr lang="en-IN" sz="1800" dirty="0" err="1"/>
              <a:t>Jha</a:t>
            </a:r>
            <a:r>
              <a:rPr lang="en-IN" sz="1800" dirty="0"/>
              <a:t>, Gael Dias, A. </a:t>
            </a:r>
            <a:r>
              <a:rPr lang="en-IN" sz="1800" dirty="0" err="1"/>
              <a:t>Lechervy</a:t>
            </a:r>
            <a:r>
              <a:rPr lang="en-IN" sz="1800" dirty="0"/>
              <a:t>, Jose G Moreno, A. </a:t>
            </a:r>
            <a:r>
              <a:rPr lang="en-IN" sz="1800" dirty="0" err="1"/>
              <a:t>Jangra</a:t>
            </a:r>
            <a:r>
              <a:rPr lang="en-IN" sz="1800" dirty="0"/>
              <a:t>, S. </a:t>
            </a:r>
            <a:r>
              <a:rPr lang="en-IN" sz="1800" dirty="0" err="1"/>
              <a:t>Pais</a:t>
            </a:r>
            <a:r>
              <a:rPr lang="en-IN" sz="1800" dirty="0"/>
              <a:t>, </a:t>
            </a:r>
            <a:r>
              <a:rPr lang="en-IN" sz="1800" b="1" dirty="0"/>
              <a:t>S. Saha </a:t>
            </a:r>
            <a:r>
              <a:rPr lang="en-IN" sz="1800" dirty="0"/>
              <a:t>(2022), ``Combining Vision and Language Representations for Patch-based Identification of </a:t>
            </a:r>
            <a:r>
              <a:rPr lang="en-IN" sz="1800" dirty="0" err="1"/>
              <a:t>Lexico</a:t>
            </a:r>
            <a:r>
              <a:rPr lang="en-IN" sz="1800" dirty="0"/>
              <a:t>-Semantic Relations", in </a:t>
            </a:r>
            <a:r>
              <a:rPr lang="en-IN" sz="1800" b="1" dirty="0"/>
              <a:t>ACM Multimedia, 10-14 October 2022, Lisbon, Portugal (category A*)</a:t>
            </a:r>
            <a:r>
              <a:rPr lang="en-IN" sz="1800" dirty="0"/>
              <a:t>.</a:t>
            </a:r>
            <a:endParaRPr lang="en-IN" sz="1800" dirty="0" smtClean="0">
              <a:cs typeface="Times New Roman" panose="02020603050405020304" pitchFamily="18" charset="0"/>
            </a:endParaRPr>
          </a:p>
          <a:p>
            <a:pPr algn="just"/>
            <a:r>
              <a:rPr lang="en-IN" sz="1800" dirty="0" smtClean="0">
                <a:cs typeface="Times New Roman" panose="02020603050405020304" pitchFamily="18" charset="0"/>
              </a:rPr>
              <a:t>T</a:t>
            </a:r>
            <a:r>
              <a:rPr lang="en-IN" sz="1800" dirty="0">
                <a:cs typeface="Times New Roman" panose="02020603050405020304" pitchFamily="18" charset="0"/>
              </a:rPr>
              <a:t>. Saha, S. M. Reddy, A. S. Das, </a:t>
            </a:r>
            <a:r>
              <a:rPr lang="en-IN" sz="1800" b="1" dirty="0">
                <a:cs typeface="Times New Roman" panose="02020603050405020304" pitchFamily="18" charset="0"/>
              </a:rPr>
              <a:t>S. Saha</a:t>
            </a:r>
            <a:r>
              <a:rPr lang="en-IN" sz="1800" dirty="0">
                <a:cs typeface="Times New Roman" panose="02020603050405020304" pitchFamily="18" charset="0"/>
              </a:rPr>
              <a:t>, P. Bhattacharyya (2022), ''A Shoulder to Cry on: Towards A Motivational Virtual Assistant for Assuaging Mental Agony ", in </a:t>
            </a:r>
            <a:r>
              <a:rPr lang="en-IN" sz="1800" b="1" dirty="0">
                <a:cs typeface="Times New Roman" panose="02020603050405020304" pitchFamily="18" charset="0"/>
              </a:rPr>
              <a:t>NAACL 2022 (core rank A</a:t>
            </a:r>
            <a:r>
              <a:rPr lang="en-IN" sz="1800" b="1" dirty="0" smtClean="0">
                <a:cs typeface="Times New Roman" panose="02020603050405020304" pitchFamily="18" charset="0"/>
              </a:rPr>
              <a:t>)</a:t>
            </a:r>
            <a:r>
              <a:rPr lang="en-IN" sz="1800" dirty="0" smtClean="0">
                <a:cs typeface="Times New Roman" panose="02020603050405020304" pitchFamily="18" charset="0"/>
              </a:rPr>
              <a:t>.</a:t>
            </a:r>
          </a:p>
          <a:p>
            <a:pPr algn="just"/>
            <a:r>
              <a:rPr lang="en-IN" sz="1800" dirty="0" smtClean="0">
                <a:cs typeface="Times New Roman" panose="02020603050405020304" pitchFamily="18" charset="0"/>
              </a:rPr>
              <a:t> </a:t>
            </a:r>
            <a:r>
              <a:rPr lang="en-IN" sz="1800" dirty="0">
                <a:cs typeface="Times New Roman" panose="02020603050405020304" pitchFamily="18" charset="0"/>
              </a:rPr>
              <a:t>R. Kumar, S. Mathias, </a:t>
            </a:r>
            <a:r>
              <a:rPr lang="en-IN" sz="1800" b="1" dirty="0">
                <a:cs typeface="Times New Roman" panose="02020603050405020304" pitchFamily="18" charset="0"/>
              </a:rPr>
              <a:t>S. Saha </a:t>
            </a:r>
            <a:r>
              <a:rPr lang="en-IN" sz="1800" dirty="0">
                <a:cs typeface="Times New Roman" panose="02020603050405020304" pitchFamily="18" charset="0"/>
              </a:rPr>
              <a:t>, P. Bhattacharyya (2022), ``Many Hands Make Light Work: Using Essay Traits to Automatically Score Essays", in </a:t>
            </a:r>
            <a:r>
              <a:rPr lang="en-IN" sz="1800" b="1" dirty="0">
                <a:cs typeface="Times New Roman" panose="02020603050405020304" pitchFamily="18" charset="0"/>
              </a:rPr>
              <a:t>NAACL 2022 (core rank A)</a:t>
            </a:r>
            <a:r>
              <a:rPr lang="en-IN" sz="1800" dirty="0">
                <a:cs typeface="Times New Roman" panose="02020603050405020304" pitchFamily="18" charset="0"/>
              </a:rPr>
              <a:t>.</a:t>
            </a:r>
          </a:p>
          <a:p>
            <a:pPr algn="just"/>
            <a:r>
              <a:rPr lang="en-IN" sz="1800" dirty="0" smtClean="0">
                <a:cs typeface="Times New Roman" panose="02020603050405020304" pitchFamily="18" charset="0"/>
              </a:rPr>
              <a:t>K</a:t>
            </a:r>
            <a:r>
              <a:rPr lang="en-IN" sz="1800" dirty="0">
                <a:cs typeface="Times New Roman" panose="02020603050405020304" pitchFamily="18" charset="0"/>
              </a:rPr>
              <a:t>. </a:t>
            </a:r>
            <a:r>
              <a:rPr lang="en-IN" sz="1800" dirty="0" err="1">
                <a:cs typeface="Times New Roman" panose="02020603050405020304" pitchFamily="18" charset="0"/>
              </a:rPr>
              <a:t>Maity</a:t>
            </a:r>
            <a:r>
              <a:rPr lang="en-IN" sz="1800" dirty="0">
                <a:cs typeface="Times New Roman" panose="02020603050405020304" pitchFamily="18" charset="0"/>
              </a:rPr>
              <a:t>, P. </a:t>
            </a:r>
            <a:r>
              <a:rPr lang="en-IN" sz="1800" dirty="0" err="1">
                <a:cs typeface="Times New Roman" panose="02020603050405020304" pitchFamily="18" charset="0"/>
              </a:rPr>
              <a:t>Jha</a:t>
            </a:r>
            <a:r>
              <a:rPr lang="en-IN" sz="1800" dirty="0">
                <a:cs typeface="Times New Roman" panose="02020603050405020304" pitchFamily="18" charset="0"/>
              </a:rPr>
              <a:t>, </a:t>
            </a:r>
            <a:r>
              <a:rPr lang="en-IN" sz="1800" b="1" dirty="0">
                <a:cs typeface="Times New Roman" panose="02020603050405020304" pitchFamily="18" charset="0"/>
              </a:rPr>
              <a:t>S. Saha</a:t>
            </a:r>
            <a:r>
              <a:rPr lang="en-IN" sz="1800" dirty="0">
                <a:cs typeface="Times New Roman" panose="02020603050405020304" pitchFamily="18" charset="0"/>
              </a:rPr>
              <a:t>, P. Bhattacharyya (2022), ``A Multitask Framework for Sentiment, Emotion, and Sarcasm aware Cyberbullying Detection in Multi-modal Code-Mixed Memes", in </a:t>
            </a:r>
            <a:r>
              <a:rPr lang="en-IN" sz="1800" b="1" dirty="0">
                <a:cs typeface="Times New Roman" panose="02020603050405020304" pitchFamily="18" charset="0"/>
              </a:rPr>
              <a:t>SIGIR 2022 (core rank A</a:t>
            </a:r>
            <a:r>
              <a:rPr lang="en-IN" sz="1800" b="1" dirty="0" smtClean="0">
                <a:cs typeface="Times New Roman" panose="02020603050405020304" pitchFamily="18" charset="0"/>
              </a:rPr>
              <a:t>*)</a:t>
            </a:r>
            <a:r>
              <a:rPr lang="en-IN" sz="1800" dirty="0" smtClean="0">
                <a:cs typeface="Times New Roman" panose="02020603050405020304" pitchFamily="18" charset="0"/>
              </a:rPr>
              <a:t>.</a:t>
            </a:r>
          </a:p>
          <a:p>
            <a:pPr algn="just"/>
            <a:r>
              <a:rPr lang="en-IN" sz="1800" dirty="0" smtClean="0">
                <a:cs typeface="Times New Roman" panose="02020603050405020304" pitchFamily="18" charset="0"/>
              </a:rPr>
              <a:t>T</a:t>
            </a:r>
            <a:r>
              <a:rPr lang="en-IN" sz="1800" dirty="0">
                <a:cs typeface="Times New Roman" panose="02020603050405020304" pitchFamily="18" charset="0"/>
              </a:rPr>
              <a:t>. Saha, V. </a:t>
            </a:r>
            <a:r>
              <a:rPr lang="en-IN" sz="1800" dirty="0" err="1">
                <a:cs typeface="Times New Roman" panose="02020603050405020304" pitchFamily="18" charset="0"/>
              </a:rPr>
              <a:t>Gakhreja</a:t>
            </a:r>
            <a:r>
              <a:rPr lang="en-IN" sz="1800" dirty="0">
                <a:cs typeface="Times New Roman" panose="02020603050405020304" pitchFamily="18" charset="0"/>
              </a:rPr>
              <a:t>, A. S. Das, S. Chakraborty, </a:t>
            </a:r>
            <a:r>
              <a:rPr lang="en-IN" sz="1800" b="1" dirty="0">
                <a:cs typeface="Times New Roman" panose="02020603050405020304" pitchFamily="18" charset="0"/>
              </a:rPr>
              <a:t>S. Saha</a:t>
            </a:r>
            <a:r>
              <a:rPr lang="en-IN" sz="1800" dirty="0">
                <a:cs typeface="Times New Roman" panose="02020603050405020304" pitchFamily="18" charset="0"/>
              </a:rPr>
              <a:t> (2022), ``Towards Motivational and Empathetic Response Generation in Online Mental Health Support", in </a:t>
            </a:r>
            <a:r>
              <a:rPr lang="en-IN" sz="1800" b="1" dirty="0">
                <a:cs typeface="Times New Roman" panose="02020603050405020304" pitchFamily="18" charset="0"/>
              </a:rPr>
              <a:t>SIGIR 2022 (core rank A*)</a:t>
            </a:r>
            <a:r>
              <a:rPr lang="en-IN" sz="1800" dirty="0">
                <a:cs typeface="Times New Roman" panose="02020603050405020304" pitchFamily="18" charset="0"/>
              </a:rPr>
              <a:t>.</a:t>
            </a:r>
          </a:p>
          <a:p>
            <a:pPr algn="just"/>
            <a:r>
              <a:rPr lang="en-IN" sz="1800" dirty="0">
                <a:cs typeface="Times New Roman" panose="02020603050405020304" pitchFamily="18" charset="0"/>
              </a:rPr>
              <a:t>A Singh, S. </a:t>
            </a:r>
            <a:r>
              <a:rPr lang="en-IN" sz="1800" dirty="0" err="1">
                <a:cs typeface="Times New Roman" panose="02020603050405020304" pitchFamily="18" charset="0"/>
              </a:rPr>
              <a:t>Dey</a:t>
            </a:r>
            <a:r>
              <a:rPr lang="en-IN" sz="1800" dirty="0">
                <a:cs typeface="Times New Roman" panose="02020603050405020304" pitchFamily="18" charset="0"/>
              </a:rPr>
              <a:t>, A. </a:t>
            </a:r>
            <a:r>
              <a:rPr lang="en-IN" sz="1800" dirty="0" err="1">
                <a:cs typeface="Times New Roman" panose="02020603050405020304" pitchFamily="18" charset="0"/>
              </a:rPr>
              <a:t>Singha</a:t>
            </a:r>
            <a:r>
              <a:rPr lang="en-IN" sz="1800" dirty="0">
                <a:cs typeface="Times New Roman" panose="02020603050405020304" pitchFamily="18" charset="0"/>
              </a:rPr>
              <a:t>, </a:t>
            </a:r>
            <a:r>
              <a:rPr lang="en-IN" sz="1800" b="1" dirty="0">
                <a:cs typeface="Times New Roman" panose="02020603050405020304" pitchFamily="18" charset="0"/>
              </a:rPr>
              <a:t>S. Saha </a:t>
            </a:r>
            <a:r>
              <a:rPr lang="en-IN" sz="1800" dirty="0">
                <a:cs typeface="Times New Roman" panose="02020603050405020304" pitchFamily="18" charset="0"/>
              </a:rPr>
              <a:t>(2021), ``Sentiment and Emotion-aware Multi-modal Complaint Identification", in </a:t>
            </a:r>
            <a:r>
              <a:rPr lang="en-IN" sz="1800" b="1" dirty="0">
                <a:cs typeface="Times New Roman" panose="02020603050405020304" pitchFamily="18" charset="0"/>
              </a:rPr>
              <a:t>AAAI 2022 (core rank A*)</a:t>
            </a:r>
            <a:r>
              <a:rPr lang="en-IN" sz="1800" dirty="0">
                <a:cs typeface="Times New Roman" panose="02020603050405020304" pitchFamily="18" charset="0"/>
              </a:rPr>
              <a:t>.</a:t>
            </a:r>
          </a:p>
          <a:p>
            <a:pPr algn="just"/>
            <a:r>
              <a:rPr lang="en-IN" sz="1800" dirty="0" smtClean="0">
                <a:cs typeface="Times New Roman" panose="02020603050405020304" pitchFamily="18" charset="0"/>
              </a:rPr>
              <a:t>A</a:t>
            </a:r>
            <a:r>
              <a:rPr lang="en-IN" sz="1800" dirty="0">
                <a:cs typeface="Times New Roman" panose="02020603050405020304" pitchFamily="18" charset="0"/>
              </a:rPr>
              <a:t>. Singh, A. </a:t>
            </a:r>
            <a:r>
              <a:rPr lang="en-IN" sz="1800" dirty="0" err="1">
                <a:cs typeface="Times New Roman" panose="02020603050405020304" pitchFamily="18" charset="0"/>
              </a:rPr>
              <a:t>Nazir</a:t>
            </a:r>
            <a:r>
              <a:rPr lang="en-IN" sz="1800" dirty="0">
                <a:cs typeface="Times New Roman" panose="02020603050405020304" pitchFamily="18" charset="0"/>
              </a:rPr>
              <a:t>, </a:t>
            </a:r>
            <a:r>
              <a:rPr lang="en-IN" sz="1800" b="1" dirty="0">
                <a:cs typeface="Times New Roman" panose="02020603050405020304" pitchFamily="18" charset="0"/>
              </a:rPr>
              <a:t>S. Saha </a:t>
            </a:r>
            <a:r>
              <a:rPr lang="en-IN" sz="1800" dirty="0">
                <a:cs typeface="Times New Roman" panose="02020603050405020304" pitchFamily="18" charset="0"/>
              </a:rPr>
              <a:t>(2021), ``Adversarial Multi-task Model for Emotion, Sentiment, and Sarcasm aided Complaint Detection", in </a:t>
            </a:r>
            <a:r>
              <a:rPr lang="en-IN" sz="1800" b="1" dirty="0">
                <a:cs typeface="Times New Roman" panose="02020603050405020304" pitchFamily="18" charset="0"/>
              </a:rPr>
              <a:t>44th European Conference on Information Retrieval (10-14 April 2022), ECIR 2022 (core ranking A)</a:t>
            </a:r>
            <a:r>
              <a:rPr lang="en-IN" sz="1800" dirty="0">
                <a:cs typeface="Times New Roman" panose="02020603050405020304" pitchFamily="18" charset="0"/>
              </a:rPr>
              <a:t>, Norway.</a:t>
            </a:r>
          </a:p>
          <a:p>
            <a:pPr algn="just"/>
            <a:r>
              <a:rPr lang="en-IN" sz="1800" dirty="0" smtClean="0">
                <a:cs typeface="Times New Roman" panose="02020603050405020304" pitchFamily="18" charset="0"/>
              </a:rPr>
              <a:t>R</a:t>
            </a:r>
            <a:r>
              <a:rPr lang="en-IN" sz="1800" dirty="0">
                <a:cs typeface="Times New Roman" panose="02020603050405020304" pitchFamily="18" charset="0"/>
              </a:rPr>
              <a:t>. Jain, V. </a:t>
            </a:r>
            <a:r>
              <a:rPr lang="en-IN" sz="1800" dirty="0" err="1">
                <a:cs typeface="Times New Roman" panose="02020603050405020304" pitchFamily="18" charset="0"/>
              </a:rPr>
              <a:t>Mavi</a:t>
            </a:r>
            <a:r>
              <a:rPr lang="en-IN" sz="1800" dirty="0">
                <a:cs typeface="Times New Roman" panose="02020603050405020304" pitchFamily="18" charset="0"/>
              </a:rPr>
              <a:t>, A. </a:t>
            </a:r>
            <a:r>
              <a:rPr lang="en-IN" sz="1800" dirty="0" err="1">
                <a:cs typeface="Times New Roman" panose="02020603050405020304" pitchFamily="18" charset="0"/>
              </a:rPr>
              <a:t>Jangra</a:t>
            </a:r>
            <a:r>
              <a:rPr lang="en-IN" sz="1800" dirty="0">
                <a:cs typeface="Times New Roman" panose="02020603050405020304" pitchFamily="18" charset="0"/>
              </a:rPr>
              <a:t>, </a:t>
            </a:r>
            <a:r>
              <a:rPr lang="en-IN" sz="1800" b="1" dirty="0">
                <a:cs typeface="Times New Roman" panose="02020603050405020304" pitchFamily="18" charset="0"/>
              </a:rPr>
              <a:t>S. Saha </a:t>
            </a:r>
            <a:r>
              <a:rPr lang="en-IN" sz="1800" dirty="0">
                <a:cs typeface="Times New Roman" panose="02020603050405020304" pitchFamily="18" charset="0"/>
              </a:rPr>
              <a:t>(2021), ``WIDAR - Weighted Input Document Augmented ROUGE", in </a:t>
            </a:r>
            <a:r>
              <a:rPr lang="en-IN" sz="1800" b="1" dirty="0">
                <a:cs typeface="Times New Roman" panose="02020603050405020304" pitchFamily="18" charset="0"/>
              </a:rPr>
              <a:t>44th European Conference on Information Retrieval (10-14 April 2022), ECIR 2022 (core ranking A)</a:t>
            </a:r>
            <a:r>
              <a:rPr lang="en-IN" sz="1800" dirty="0">
                <a:cs typeface="Times New Roman" panose="02020603050405020304" pitchFamily="18" charset="0"/>
              </a:rPr>
              <a:t>, April 10-14, 2022, Norway</a:t>
            </a:r>
            <a:r>
              <a:rPr lang="en-IN" sz="1800" dirty="0" smtClean="0">
                <a:cs typeface="Times New Roman" panose="02020603050405020304" pitchFamily="18" charset="0"/>
              </a:rPr>
              <a:t>.</a:t>
            </a:r>
          </a:p>
          <a:p>
            <a:pPr algn="just"/>
            <a:r>
              <a:rPr lang="en-US" sz="1800" dirty="0"/>
              <a:t>S. </a:t>
            </a:r>
            <a:r>
              <a:rPr lang="en-US" sz="1800" dirty="0" err="1"/>
              <a:t>Pingali</a:t>
            </a:r>
            <a:r>
              <a:rPr lang="en-US" sz="1800" dirty="0"/>
              <a:t>, S. Yadav, P. Dutta, and </a:t>
            </a:r>
            <a:r>
              <a:rPr lang="en-US" sz="1800" b="1" dirty="0"/>
              <a:t>S. Saha</a:t>
            </a:r>
            <a:r>
              <a:rPr lang="en-US" sz="1800" dirty="0"/>
              <a:t> (2021), ``Multimodal Graph-based Transformer Framework for Biomedical Relation Extraction", in </a:t>
            </a:r>
            <a:r>
              <a:rPr lang="en-US" sz="1800" b="1" dirty="0"/>
              <a:t>ACL Findings 2021</a:t>
            </a:r>
            <a:r>
              <a:rPr lang="en-US" sz="1800" dirty="0"/>
              <a:t>, August 2-4, 2021 ( Category A*).</a:t>
            </a:r>
          </a:p>
          <a:p>
            <a:pPr algn="just"/>
            <a:r>
              <a:rPr lang="en-US" sz="1800" dirty="0"/>
              <a:t>A. </a:t>
            </a:r>
            <a:r>
              <a:rPr lang="en-US" sz="1800" dirty="0" err="1"/>
              <a:t>Jangra</a:t>
            </a:r>
            <a:r>
              <a:rPr lang="en-US" sz="1800" dirty="0"/>
              <a:t>, </a:t>
            </a:r>
            <a:r>
              <a:rPr lang="en-US" sz="1800" b="1" dirty="0"/>
              <a:t>S. Saha</a:t>
            </a:r>
            <a:r>
              <a:rPr lang="en-US" sz="1800" dirty="0"/>
              <a:t>, A. </a:t>
            </a:r>
            <a:r>
              <a:rPr lang="en-US" sz="1800" dirty="0" err="1"/>
              <a:t>Jatowt</a:t>
            </a:r>
            <a:r>
              <a:rPr lang="en-US" sz="1800" dirty="0"/>
              <a:t> and M. </a:t>
            </a:r>
            <a:r>
              <a:rPr lang="en-US" sz="1800" dirty="0" err="1"/>
              <a:t>Hasanuzzaman</a:t>
            </a:r>
            <a:r>
              <a:rPr lang="en-US" sz="1800" dirty="0"/>
              <a:t> (2021), ``Multi-Modal Supplementary-Complementary Summarization using Multi-Objective Optimization" in </a:t>
            </a:r>
            <a:r>
              <a:rPr lang="en-US" sz="1800" b="1" dirty="0"/>
              <a:t>SIGIR 2021</a:t>
            </a:r>
            <a:r>
              <a:rPr lang="en-US" sz="1800" dirty="0"/>
              <a:t>, 11-15 July 2021 ( Category A*).</a:t>
            </a:r>
          </a:p>
          <a:p>
            <a:pPr algn="just"/>
            <a:endParaRPr lang="en-IN" sz="1800" dirty="0">
              <a:cs typeface="Times New Roman" panose="02020603050405020304" pitchFamily="18" charset="0"/>
            </a:endParaRPr>
          </a:p>
        </p:txBody>
      </p:sp>
    </p:spTree>
    <p:extLst>
      <p:ext uri="{BB962C8B-B14F-4D97-AF65-F5344CB8AC3E}">
        <p14:creationId xmlns:p14="http://schemas.microsoft.com/office/powerpoint/2010/main" val="11393939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927" y="-70873"/>
            <a:ext cx="11360800" cy="763600"/>
          </a:xfrm>
        </p:spPr>
        <p:txBody>
          <a:bodyPr/>
          <a:lstStyle/>
          <a:p>
            <a:r>
              <a:rPr lang="en-US" sz="4000" dirty="0"/>
              <a:t>Related Publications</a:t>
            </a:r>
          </a:p>
        </p:txBody>
      </p:sp>
      <p:sp>
        <p:nvSpPr>
          <p:cNvPr id="3" name="Text Placeholder 2"/>
          <p:cNvSpPr>
            <a:spLocks noGrp="1"/>
          </p:cNvSpPr>
          <p:nvPr>
            <p:ph type="body" idx="1"/>
          </p:nvPr>
        </p:nvSpPr>
        <p:spPr>
          <a:xfrm>
            <a:off x="-357808" y="317533"/>
            <a:ext cx="12549808" cy="5318801"/>
          </a:xfrm>
        </p:spPr>
        <p:txBody>
          <a:bodyPr/>
          <a:lstStyle/>
          <a:p>
            <a:pPr algn="just"/>
            <a:r>
              <a:rPr lang="en-US" sz="1800" dirty="0"/>
              <a:t>T. Saha, A. </a:t>
            </a:r>
            <a:r>
              <a:rPr lang="en-US" sz="1800" dirty="0" err="1"/>
              <a:t>Upadhyaya</a:t>
            </a:r>
            <a:r>
              <a:rPr lang="en-US" sz="1800" dirty="0"/>
              <a:t>, </a:t>
            </a:r>
            <a:r>
              <a:rPr lang="en-US" sz="1800" b="1" dirty="0"/>
              <a:t>S. Saha</a:t>
            </a:r>
            <a:r>
              <a:rPr lang="en-US" sz="1800" dirty="0"/>
              <a:t>, P. Bhattacharyya (2021), ``Towards Sentiment and Emotion aided Multi-modal Speech Act Classification in Twitter", in </a:t>
            </a:r>
            <a:r>
              <a:rPr lang="en-US" sz="1800" b="1" dirty="0"/>
              <a:t>NAACL-HLT 2021</a:t>
            </a:r>
            <a:r>
              <a:rPr lang="en-US" sz="1800" dirty="0"/>
              <a:t>, June 6-11, 2021 ( Category A).</a:t>
            </a:r>
          </a:p>
          <a:p>
            <a:pPr algn="just"/>
            <a:r>
              <a:rPr lang="en-US" sz="1800" dirty="0"/>
              <a:t> A. </a:t>
            </a:r>
            <a:r>
              <a:rPr lang="en-US" sz="1800" dirty="0" err="1"/>
              <a:t>Jangra</a:t>
            </a:r>
            <a:r>
              <a:rPr lang="en-US" sz="1800" dirty="0"/>
              <a:t>, </a:t>
            </a:r>
            <a:r>
              <a:rPr lang="en-US" sz="1800" b="1" dirty="0"/>
              <a:t>S. Saha</a:t>
            </a:r>
            <a:r>
              <a:rPr lang="en-US" sz="1800" dirty="0"/>
              <a:t>, A. </a:t>
            </a:r>
            <a:r>
              <a:rPr lang="en-US" sz="1800" dirty="0" err="1"/>
              <a:t>Jatowt</a:t>
            </a:r>
            <a:r>
              <a:rPr lang="en-US" sz="1800" dirty="0"/>
              <a:t> and M. </a:t>
            </a:r>
            <a:r>
              <a:rPr lang="en-US" sz="1800" dirty="0" err="1"/>
              <a:t>Hasanuzzaman</a:t>
            </a:r>
            <a:r>
              <a:rPr lang="en-US" sz="1800" dirty="0"/>
              <a:t> (2020), ``Multi-Modal Summary Generation using Multi-objective Optimization", In </a:t>
            </a:r>
            <a:r>
              <a:rPr lang="en-US" sz="1800" b="1" dirty="0"/>
              <a:t>SIGIR 2020</a:t>
            </a:r>
            <a:r>
              <a:rPr lang="en-US" sz="1800" dirty="0"/>
              <a:t>, July 25-30, 2020 (Xi'an, China) (accepted)(Category A</a:t>
            </a:r>
            <a:r>
              <a:rPr lang="en-US" sz="1800" dirty="0" smtClean="0"/>
              <a:t>*)</a:t>
            </a:r>
          </a:p>
          <a:p>
            <a:pPr algn="just"/>
            <a:r>
              <a:rPr lang="en-US" sz="1800" dirty="0" smtClean="0"/>
              <a:t>A</a:t>
            </a:r>
            <a:r>
              <a:rPr lang="en-US" sz="1800" dirty="0"/>
              <a:t>. Qureshi, G. Dias, </a:t>
            </a:r>
            <a:r>
              <a:rPr lang="en-US" sz="1800" b="1" dirty="0"/>
              <a:t>S. </a:t>
            </a:r>
            <a:r>
              <a:rPr lang="en-US" sz="1800" b="1" dirty="0" err="1"/>
              <a:t>Saha</a:t>
            </a:r>
            <a:r>
              <a:rPr lang="en-US" sz="1800" dirty="0"/>
              <a:t>, M. </a:t>
            </a:r>
            <a:r>
              <a:rPr lang="en-US" sz="1800" dirty="0" err="1"/>
              <a:t>Hasanuzzaman</a:t>
            </a:r>
            <a:r>
              <a:rPr lang="en-US" sz="1800" dirty="0"/>
              <a:t>(2021), ``Gender-aware Estimation of Depression Severity Level in a Multimodal Setting" in </a:t>
            </a:r>
            <a:r>
              <a:rPr lang="en-US" sz="1800" b="1" dirty="0"/>
              <a:t>International Joint Conference on Neural Networks (IJCNN) 2021</a:t>
            </a:r>
            <a:r>
              <a:rPr lang="en-US" sz="1800" dirty="0"/>
              <a:t>, 18-22 July 2021 ( Category A</a:t>
            </a:r>
            <a:r>
              <a:rPr lang="en-US" sz="1800" dirty="0" smtClean="0"/>
              <a:t>).</a:t>
            </a:r>
            <a:endParaRPr lang="en-US" sz="1800" dirty="0"/>
          </a:p>
          <a:p>
            <a:pPr algn="just"/>
            <a:r>
              <a:rPr lang="en-US" sz="1800" dirty="0" smtClean="0"/>
              <a:t> </a:t>
            </a:r>
            <a:r>
              <a:rPr lang="en-US" sz="1800" dirty="0"/>
              <a:t>A. Tiwari, T. </a:t>
            </a:r>
            <a:r>
              <a:rPr lang="en-US" sz="1800" dirty="0" err="1"/>
              <a:t>Saha</a:t>
            </a:r>
            <a:r>
              <a:rPr lang="en-US" sz="1800" dirty="0"/>
              <a:t>, </a:t>
            </a:r>
            <a:r>
              <a:rPr lang="en-US" sz="1800" b="1" dirty="0"/>
              <a:t>S. </a:t>
            </a:r>
            <a:r>
              <a:rPr lang="en-US" sz="1800" b="1" dirty="0" err="1"/>
              <a:t>Saha</a:t>
            </a:r>
            <a:r>
              <a:rPr lang="en-US" sz="1800" b="1" dirty="0"/>
              <a:t>,</a:t>
            </a:r>
            <a:r>
              <a:rPr lang="en-US" sz="1800" dirty="0"/>
              <a:t> S. </a:t>
            </a:r>
            <a:r>
              <a:rPr lang="en-US" sz="1800" dirty="0" err="1"/>
              <a:t>Sengupta</a:t>
            </a:r>
            <a:r>
              <a:rPr lang="en-US" sz="1800" dirty="0"/>
              <a:t>, A. Maitra, R. </a:t>
            </a:r>
            <a:r>
              <a:rPr lang="en-US" sz="1800" dirty="0" err="1"/>
              <a:t>Ramnani</a:t>
            </a:r>
            <a:r>
              <a:rPr lang="en-US" sz="1800" dirty="0"/>
              <a:t>, and P. Bhattacharyya(2021), ``Multi-Modal Dialogue Policy Learning for Dynamic and Co-operative Goal Setting" in </a:t>
            </a:r>
            <a:r>
              <a:rPr lang="en-US" sz="1800" b="1" dirty="0"/>
              <a:t>International Joint Conference on Neural Networks (IJCNN) 2021</a:t>
            </a:r>
            <a:r>
              <a:rPr lang="en-US" sz="1800" dirty="0"/>
              <a:t>, 18-22 July 2021</a:t>
            </a:r>
            <a:r>
              <a:rPr lang="en-US" sz="1800" dirty="0" smtClean="0"/>
              <a:t>.</a:t>
            </a:r>
            <a:endParaRPr lang="en-US" sz="1800" dirty="0"/>
          </a:p>
          <a:p>
            <a:pPr algn="just"/>
            <a:r>
              <a:rPr lang="en-US" sz="1800" dirty="0" smtClean="0"/>
              <a:t>C</a:t>
            </a:r>
            <a:r>
              <a:rPr lang="en-US" sz="1800" dirty="0"/>
              <a:t>. </a:t>
            </a:r>
            <a:r>
              <a:rPr lang="en-US" sz="1800" dirty="0" err="1"/>
              <a:t>Kanani</a:t>
            </a:r>
            <a:r>
              <a:rPr lang="en-US" sz="1800" dirty="0"/>
              <a:t>, </a:t>
            </a:r>
            <a:r>
              <a:rPr lang="en-US" sz="1800" b="1" dirty="0"/>
              <a:t>S. </a:t>
            </a:r>
            <a:r>
              <a:rPr lang="en-US" sz="1800" b="1" dirty="0" err="1"/>
              <a:t>Saha</a:t>
            </a:r>
            <a:r>
              <a:rPr lang="en-US" sz="1800" dirty="0"/>
              <a:t> and P. Bhattacharyya (2021), ``Global Object Proposals for Improving Multi-Sentence Video Descriptions", in </a:t>
            </a:r>
            <a:r>
              <a:rPr lang="en-US" sz="1800" b="1" dirty="0"/>
              <a:t>International Joint Conference on Neural Networks (IJCNN) 2021</a:t>
            </a:r>
            <a:r>
              <a:rPr lang="en-US" sz="1800" dirty="0"/>
              <a:t>, 18-22 July 2021</a:t>
            </a:r>
            <a:r>
              <a:rPr lang="en-US" sz="1800" dirty="0" smtClean="0"/>
              <a:t>.</a:t>
            </a:r>
            <a:endParaRPr lang="en-US" sz="1800" dirty="0"/>
          </a:p>
          <a:p>
            <a:pPr algn="just"/>
            <a:r>
              <a:rPr lang="en-US" sz="1800" dirty="0" smtClean="0"/>
              <a:t>N</a:t>
            </a:r>
            <a:r>
              <a:rPr lang="en-US" sz="1800" dirty="0"/>
              <a:t>. Prasad, </a:t>
            </a:r>
            <a:r>
              <a:rPr lang="en-US" sz="1800" b="1" dirty="0"/>
              <a:t>S. </a:t>
            </a:r>
            <a:r>
              <a:rPr lang="en-US" sz="1800" b="1" dirty="0" err="1"/>
              <a:t>Saha</a:t>
            </a:r>
            <a:r>
              <a:rPr lang="en-US" sz="1800" b="1" dirty="0"/>
              <a:t> </a:t>
            </a:r>
            <a:r>
              <a:rPr lang="en-US" sz="1800" dirty="0"/>
              <a:t>and P. Bhattacharyya (2021), ``A Multimodal Classification of Noisy Hate Speech using Character Level Embedding and Attention", in </a:t>
            </a:r>
            <a:r>
              <a:rPr lang="en-US" sz="1800" b="1" dirty="0"/>
              <a:t>International Joint Conference on Neural Networks (IJCNN) 2021</a:t>
            </a:r>
            <a:r>
              <a:rPr lang="en-US" sz="1800" dirty="0"/>
              <a:t>, 18-22 July 2021</a:t>
            </a:r>
            <a:r>
              <a:rPr lang="en-US" sz="1800" dirty="0" smtClean="0"/>
              <a:t>.</a:t>
            </a:r>
            <a:endParaRPr lang="en-US" sz="1800" dirty="0"/>
          </a:p>
          <a:p>
            <a:pPr algn="just"/>
            <a:r>
              <a:rPr lang="en-US" sz="1800" dirty="0" smtClean="0"/>
              <a:t>T</a:t>
            </a:r>
            <a:r>
              <a:rPr lang="en-US" sz="1800" dirty="0"/>
              <a:t>. </a:t>
            </a:r>
            <a:r>
              <a:rPr lang="en-US" sz="1800" dirty="0" err="1"/>
              <a:t>Saha</a:t>
            </a:r>
            <a:r>
              <a:rPr lang="en-US" sz="1800" dirty="0"/>
              <a:t>, A. Patra, </a:t>
            </a:r>
            <a:r>
              <a:rPr lang="en-US" sz="1800" b="1" dirty="0"/>
              <a:t>S. </a:t>
            </a:r>
            <a:r>
              <a:rPr lang="en-US" sz="1800" b="1" dirty="0" err="1"/>
              <a:t>Saha</a:t>
            </a:r>
            <a:r>
              <a:rPr lang="en-US" sz="1800" dirty="0"/>
              <a:t> and P. Bhattacharyya (2020), `` Towards Emotion-aided Multi-modal Dialogue Act Classification", In ACL 2020, July 5-10, 2020, Seattle, Washington (accepted) (Category A</a:t>
            </a:r>
            <a:r>
              <a:rPr lang="en-US" sz="1800" dirty="0" smtClean="0"/>
              <a:t>*).</a:t>
            </a:r>
            <a:r>
              <a:rPr lang="en-IN" sz="1800" dirty="0">
                <a:latin typeface="Times New Roman" panose="02020603050405020304" pitchFamily="18" charset="0"/>
                <a:cs typeface="Times New Roman" panose="02020603050405020304" pitchFamily="18" charset="0"/>
              </a:rPr>
              <a:t> K. </a:t>
            </a:r>
            <a:r>
              <a:rPr lang="en-IN" sz="1800" dirty="0" err="1">
                <a:latin typeface="Times New Roman" panose="02020603050405020304" pitchFamily="18" charset="0"/>
                <a:cs typeface="Times New Roman" panose="02020603050405020304" pitchFamily="18" charset="0"/>
              </a:rPr>
              <a:t>Maity</a:t>
            </a:r>
            <a:r>
              <a:rPr lang="en-IN" sz="1800" dirty="0">
                <a:latin typeface="Times New Roman" panose="02020603050405020304" pitchFamily="18" charset="0"/>
                <a:cs typeface="Times New Roman" panose="02020603050405020304" pitchFamily="18" charset="0"/>
              </a:rPr>
              <a:t>, A. Kumar, </a:t>
            </a:r>
            <a:r>
              <a:rPr lang="en-IN" sz="1800" b="1" dirty="0">
                <a:latin typeface="Times New Roman" panose="02020603050405020304" pitchFamily="18" charset="0"/>
                <a:cs typeface="Times New Roman" panose="02020603050405020304" pitchFamily="18" charset="0"/>
              </a:rPr>
              <a:t>S. Saha</a:t>
            </a:r>
            <a:r>
              <a:rPr lang="en-IN" sz="1800" dirty="0">
                <a:latin typeface="Times New Roman" panose="02020603050405020304" pitchFamily="18" charset="0"/>
                <a:cs typeface="Times New Roman" panose="02020603050405020304" pitchFamily="18" charset="0"/>
              </a:rPr>
              <a:t> (2022), ``A Multi-task Multi-modal Framework for Sentiment and Emotion aided Cyberbully Detection", </a:t>
            </a:r>
            <a:r>
              <a:rPr lang="en-IN" sz="1800" b="1" dirty="0">
                <a:latin typeface="Times New Roman" panose="02020603050405020304" pitchFamily="18" charset="0"/>
                <a:cs typeface="Times New Roman" panose="02020603050405020304" pitchFamily="18" charset="0"/>
              </a:rPr>
              <a:t>IEEE Internet </a:t>
            </a:r>
            <a:r>
              <a:rPr lang="en-IN" sz="1800" b="1" dirty="0" smtClean="0">
                <a:latin typeface="Times New Roman" panose="02020603050405020304" pitchFamily="18" charset="0"/>
                <a:cs typeface="Times New Roman" panose="02020603050405020304" pitchFamily="18" charset="0"/>
              </a:rPr>
              <a:t>Computing</a:t>
            </a:r>
            <a:r>
              <a:rPr lang="en-IN" sz="1800" dirty="0" smtClean="0">
                <a:latin typeface="Times New Roman" panose="02020603050405020304" pitchFamily="18" charset="0"/>
                <a:cs typeface="Times New Roman" panose="02020603050405020304" pitchFamily="18" charset="0"/>
              </a:rPr>
              <a:t>.</a:t>
            </a:r>
            <a:endParaRPr lang="en-IN" sz="1800" dirty="0">
              <a:latin typeface="Times New Roman" panose="02020603050405020304" pitchFamily="18" charset="0"/>
              <a:cs typeface="Times New Roman" panose="02020603050405020304" pitchFamily="18" charset="0"/>
            </a:endParaRPr>
          </a:p>
          <a:p>
            <a:pPr algn="just"/>
            <a:r>
              <a:rPr lang="en-IN" sz="1800" dirty="0">
                <a:latin typeface="Times New Roman" panose="02020603050405020304" pitchFamily="18" charset="0"/>
                <a:cs typeface="Times New Roman" panose="02020603050405020304" pitchFamily="18" charset="0"/>
              </a:rPr>
              <a:t>C. </a:t>
            </a:r>
            <a:r>
              <a:rPr lang="en-IN" sz="1800" dirty="0" err="1">
                <a:latin typeface="Times New Roman" panose="02020603050405020304" pitchFamily="18" charset="0"/>
                <a:cs typeface="Times New Roman" panose="02020603050405020304" pitchFamily="18" charset="0"/>
              </a:rPr>
              <a:t>Suman</a:t>
            </a:r>
            <a:r>
              <a:rPr lang="en-IN" sz="1800" dirty="0">
                <a:latin typeface="Times New Roman" panose="02020603050405020304" pitchFamily="18" charset="0"/>
                <a:cs typeface="Times New Roman" panose="02020603050405020304" pitchFamily="18" charset="0"/>
              </a:rPr>
              <a:t>, R. </a:t>
            </a:r>
            <a:r>
              <a:rPr lang="en-IN" sz="1800" dirty="0" err="1">
                <a:latin typeface="Times New Roman" panose="02020603050405020304" pitchFamily="18" charset="0"/>
                <a:cs typeface="Times New Roman" panose="02020603050405020304" pitchFamily="18" charset="0"/>
              </a:rPr>
              <a:t>Chaudhari</a:t>
            </a:r>
            <a:r>
              <a:rPr lang="en-IN" sz="1800" dirty="0">
                <a:latin typeface="Times New Roman" panose="02020603050405020304" pitchFamily="18" charset="0"/>
                <a:cs typeface="Times New Roman" panose="02020603050405020304" pitchFamily="18" charset="0"/>
              </a:rPr>
              <a:t>, </a:t>
            </a:r>
            <a:r>
              <a:rPr lang="en-IN" sz="1800" b="1" dirty="0">
                <a:latin typeface="Times New Roman" panose="02020603050405020304" pitchFamily="18" charset="0"/>
                <a:cs typeface="Times New Roman" panose="02020603050405020304" pitchFamily="18" charset="0"/>
              </a:rPr>
              <a:t>S. Saha</a:t>
            </a:r>
            <a:r>
              <a:rPr lang="en-IN" sz="1800" dirty="0">
                <a:latin typeface="Times New Roman" panose="02020603050405020304" pitchFamily="18" charset="0"/>
                <a:cs typeface="Times New Roman" panose="02020603050405020304" pitchFamily="18" charset="0"/>
              </a:rPr>
              <a:t>, S. Kumar, P. Bhattacharyya (2022),``Investigations in Emotion Aware Multi-modal Gender Prediction Systems from Social Media Data", </a:t>
            </a:r>
            <a:r>
              <a:rPr lang="en-IN" sz="1800" b="1" dirty="0">
                <a:latin typeface="Times New Roman" panose="02020603050405020304" pitchFamily="18" charset="0"/>
                <a:cs typeface="Times New Roman" panose="02020603050405020304" pitchFamily="18" charset="0"/>
              </a:rPr>
              <a:t>IEEE Transactions on Computational Social Systems</a:t>
            </a:r>
            <a:r>
              <a:rPr lang="en-IN" sz="1800" dirty="0">
                <a:latin typeface="Times New Roman" panose="02020603050405020304" pitchFamily="18" charset="0"/>
                <a:cs typeface="Times New Roman" panose="02020603050405020304" pitchFamily="18" charset="0"/>
              </a:rPr>
              <a:t>.</a:t>
            </a:r>
          </a:p>
          <a:p>
            <a:pPr algn="just"/>
            <a:r>
              <a:rPr lang="en-IN" sz="1800" dirty="0">
                <a:latin typeface="Times New Roman" panose="02020603050405020304" pitchFamily="18" charset="0"/>
                <a:cs typeface="Times New Roman" panose="02020603050405020304" pitchFamily="18" charset="0"/>
              </a:rPr>
              <a:t>A. Tiwari, </a:t>
            </a:r>
            <a:r>
              <a:rPr lang="en-IN" sz="1800" b="1" dirty="0">
                <a:latin typeface="Times New Roman" panose="02020603050405020304" pitchFamily="18" charset="0"/>
                <a:cs typeface="Times New Roman" panose="02020603050405020304" pitchFamily="18" charset="0"/>
              </a:rPr>
              <a:t>S. Saha </a:t>
            </a:r>
            <a:r>
              <a:rPr lang="en-IN" sz="1800" dirty="0">
                <a:latin typeface="Times New Roman" panose="02020603050405020304" pitchFamily="18" charset="0"/>
                <a:cs typeface="Times New Roman" panose="02020603050405020304" pitchFamily="18" charset="0"/>
              </a:rPr>
              <a:t>, P. Bhattacharyya (2022), ``A Knowledge Infused Context Driven Dialogue Agent for Disease Diagnosis using Hierarchical Reinforcement Learning", </a:t>
            </a:r>
            <a:r>
              <a:rPr lang="en-IN" sz="1800" b="1" dirty="0">
                <a:latin typeface="Times New Roman" panose="02020603050405020304" pitchFamily="18" charset="0"/>
                <a:cs typeface="Times New Roman" panose="02020603050405020304" pitchFamily="18" charset="0"/>
              </a:rPr>
              <a:t>Knowledge Based Systems (impact factor:8.038) </a:t>
            </a:r>
            <a:r>
              <a:rPr lang="en-IN" sz="1800" dirty="0">
                <a:latin typeface="Times New Roman" panose="02020603050405020304" pitchFamily="18" charset="0"/>
                <a:cs typeface="Times New Roman" panose="02020603050405020304" pitchFamily="18" charset="0"/>
              </a:rPr>
              <a:t>.</a:t>
            </a:r>
          </a:p>
          <a:p>
            <a:pPr algn="just"/>
            <a:r>
              <a:rPr lang="en-IN" sz="1800" dirty="0">
                <a:latin typeface="Times New Roman" panose="02020603050405020304" pitchFamily="18" charset="0"/>
                <a:cs typeface="Times New Roman" panose="02020603050405020304" pitchFamily="18" charset="0"/>
              </a:rPr>
              <a:t>T. Saha, S. M. Reddy, </a:t>
            </a:r>
            <a:r>
              <a:rPr lang="en-IN" sz="1800" b="1" dirty="0">
                <a:latin typeface="Times New Roman" panose="02020603050405020304" pitchFamily="18" charset="0"/>
                <a:cs typeface="Times New Roman" panose="02020603050405020304" pitchFamily="18" charset="0"/>
              </a:rPr>
              <a:t>S. Saha</a:t>
            </a:r>
            <a:r>
              <a:rPr lang="en-IN" sz="1800" dirty="0">
                <a:latin typeface="Times New Roman" panose="02020603050405020304" pitchFamily="18" charset="0"/>
                <a:cs typeface="Times New Roman" panose="02020603050405020304" pitchFamily="18" charset="0"/>
              </a:rPr>
              <a:t>, P. Bhattacharyya (2022), ``Mental Health Disorder Identification from Motivational Conversations", </a:t>
            </a:r>
            <a:r>
              <a:rPr lang="en-IN" sz="1800" b="1" dirty="0">
                <a:latin typeface="Times New Roman" panose="02020603050405020304" pitchFamily="18" charset="0"/>
                <a:cs typeface="Times New Roman" panose="02020603050405020304" pitchFamily="18" charset="0"/>
              </a:rPr>
              <a:t>IEEE Transactions on Computational Social Systems </a:t>
            </a:r>
            <a:r>
              <a:rPr lang="en-IN" sz="1800" dirty="0">
                <a:latin typeface="Times New Roman" panose="02020603050405020304" pitchFamily="18" charset="0"/>
                <a:cs typeface="Times New Roman" panose="02020603050405020304" pitchFamily="18" charset="0"/>
              </a:rPr>
              <a:t>.</a:t>
            </a:r>
          </a:p>
          <a:p>
            <a:pPr algn="just"/>
            <a:r>
              <a:rPr lang="en-IN" sz="1800" dirty="0">
                <a:latin typeface="Times New Roman" panose="02020603050405020304" pitchFamily="18" charset="0"/>
                <a:cs typeface="Times New Roman" panose="02020603050405020304" pitchFamily="18" charset="0"/>
              </a:rPr>
              <a:t>A. Tiwari, T. Saha, </a:t>
            </a:r>
            <a:r>
              <a:rPr lang="en-IN" sz="1800" b="1" dirty="0">
                <a:latin typeface="Times New Roman" panose="02020603050405020304" pitchFamily="18" charset="0"/>
                <a:cs typeface="Times New Roman" panose="02020603050405020304" pitchFamily="18" charset="0"/>
              </a:rPr>
              <a:t>S. Saha </a:t>
            </a:r>
            <a:r>
              <a:rPr lang="en-IN" sz="1800" dirty="0">
                <a:latin typeface="Times New Roman" panose="02020603050405020304" pitchFamily="18" charset="0"/>
                <a:cs typeface="Times New Roman" panose="02020603050405020304" pitchFamily="18" charset="0"/>
              </a:rPr>
              <a:t>, S. </a:t>
            </a:r>
            <a:r>
              <a:rPr lang="en-IN" sz="1800" dirty="0" err="1">
                <a:latin typeface="Times New Roman" panose="02020603050405020304" pitchFamily="18" charset="0"/>
                <a:cs typeface="Times New Roman" panose="02020603050405020304" pitchFamily="18" charset="0"/>
              </a:rPr>
              <a:t>Sengupta</a:t>
            </a:r>
            <a:r>
              <a:rPr lang="en-IN" sz="1800" dirty="0">
                <a:latin typeface="Times New Roman" panose="02020603050405020304" pitchFamily="18" charset="0"/>
                <a:cs typeface="Times New Roman" panose="02020603050405020304" pitchFamily="18" charset="0"/>
              </a:rPr>
              <a:t>, A. </a:t>
            </a:r>
            <a:r>
              <a:rPr lang="en-IN" sz="1800" dirty="0" err="1">
                <a:latin typeface="Times New Roman" panose="02020603050405020304" pitchFamily="18" charset="0"/>
                <a:cs typeface="Times New Roman" panose="02020603050405020304" pitchFamily="18" charset="0"/>
              </a:rPr>
              <a:t>Maitra</a:t>
            </a:r>
            <a:r>
              <a:rPr lang="en-IN" sz="1800" dirty="0">
                <a:latin typeface="Times New Roman" panose="02020603050405020304" pitchFamily="18" charset="0"/>
                <a:cs typeface="Times New Roman" panose="02020603050405020304" pitchFamily="18" charset="0"/>
              </a:rPr>
              <a:t>, R. </a:t>
            </a:r>
            <a:r>
              <a:rPr lang="en-IN" sz="1800" dirty="0" err="1">
                <a:latin typeface="Times New Roman" panose="02020603050405020304" pitchFamily="18" charset="0"/>
                <a:cs typeface="Times New Roman" panose="02020603050405020304" pitchFamily="18" charset="0"/>
              </a:rPr>
              <a:t>Ramnani</a:t>
            </a:r>
            <a:r>
              <a:rPr lang="en-IN" sz="1800" dirty="0">
                <a:latin typeface="Times New Roman" panose="02020603050405020304" pitchFamily="18" charset="0"/>
                <a:cs typeface="Times New Roman" panose="02020603050405020304" pitchFamily="18" charset="0"/>
              </a:rPr>
              <a:t>, P. Bhattacharyya (2021), ``A Persona Aware Persuasive Dialogue Policy for Dynamic and Co-operative Goal Setting", </a:t>
            </a:r>
            <a:r>
              <a:rPr lang="en-IN" sz="1800" b="1" dirty="0">
                <a:latin typeface="Times New Roman" panose="02020603050405020304" pitchFamily="18" charset="0"/>
                <a:cs typeface="Times New Roman" panose="02020603050405020304" pitchFamily="18" charset="0"/>
              </a:rPr>
              <a:t>Expert Systems with </a:t>
            </a:r>
            <a:r>
              <a:rPr lang="en-IN" sz="1800" b="1" dirty="0" smtClean="0">
                <a:latin typeface="Times New Roman" panose="02020603050405020304" pitchFamily="18" charset="0"/>
                <a:cs typeface="Times New Roman" panose="02020603050405020304" pitchFamily="18" charset="0"/>
              </a:rPr>
              <a:t>Applications</a:t>
            </a:r>
            <a:r>
              <a:rPr lang="en-IN" sz="1800" dirty="0" smtClean="0">
                <a:latin typeface="Times New Roman" panose="02020603050405020304" pitchFamily="18" charset="0"/>
                <a:cs typeface="Times New Roman" panose="02020603050405020304" pitchFamily="18" charset="0"/>
              </a:rPr>
              <a:t>.</a:t>
            </a:r>
            <a:endParaRPr lang="en-IN" sz="1800" dirty="0">
              <a:latin typeface="Times New Roman" panose="02020603050405020304" pitchFamily="18" charset="0"/>
              <a:cs typeface="Times New Roman" panose="02020603050405020304" pitchFamily="18" charset="0"/>
            </a:endParaRPr>
          </a:p>
          <a:p>
            <a:pPr algn="just"/>
            <a:r>
              <a:rPr lang="en-IN" sz="1800" dirty="0">
                <a:latin typeface="Times New Roman" panose="02020603050405020304" pitchFamily="18" charset="0"/>
                <a:cs typeface="Times New Roman" panose="02020603050405020304" pitchFamily="18" charset="0"/>
              </a:rPr>
              <a:t>D. Bansal, R. Grover, N. Saini, </a:t>
            </a:r>
            <a:r>
              <a:rPr lang="en-IN" sz="1800" b="1" dirty="0">
                <a:latin typeface="Times New Roman" panose="02020603050405020304" pitchFamily="18" charset="0"/>
                <a:cs typeface="Times New Roman" panose="02020603050405020304" pitchFamily="18" charset="0"/>
              </a:rPr>
              <a:t>S. Saha </a:t>
            </a:r>
            <a:r>
              <a:rPr lang="en-IN" sz="1800" dirty="0">
                <a:latin typeface="Times New Roman" panose="02020603050405020304" pitchFamily="18" charset="0"/>
                <a:cs typeface="Times New Roman" panose="02020603050405020304" pitchFamily="18" charset="0"/>
              </a:rPr>
              <a:t>(2021), ``</a:t>
            </a:r>
            <a:r>
              <a:rPr lang="en-IN" sz="1800" dirty="0" err="1">
                <a:latin typeface="Times New Roman" panose="02020603050405020304" pitchFamily="18" charset="0"/>
                <a:cs typeface="Times New Roman" panose="02020603050405020304" pitchFamily="18" charset="0"/>
              </a:rPr>
              <a:t>GenSumm</a:t>
            </a:r>
            <a:r>
              <a:rPr lang="en-IN" sz="1800" dirty="0">
                <a:latin typeface="Times New Roman" panose="02020603050405020304" pitchFamily="18" charset="0"/>
                <a:cs typeface="Times New Roman" panose="02020603050405020304" pitchFamily="18" charset="0"/>
              </a:rPr>
              <a:t>: A Joint Framework for Multi-task Tweet Classification and Summarization using Sentiment Analysis and Generative Modelling", </a:t>
            </a:r>
            <a:r>
              <a:rPr lang="en-IN" sz="1800" b="1" dirty="0">
                <a:latin typeface="Times New Roman" panose="02020603050405020304" pitchFamily="18" charset="0"/>
                <a:cs typeface="Times New Roman" panose="02020603050405020304" pitchFamily="18" charset="0"/>
              </a:rPr>
              <a:t>IEEE Transactions on Affective Computing (impact factor 10.506).</a:t>
            </a:r>
          </a:p>
          <a:p>
            <a:pPr algn="just"/>
            <a:r>
              <a:rPr lang="en-IN" sz="1800" dirty="0">
                <a:latin typeface="Times New Roman" panose="02020603050405020304" pitchFamily="18" charset="0"/>
                <a:cs typeface="Times New Roman" panose="02020603050405020304" pitchFamily="18" charset="0"/>
              </a:rPr>
              <a:t>T. Saha, A. </a:t>
            </a:r>
            <a:r>
              <a:rPr lang="en-IN" sz="1800" dirty="0" err="1">
                <a:latin typeface="Times New Roman" panose="02020603050405020304" pitchFamily="18" charset="0"/>
                <a:cs typeface="Times New Roman" panose="02020603050405020304" pitchFamily="18" charset="0"/>
              </a:rPr>
              <a:t>Upadhyaya</a:t>
            </a:r>
            <a:r>
              <a:rPr lang="en-IN" sz="1800" dirty="0">
                <a:latin typeface="Times New Roman" panose="02020603050405020304" pitchFamily="18" charset="0"/>
                <a:cs typeface="Times New Roman" panose="02020603050405020304" pitchFamily="18" charset="0"/>
              </a:rPr>
              <a:t>, </a:t>
            </a:r>
            <a:r>
              <a:rPr lang="en-IN" sz="1800" b="1" dirty="0">
                <a:latin typeface="Times New Roman" panose="02020603050405020304" pitchFamily="18" charset="0"/>
                <a:cs typeface="Times New Roman" panose="02020603050405020304" pitchFamily="18" charset="0"/>
              </a:rPr>
              <a:t>S. Saha</a:t>
            </a:r>
            <a:r>
              <a:rPr lang="en-IN" sz="1800" dirty="0">
                <a:latin typeface="Times New Roman" panose="02020603050405020304" pitchFamily="18" charset="0"/>
                <a:cs typeface="Times New Roman" panose="02020603050405020304" pitchFamily="18" charset="0"/>
              </a:rPr>
              <a:t>, P. Bhattacharyya (2021), ``A Multi-task Multi-modal Ensemble Model for Sentiment and Emotion aided Tweet Act Classification", </a:t>
            </a:r>
            <a:r>
              <a:rPr lang="en-IN" sz="1800" b="1" dirty="0">
                <a:latin typeface="Times New Roman" panose="02020603050405020304" pitchFamily="18" charset="0"/>
                <a:cs typeface="Times New Roman" panose="02020603050405020304" pitchFamily="18" charset="0"/>
              </a:rPr>
              <a:t>IEEE Transactions on Computational Social Systems.</a:t>
            </a:r>
          </a:p>
          <a:p>
            <a:pPr algn="just"/>
            <a:r>
              <a:rPr lang="en-US" sz="2000" dirty="0">
                <a:latin typeface="Times New Roman" panose="02020603050405020304" pitchFamily="18" charset="0"/>
                <a:cs typeface="Times New Roman" panose="02020603050405020304" pitchFamily="18" charset="0"/>
              </a:rPr>
              <a:t>A. Singh, </a:t>
            </a:r>
            <a:r>
              <a:rPr lang="en-US" sz="2000" b="1" dirty="0">
                <a:latin typeface="Times New Roman" panose="02020603050405020304" pitchFamily="18" charset="0"/>
                <a:cs typeface="Times New Roman" panose="02020603050405020304" pitchFamily="18" charset="0"/>
              </a:rPr>
              <a:t>S. Saha </a:t>
            </a:r>
            <a:r>
              <a:rPr lang="en-US" sz="2000" dirty="0">
                <a:latin typeface="Times New Roman" panose="02020603050405020304" pitchFamily="18" charset="0"/>
                <a:cs typeface="Times New Roman" panose="02020603050405020304" pitchFamily="18" charset="0"/>
              </a:rPr>
              <a:t>, M. </a:t>
            </a:r>
            <a:r>
              <a:rPr lang="en-US" sz="2000" dirty="0" err="1">
                <a:latin typeface="Times New Roman" panose="02020603050405020304" pitchFamily="18" charset="0"/>
                <a:cs typeface="Times New Roman" panose="02020603050405020304" pitchFamily="18" charset="0"/>
              </a:rPr>
              <a:t>Hasanuzzaman</a:t>
            </a:r>
            <a:r>
              <a:rPr lang="en-US" sz="2000" dirty="0">
                <a:latin typeface="Times New Roman" panose="02020603050405020304" pitchFamily="18" charset="0"/>
                <a:cs typeface="Times New Roman" panose="02020603050405020304" pitchFamily="18" charset="0"/>
              </a:rPr>
              <a:t>, K. </a:t>
            </a:r>
            <a:r>
              <a:rPr lang="en-US" sz="2000" dirty="0" err="1">
                <a:latin typeface="Times New Roman" panose="02020603050405020304" pitchFamily="18" charset="0"/>
                <a:cs typeface="Times New Roman" panose="02020603050405020304" pitchFamily="18" charset="0"/>
              </a:rPr>
              <a:t>Dey</a:t>
            </a:r>
            <a:r>
              <a:rPr lang="en-US" sz="2000" dirty="0">
                <a:latin typeface="Times New Roman" panose="02020603050405020304" pitchFamily="18" charset="0"/>
                <a:cs typeface="Times New Roman" panose="02020603050405020304" pitchFamily="18" charset="0"/>
              </a:rPr>
              <a:t> (2021), ``Multitask Learning for Complaint Identification and Sentiment Analysis", </a:t>
            </a:r>
            <a:r>
              <a:rPr lang="en-US" sz="2000" b="1" dirty="0">
                <a:latin typeface="Times New Roman" panose="02020603050405020304" pitchFamily="18" charset="0"/>
                <a:cs typeface="Times New Roman" panose="02020603050405020304" pitchFamily="18" charset="0"/>
              </a:rPr>
              <a:t>Cognitive Computation (impact factor: 4.307)</a:t>
            </a:r>
            <a:r>
              <a:rPr lang="en-US" sz="1800" b="1" dirty="0"/>
              <a:t> </a:t>
            </a:r>
          </a:p>
          <a:p>
            <a:pPr algn="just"/>
            <a:endParaRPr lang="en-US" sz="1800" dirty="0" smtClean="0"/>
          </a:p>
        </p:txBody>
      </p:sp>
    </p:spTree>
    <p:extLst>
      <p:ext uri="{BB962C8B-B14F-4D97-AF65-F5344CB8AC3E}">
        <p14:creationId xmlns:p14="http://schemas.microsoft.com/office/powerpoint/2010/main" val="224349108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dirty="0"/>
          </a:p>
        </p:txBody>
      </p:sp>
      <p:sp>
        <p:nvSpPr>
          <p:cNvPr id="4" name="Rectangle 3"/>
          <p:cNvSpPr/>
          <p:nvPr/>
        </p:nvSpPr>
        <p:spPr>
          <a:xfrm>
            <a:off x="-1" y="31598"/>
            <a:ext cx="11956473" cy="7294305"/>
          </a:xfrm>
          <a:prstGeom prst="rect">
            <a:avLst/>
          </a:prstGeom>
        </p:spPr>
        <p:txBody>
          <a:bodyPr wrap="square">
            <a:spAutoFit/>
          </a:bodyPr>
          <a:lstStyle/>
          <a:p>
            <a:r>
              <a:rPr lang="en-US" dirty="0" smtClean="0"/>
              <a:t>C</a:t>
            </a:r>
            <a:r>
              <a:rPr lang="en-US" dirty="0"/>
              <a:t>. S. </a:t>
            </a:r>
            <a:r>
              <a:rPr lang="en-US" dirty="0" err="1"/>
              <a:t>Kanani</a:t>
            </a:r>
            <a:r>
              <a:rPr lang="en-US" dirty="0"/>
              <a:t>, </a:t>
            </a:r>
            <a:r>
              <a:rPr lang="en-US" b="1" dirty="0"/>
              <a:t>S. </a:t>
            </a:r>
            <a:r>
              <a:rPr lang="en-US" b="1" dirty="0" err="1"/>
              <a:t>Saha</a:t>
            </a:r>
            <a:r>
              <a:rPr lang="en-US" dirty="0"/>
              <a:t> and P. Bhattacharyya (2020), ``Improving Diversity and Reducing Redundancy in Paragraph Captions", </a:t>
            </a:r>
            <a:r>
              <a:rPr lang="en-US" b="1" dirty="0"/>
              <a:t>IJCNN 2020</a:t>
            </a:r>
            <a:r>
              <a:rPr lang="en-US" dirty="0"/>
              <a:t>, 19 --24th July, 2020, Glasgow (UK) (accepted) (Category A)</a:t>
            </a:r>
          </a:p>
          <a:p>
            <a:endParaRPr lang="en-US" dirty="0"/>
          </a:p>
          <a:p>
            <a:r>
              <a:rPr lang="en-US" dirty="0" smtClean="0"/>
              <a:t> </a:t>
            </a:r>
            <a:r>
              <a:rPr lang="en-US" dirty="0"/>
              <a:t>A. </a:t>
            </a:r>
            <a:r>
              <a:rPr lang="en-US" dirty="0" err="1"/>
              <a:t>Jangra</a:t>
            </a:r>
            <a:r>
              <a:rPr lang="en-US" dirty="0"/>
              <a:t>, A. </a:t>
            </a:r>
            <a:r>
              <a:rPr lang="en-US" dirty="0" err="1"/>
              <a:t>Jatowt</a:t>
            </a:r>
            <a:r>
              <a:rPr lang="en-US" dirty="0"/>
              <a:t>, M. </a:t>
            </a:r>
            <a:r>
              <a:rPr lang="en-US" dirty="0" err="1"/>
              <a:t>Hasanuzzaman</a:t>
            </a:r>
            <a:r>
              <a:rPr lang="en-US" dirty="0"/>
              <a:t> and </a:t>
            </a:r>
            <a:r>
              <a:rPr lang="en-US" b="1" dirty="0"/>
              <a:t>S. </a:t>
            </a:r>
            <a:r>
              <a:rPr lang="en-US" b="1" dirty="0" err="1"/>
              <a:t>Saha</a:t>
            </a:r>
            <a:r>
              <a:rPr lang="en-US" dirty="0"/>
              <a:t> (2019): ``Text-Image-Video Summary Generation using Joint Integer Linear Programming", In the proceedings of </a:t>
            </a:r>
            <a:r>
              <a:rPr lang="en-US" b="1" dirty="0"/>
              <a:t>ECIR 2020 </a:t>
            </a:r>
            <a:r>
              <a:rPr lang="en-US" dirty="0"/>
              <a:t>, 2020 (Core </a:t>
            </a:r>
            <a:r>
              <a:rPr lang="en-US" dirty="0" err="1"/>
              <a:t>ranking:A</a:t>
            </a:r>
            <a:r>
              <a:rPr lang="en-US" dirty="0"/>
              <a:t>).</a:t>
            </a:r>
          </a:p>
          <a:p>
            <a:endParaRPr lang="en-US" dirty="0"/>
          </a:p>
          <a:p>
            <a:r>
              <a:rPr lang="en-US" dirty="0" smtClean="0"/>
              <a:t> </a:t>
            </a:r>
            <a:r>
              <a:rPr lang="en-US" dirty="0"/>
              <a:t>T. </a:t>
            </a:r>
            <a:r>
              <a:rPr lang="en-US" dirty="0" err="1"/>
              <a:t>Saha</a:t>
            </a:r>
            <a:r>
              <a:rPr lang="en-US" dirty="0"/>
              <a:t>, A. </a:t>
            </a:r>
            <a:r>
              <a:rPr lang="en-US" dirty="0" err="1"/>
              <a:t>Upadhyaya</a:t>
            </a:r>
            <a:r>
              <a:rPr lang="en-US" dirty="0"/>
              <a:t>, </a:t>
            </a:r>
            <a:r>
              <a:rPr lang="en-US" b="1" dirty="0"/>
              <a:t>S. </a:t>
            </a:r>
            <a:r>
              <a:rPr lang="en-US" b="1" dirty="0" err="1"/>
              <a:t>Saha</a:t>
            </a:r>
            <a:r>
              <a:rPr lang="en-US" dirty="0"/>
              <a:t>, P. Bhattacharyya (2021), ``A Multi-task Multi-modal Ensemble Model for Sentiment and Emotion aided Tweet Act Classification", </a:t>
            </a:r>
            <a:r>
              <a:rPr lang="en-US" b="1" dirty="0"/>
              <a:t>IEEE Transactions on Computational Social </a:t>
            </a:r>
            <a:r>
              <a:rPr lang="en-US" b="1" dirty="0" smtClean="0"/>
              <a:t>Systems.</a:t>
            </a:r>
            <a:endParaRPr lang="en-US" dirty="0"/>
          </a:p>
          <a:p>
            <a:endParaRPr lang="en-US" dirty="0"/>
          </a:p>
          <a:p>
            <a:r>
              <a:rPr lang="en-US" dirty="0" smtClean="0"/>
              <a:t> </a:t>
            </a:r>
            <a:r>
              <a:rPr lang="en-US" dirty="0"/>
              <a:t>C. Suman, A. </a:t>
            </a:r>
            <a:r>
              <a:rPr lang="en-US" dirty="0" err="1"/>
              <a:t>Naman</a:t>
            </a:r>
            <a:r>
              <a:rPr lang="en-US" dirty="0"/>
              <a:t>, </a:t>
            </a:r>
            <a:r>
              <a:rPr lang="en-US" b="1" dirty="0"/>
              <a:t>S. </a:t>
            </a:r>
            <a:r>
              <a:rPr lang="en-US" b="1" dirty="0" err="1"/>
              <a:t>Saha</a:t>
            </a:r>
            <a:r>
              <a:rPr lang="en-US" dirty="0"/>
              <a:t>, P. Bhattacharyya (2021), ``A Multimodal Author Profiling System for Tweets", </a:t>
            </a:r>
            <a:r>
              <a:rPr lang="en-US" b="1" dirty="0"/>
              <a:t>IEEE Transactions on Computational Social </a:t>
            </a:r>
            <a:r>
              <a:rPr lang="en-US" b="1" dirty="0" smtClean="0"/>
              <a:t>Systems.</a:t>
            </a:r>
            <a:endParaRPr lang="en-US" b="1" dirty="0"/>
          </a:p>
          <a:p>
            <a:endParaRPr lang="en-US" dirty="0"/>
          </a:p>
          <a:p>
            <a:r>
              <a:rPr lang="en-US" dirty="0" smtClean="0"/>
              <a:t> </a:t>
            </a:r>
            <a:r>
              <a:rPr lang="en-US" dirty="0"/>
              <a:t>S. Mishra, R. </a:t>
            </a:r>
            <a:r>
              <a:rPr lang="en-US" dirty="0" err="1"/>
              <a:t>Dhir</a:t>
            </a:r>
            <a:r>
              <a:rPr lang="en-US" dirty="0"/>
              <a:t>, </a:t>
            </a:r>
            <a:r>
              <a:rPr lang="en-US" b="1" dirty="0"/>
              <a:t>S. </a:t>
            </a:r>
            <a:r>
              <a:rPr lang="en-US" b="1" dirty="0" err="1"/>
              <a:t>Saha</a:t>
            </a:r>
            <a:r>
              <a:rPr lang="en-US" dirty="0"/>
              <a:t>, P. Bhattacharyya (2020), ``A Hindi Image Caption Generation Framework using Deep Learning", </a:t>
            </a:r>
            <a:r>
              <a:rPr lang="en-US" b="1" dirty="0"/>
              <a:t>ACM Transactions on Asian and Low-Resource Language Information Processing.</a:t>
            </a:r>
          </a:p>
          <a:p>
            <a:endParaRPr lang="en-US" b="1" dirty="0"/>
          </a:p>
          <a:p>
            <a:r>
              <a:rPr lang="en-US" dirty="0" smtClean="0"/>
              <a:t> </a:t>
            </a:r>
            <a:r>
              <a:rPr lang="en-US" dirty="0"/>
              <a:t>T. </a:t>
            </a:r>
            <a:r>
              <a:rPr lang="en-US" dirty="0" err="1"/>
              <a:t>Saha</a:t>
            </a:r>
            <a:r>
              <a:rPr lang="en-US" dirty="0"/>
              <a:t>, </a:t>
            </a:r>
            <a:r>
              <a:rPr lang="en-US" b="1" dirty="0"/>
              <a:t>S. </a:t>
            </a:r>
            <a:r>
              <a:rPr lang="en-US" b="1" dirty="0" err="1"/>
              <a:t>Saha</a:t>
            </a:r>
            <a:r>
              <a:rPr lang="en-US" dirty="0"/>
              <a:t> , P. Bhattacharyya (2020), ``Towards Sentiment aware Multi-modal Dialogue Policy Learning using Hierarchical Reinforcement Learning". </a:t>
            </a:r>
            <a:r>
              <a:rPr lang="en-US" b="1" dirty="0"/>
              <a:t>Cognitive Computation </a:t>
            </a:r>
            <a:r>
              <a:rPr lang="en-US" dirty="0"/>
              <a:t>(impact factor: 4.980).</a:t>
            </a:r>
          </a:p>
          <a:p>
            <a:endParaRPr lang="en-US" dirty="0"/>
          </a:p>
          <a:p>
            <a:r>
              <a:rPr lang="en-US" dirty="0" smtClean="0"/>
              <a:t> </a:t>
            </a:r>
            <a:r>
              <a:rPr lang="en-US" dirty="0"/>
              <a:t>S. Paul, </a:t>
            </a:r>
            <a:r>
              <a:rPr lang="en-US" b="1" dirty="0"/>
              <a:t>S. </a:t>
            </a:r>
            <a:r>
              <a:rPr lang="en-US" b="1" dirty="0" err="1"/>
              <a:t>Saha</a:t>
            </a:r>
            <a:r>
              <a:rPr lang="en-US" dirty="0"/>
              <a:t>, M. </a:t>
            </a:r>
            <a:r>
              <a:rPr lang="en-US" dirty="0" err="1"/>
              <a:t>Hasanuzzaman</a:t>
            </a:r>
            <a:r>
              <a:rPr lang="en-US" dirty="0"/>
              <a:t> (2020), ``Identification of Cyberbullying: A Deep Learning based Multimodal Approach " </a:t>
            </a:r>
            <a:r>
              <a:rPr lang="en-US" b="1" dirty="0"/>
              <a:t>Multimedia Tools and Applications </a:t>
            </a:r>
            <a:r>
              <a:rPr lang="en-US" dirty="0"/>
              <a:t>.</a:t>
            </a:r>
          </a:p>
          <a:p>
            <a:endParaRPr lang="en-US" dirty="0"/>
          </a:p>
          <a:p>
            <a:r>
              <a:rPr lang="en-US" dirty="0" smtClean="0"/>
              <a:t> </a:t>
            </a:r>
            <a:r>
              <a:rPr lang="en-US" dirty="0"/>
              <a:t>S. </a:t>
            </a:r>
            <a:r>
              <a:rPr lang="en-US" dirty="0" err="1"/>
              <a:t>Mitra</a:t>
            </a:r>
            <a:r>
              <a:rPr lang="en-US" dirty="0"/>
              <a:t>, M. </a:t>
            </a:r>
            <a:r>
              <a:rPr lang="en-US" dirty="0" err="1"/>
              <a:t>Hasanuzzaman</a:t>
            </a:r>
            <a:r>
              <a:rPr lang="en-US" dirty="0"/>
              <a:t>, </a:t>
            </a:r>
            <a:r>
              <a:rPr lang="en-US" b="1" dirty="0"/>
              <a:t>S. </a:t>
            </a:r>
            <a:r>
              <a:rPr lang="en-US" b="1" dirty="0" err="1"/>
              <a:t>Saha</a:t>
            </a:r>
            <a:r>
              <a:rPr lang="en-US" dirty="0"/>
              <a:t> (2018): Incorporating Deep Visual Features into </a:t>
            </a:r>
            <a:r>
              <a:rPr lang="en-US" dirty="0" err="1"/>
              <a:t>Multiobjective</a:t>
            </a:r>
            <a:r>
              <a:rPr lang="en-US" dirty="0"/>
              <a:t> based Multi-view Search Result Clustering, In the proceedings of 27th International Conference on Computational Linguistics (</a:t>
            </a:r>
            <a:r>
              <a:rPr lang="en-US" b="1" dirty="0"/>
              <a:t>COLING 2018</a:t>
            </a:r>
            <a:r>
              <a:rPr lang="en-US" dirty="0"/>
              <a:t>) Santa Fe, New-Mexico, USA from August 20th--26th 2018 (accepted). (Core Ranking: A).</a:t>
            </a:r>
          </a:p>
          <a:p>
            <a:r>
              <a:rPr lang="en-US" dirty="0"/>
              <a:t> </a:t>
            </a:r>
          </a:p>
          <a:p>
            <a:endParaRPr lang="en-US" dirty="0"/>
          </a:p>
        </p:txBody>
      </p:sp>
    </p:spTree>
    <p:extLst>
      <p:ext uri="{BB962C8B-B14F-4D97-AF65-F5344CB8AC3E}">
        <p14:creationId xmlns:p14="http://schemas.microsoft.com/office/powerpoint/2010/main" val="20398732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132522" y="39740"/>
            <a:ext cx="12192000" cy="4555200"/>
          </a:xfrm>
        </p:spPr>
        <p:txBody>
          <a:bodyPr/>
          <a:lstStyle/>
          <a:p>
            <a:pPr algn="just"/>
            <a:r>
              <a:rPr lang="en-US" sz="1600" dirty="0"/>
              <a:t> T. </a:t>
            </a:r>
            <a:r>
              <a:rPr lang="en-US" sz="1600" dirty="0" err="1"/>
              <a:t>Saha</a:t>
            </a:r>
            <a:r>
              <a:rPr lang="en-US" sz="1600" dirty="0"/>
              <a:t>, D. Gupta, </a:t>
            </a:r>
            <a:r>
              <a:rPr lang="en-US" sz="1600" b="1" dirty="0"/>
              <a:t>S. </a:t>
            </a:r>
            <a:r>
              <a:rPr lang="en-US" sz="1600" b="1" dirty="0" err="1"/>
              <a:t>Saha</a:t>
            </a:r>
            <a:r>
              <a:rPr lang="en-US" sz="1600" b="1" dirty="0"/>
              <a:t> </a:t>
            </a:r>
            <a:r>
              <a:rPr lang="en-US" sz="1600" dirty="0"/>
              <a:t>, P. Bhattacharyya (2021), ``A Unified Dialogue Management Strategy for Multi-Intent Dialogue Conversations in Multiple Languages", </a:t>
            </a:r>
            <a:r>
              <a:rPr lang="en-US" sz="1600" b="1" dirty="0"/>
              <a:t>ACM Transactions on Asian and Low-Resource Language Information Processing</a:t>
            </a:r>
          </a:p>
          <a:p>
            <a:pPr algn="just"/>
            <a:r>
              <a:rPr lang="en-US" sz="1600" dirty="0"/>
              <a:t>A. Tiwari, T. </a:t>
            </a:r>
            <a:r>
              <a:rPr lang="en-US" sz="1600" dirty="0" err="1"/>
              <a:t>Saha</a:t>
            </a:r>
            <a:r>
              <a:rPr lang="en-US" sz="1600" dirty="0"/>
              <a:t>, </a:t>
            </a:r>
            <a:r>
              <a:rPr lang="en-US" sz="1600" b="1" dirty="0"/>
              <a:t>S. </a:t>
            </a:r>
            <a:r>
              <a:rPr lang="en-US" sz="1600" b="1" dirty="0" err="1"/>
              <a:t>Saha</a:t>
            </a:r>
            <a:r>
              <a:rPr lang="en-US" sz="1600" dirty="0"/>
              <a:t>, S. </a:t>
            </a:r>
            <a:r>
              <a:rPr lang="en-US" sz="1600" dirty="0" err="1"/>
              <a:t>Sengupta</a:t>
            </a:r>
            <a:r>
              <a:rPr lang="en-US" sz="1600" dirty="0"/>
              <a:t>, A. Maitra, R. </a:t>
            </a:r>
            <a:r>
              <a:rPr lang="en-US" sz="1600" dirty="0" err="1"/>
              <a:t>Ramnani</a:t>
            </a:r>
            <a:r>
              <a:rPr lang="en-US" sz="1600" dirty="0"/>
              <a:t>, P. Bhattacharyya (2021), ``A Dynamic Goal Adapted Task Oriented Dialogue Agent", </a:t>
            </a:r>
            <a:r>
              <a:rPr lang="en-US" sz="1600" b="1" dirty="0" err="1"/>
              <a:t>Plos</a:t>
            </a:r>
            <a:r>
              <a:rPr lang="en-US" sz="1600" b="1" dirty="0"/>
              <a:t> One (h5 index: 175, impact factor: 2.74)</a:t>
            </a:r>
          </a:p>
          <a:p>
            <a:pPr algn="just"/>
            <a:r>
              <a:rPr lang="en-US" sz="1600" dirty="0"/>
              <a:t>T. </a:t>
            </a:r>
            <a:r>
              <a:rPr lang="en-US" sz="1600" dirty="0" err="1"/>
              <a:t>Saha</a:t>
            </a:r>
            <a:r>
              <a:rPr lang="en-US" sz="1600" dirty="0"/>
              <a:t>, S. Ramesh, </a:t>
            </a:r>
            <a:r>
              <a:rPr lang="en-US" sz="1600" b="1" dirty="0"/>
              <a:t>S. </a:t>
            </a:r>
            <a:r>
              <a:rPr lang="en-US" sz="1600" b="1" dirty="0" err="1"/>
              <a:t>Saha</a:t>
            </a:r>
            <a:r>
              <a:rPr lang="en-US" sz="1600" dirty="0"/>
              <a:t>, P. Bhattacharyya (2020), "BERT-Caps: A Transformer based Capsule Network for Tweet Act Classification". </a:t>
            </a:r>
            <a:r>
              <a:rPr lang="en-US" sz="1600" b="1" dirty="0"/>
              <a:t>IEEE Transactions on Computational Social Systems</a:t>
            </a:r>
          </a:p>
          <a:p>
            <a:pPr algn="just"/>
            <a:r>
              <a:rPr lang="en-US" sz="1600" dirty="0"/>
              <a:t>T. </a:t>
            </a:r>
            <a:r>
              <a:rPr lang="en-US" sz="1600" dirty="0" err="1"/>
              <a:t>Saha</a:t>
            </a:r>
            <a:r>
              <a:rPr lang="en-US" sz="1600" dirty="0"/>
              <a:t>, D. Gupta, </a:t>
            </a:r>
            <a:r>
              <a:rPr lang="en-US" sz="1600" b="1" dirty="0"/>
              <a:t>S. </a:t>
            </a:r>
            <a:r>
              <a:rPr lang="en-US" sz="1600" b="1" dirty="0" err="1"/>
              <a:t>Saha</a:t>
            </a:r>
            <a:r>
              <a:rPr lang="en-US" sz="1600" b="1" dirty="0"/>
              <a:t> </a:t>
            </a:r>
            <a:r>
              <a:rPr lang="en-US" sz="1600" dirty="0"/>
              <a:t>, P. Bhattacharyya (2020). ``Towards Integrated Dialogue Policy Learning for Multiple Domains and Intents using Hierarchical Deep Reinforcement Learning", </a:t>
            </a:r>
            <a:r>
              <a:rPr lang="en-US" sz="1600" b="1" dirty="0"/>
              <a:t>Expert Systems with Applications</a:t>
            </a:r>
          </a:p>
          <a:p>
            <a:pPr algn="just"/>
            <a:r>
              <a:rPr lang="en-US" sz="1600" dirty="0"/>
              <a:t>T. </a:t>
            </a:r>
            <a:r>
              <a:rPr lang="en-US" sz="1600" dirty="0" err="1"/>
              <a:t>Saha</a:t>
            </a:r>
            <a:r>
              <a:rPr lang="en-US" sz="1600" dirty="0"/>
              <a:t>, D. Gupta, </a:t>
            </a:r>
            <a:r>
              <a:rPr lang="en-US" sz="1600" b="1" dirty="0"/>
              <a:t>S. </a:t>
            </a:r>
            <a:r>
              <a:rPr lang="en-US" sz="1600" b="1" dirty="0" err="1"/>
              <a:t>Saha</a:t>
            </a:r>
            <a:r>
              <a:rPr lang="en-US" sz="1600" dirty="0"/>
              <a:t>, P. Bhattacharyya (2020). ``A Hierarchical Approach for Efficient Multi-Intent Dialogue Policy Learning". </a:t>
            </a:r>
            <a:r>
              <a:rPr lang="en-US" sz="1600" b="1" dirty="0"/>
              <a:t>Multimedia Tools and Applications (Springer)</a:t>
            </a:r>
            <a:r>
              <a:rPr lang="en-US" sz="1600" dirty="0"/>
              <a:t>, 2020 </a:t>
            </a:r>
          </a:p>
          <a:p>
            <a:pPr algn="just"/>
            <a:r>
              <a:rPr lang="en-US" sz="1600" dirty="0"/>
              <a:t>T. </a:t>
            </a:r>
            <a:r>
              <a:rPr lang="en-US" sz="1600" dirty="0" err="1"/>
              <a:t>Saha</a:t>
            </a:r>
            <a:r>
              <a:rPr lang="en-US" sz="1600" dirty="0"/>
              <a:t>, D. Gupta, </a:t>
            </a:r>
            <a:r>
              <a:rPr lang="en-US" sz="1600" b="1" dirty="0"/>
              <a:t>S. </a:t>
            </a:r>
            <a:r>
              <a:rPr lang="en-US" sz="1600" b="1" dirty="0" err="1"/>
              <a:t>Saha</a:t>
            </a:r>
            <a:r>
              <a:rPr lang="en-US" sz="1600" dirty="0"/>
              <a:t>, P. Bhattacharyya (2019), ``Emotion aided Dialogue Act Classification for Task-Independent Conversations in a Multi-Modal Framework", </a:t>
            </a:r>
            <a:r>
              <a:rPr lang="en-US" sz="1600" b="1" dirty="0"/>
              <a:t>Cognitive </a:t>
            </a:r>
            <a:r>
              <a:rPr lang="en-US" sz="1600" b="1" dirty="0" smtClean="0"/>
              <a:t>Computation</a:t>
            </a:r>
            <a:r>
              <a:rPr lang="en-US" sz="1600" dirty="0"/>
              <a:t> (impact factor: 4.287)</a:t>
            </a:r>
          </a:p>
          <a:p>
            <a:pPr algn="just"/>
            <a:r>
              <a:rPr lang="en-US" sz="1600" dirty="0"/>
              <a:t> T. </a:t>
            </a:r>
            <a:r>
              <a:rPr lang="en-US" sz="1600" dirty="0" err="1"/>
              <a:t>Saha</a:t>
            </a:r>
            <a:r>
              <a:rPr lang="en-US" sz="1600" dirty="0"/>
              <a:t>, </a:t>
            </a:r>
            <a:r>
              <a:rPr lang="en-US" sz="1600" b="1" dirty="0"/>
              <a:t>S. </a:t>
            </a:r>
            <a:r>
              <a:rPr lang="en-US" sz="1600" b="1" dirty="0" err="1"/>
              <a:t>Saha</a:t>
            </a:r>
            <a:r>
              <a:rPr lang="en-US" sz="1600" dirty="0"/>
              <a:t> and P. Bhattacharyya (2020), `` Transfer Learning-based Task-oriented Dialogue Policy for Multiple Domains using Hierarchical Reinforcement Learning", IJCNN 2020, 19 --24th July, 2020, Glasgow (UK) </a:t>
            </a:r>
          </a:p>
          <a:p>
            <a:pPr algn="just"/>
            <a:r>
              <a:rPr lang="en-US" sz="1600" dirty="0"/>
              <a:t> T. </a:t>
            </a:r>
            <a:r>
              <a:rPr lang="en-US" sz="1600" dirty="0" err="1"/>
              <a:t>Saha</a:t>
            </a:r>
            <a:r>
              <a:rPr lang="en-US" sz="1600" dirty="0"/>
              <a:t>, N. </a:t>
            </a:r>
            <a:r>
              <a:rPr lang="en-US" sz="1600" dirty="0" err="1"/>
              <a:t>Priya</a:t>
            </a:r>
            <a:r>
              <a:rPr lang="en-US" sz="1600" dirty="0"/>
              <a:t>, </a:t>
            </a:r>
            <a:r>
              <a:rPr lang="en-US" sz="1600" b="1" dirty="0"/>
              <a:t>S. </a:t>
            </a:r>
            <a:r>
              <a:rPr lang="en-US" sz="1600" b="1" dirty="0" err="1"/>
              <a:t>Saha</a:t>
            </a:r>
            <a:r>
              <a:rPr lang="en-US" sz="1600" dirty="0"/>
              <a:t> and P. Bhattacharyya (2021), ``A Transformer based Multi-task Model for Domain Classification, Intent Detection, and Slot-Filling" in </a:t>
            </a:r>
            <a:r>
              <a:rPr lang="en-US" sz="1600" b="1" dirty="0"/>
              <a:t>International Joint Conference on Neural Networks (IJCNN) 2021</a:t>
            </a:r>
            <a:r>
              <a:rPr lang="en-US" sz="1600" dirty="0"/>
              <a:t>, 18-22 July 2021</a:t>
            </a:r>
          </a:p>
          <a:p>
            <a:pPr algn="just"/>
            <a:r>
              <a:rPr lang="en-US" sz="1600" dirty="0"/>
              <a:t>T. </a:t>
            </a:r>
            <a:r>
              <a:rPr lang="en-US" sz="1600" dirty="0" err="1"/>
              <a:t>Saha</a:t>
            </a:r>
            <a:r>
              <a:rPr lang="en-US" sz="1600" dirty="0"/>
              <a:t>, S. Chopra, </a:t>
            </a:r>
            <a:r>
              <a:rPr lang="en-US" sz="1600" b="1" dirty="0"/>
              <a:t>S. </a:t>
            </a:r>
            <a:r>
              <a:rPr lang="en-US" sz="1600" b="1" dirty="0" err="1"/>
              <a:t>Saha</a:t>
            </a:r>
            <a:r>
              <a:rPr lang="en-US" sz="1600" dirty="0"/>
              <a:t>, P. Bhattacharyya and Dr. P. Kumar (2021), ``A Large-Scale Dataset for Motivational Dialogue System: An Application of Natural Language Generation to Mental Health", in </a:t>
            </a:r>
            <a:r>
              <a:rPr lang="en-US" sz="1600" b="1" dirty="0"/>
              <a:t>International Joint Conference on Neural Networks (IJCNN) 2021</a:t>
            </a:r>
            <a:r>
              <a:rPr lang="en-US" sz="1600" dirty="0"/>
              <a:t>, 18-22 July 2021 </a:t>
            </a:r>
          </a:p>
          <a:p>
            <a:pPr algn="just"/>
            <a:r>
              <a:rPr lang="en-US" sz="1600" dirty="0"/>
              <a:t>T. </a:t>
            </a:r>
            <a:r>
              <a:rPr lang="en-US" sz="1600" dirty="0" err="1"/>
              <a:t>Saha</a:t>
            </a:r>
            <a:r>
              <a:rPr lang="en-US" sz="1600" dirty="0"/>
              <a:t>, S. Chopra, </a:t>
            </a:r>
            <a:r>
              <a:rPr lang="en-US" sz="1600" b="1" dirty="0"/>
              <a:t>S. </a:t>
            </a:r>
            <a:r>
              <a:rPr lang="en-US" sz="1600" b="1" dirty="0" err="1"/>
              <a:t>Saha</a:t>
            </a:r>
            <a:r>
              <a:rPr lang="en-US" sz="1600" dirty="0"/>
              <a:t> and P. Bhattacharyya (2020), ``Reinforcement learning based personalized neural response generation", in </a:t>
            </a:r>
            <a:r>
              <a:rPr lang="en-US" sz="1600" b="1" dirty="0"/>
              <a:t>International Conference on Neural Information Processing (ICONIP) 2020</a:t>
            </a:r>
            <a:r>
              <a:rPr lang="en-US" sz="1600" dirty="0"/>
              <a:t>, 18-22 November, 2020</a:t>
            </a:r>
          </a:p>
          <a:p>
            <a:pPr algn="just"/>
            <a:r>
              <a:rPr lang="en-US" sz="1600" dirty="0"/>
              <a:t>T. </a:t>
            </a:r>
            <a:r>
              <a:rPr lang="en-US" sz="1600" dirty="0" err="1"/>
              <a:t>Saha</a:t>
            </a:r>
            <a:r>
              <a:rPr lang="en-US" sz="1600" dirty="0"/>
              <a:t>, A. P. Patra, </a:t>
            </a:r>
            <a:r>
              <a:rPr lang="en-US" sz="1600" b="1" dirty="0"/>
              <a:t>S. </a:t>
            </a:r>
            <a:r>
              <a:rPr lang="en-US" sz="1600" b="1" dirty="0" err="1"/>
              <a:t>Saha</a:t>
            </a:r>
            <a:r>
              <a:rPr lang="en-US" sz="1600" dirty="0"/>
              <a:t>, and P. Bhattacharyya (2020), ``A Transformer based Approach for Identification of Tweet Acts", IJCNN 2020, 19 --24th July, 2020, Glasgow (UK)</a:t>
            </a:r>
          </a:p>
          <a:p>
            <a:pPr algn="just"/>
            <a:r>
              <a:rPr lang="en-US" sz="1600" dirty="0"/>
              <a:t> T. </a:t>
            </a:r>
            <a:r>
              <a:rPr lang="en-US" sz="1600" dirty="0" err="1"/>
              <a:t>Saha</a:t>
            </a:r>
            <a:r>
              <a:rPr lang="en-US" sz="1600" dirty="0"/>
              <a:t>, </a:t>
            </a:r>
            <a:r>
              <a:rPr lang="en-US" sz="1600" b="1" dirty="0"/>
              <a:t>S. </a:t>
            </a:r>
            <a:r>
              <a:rPr lang="en-US" sz="1600" b="1" dirty="0" err="1"/>
              <a:t>Saha</a:t>
            </a:r>
            <a:r>
              <a:rPr lang="en-US" sz="1600" dirty="0"/>
              <a:t> and P. Bhattacharyya (2019): Tweet Act Classification : A Deep Learning based Classifier for Recognizing Speech Acts in Twitter, </a:t>
            </a:r>
            <a:r>
              <a:rPr lang="en-US" sz="1600" b="1" dirty="0"/>
              <a:t>IEEE International Joint Conference on Neural Networks (IJCNN) 2019</a:t>
            </a:r>
            <a:r>
              <a:rPr lang="en-US" sz="1600" dirty="0"/>
              <a:t>, Budapest, Hungary, July 14-19, 2019</a:t>
            </a:r>
          </a:p>
          <a:p>
            <a:pPr algn="just"/>
            <a:r>
              <a:rPr lang="en-US" sz="1600" dirty="0"/>
              <a:t>T. </a:t>
            </a:r>
            <a:r>
              <a:rPr lang="en-US" sz="1600" dirty="0" err="1"/>
              <a:t>Saha</a:t>
            </a:r>
            <a:r>
              <a:rPr lang="en-US" sz="1600" dirty="0"/>
              <a:t>, D. Gupta, </a:t>
            </a:r>
            <a:r>
              <a:rPr lang="en-US" sz="1600" b="1" dirty="0"/>
              <a:t>S. </a:t>
            </a:r>
            <a:r>
              <a:rPr lang="en-US" sz="1600" b="1" dirty="0" err="1"/>
              <a:t>Saha</a:t>
            </a:r>
            <a:r>
              <a:rPr lang="en-US" sz="1600" b="1" dirty="0"/>
              <a:t> </a:t>
            </a:r>
            <a:r>
              <a:rPr lang="en-US" sz="1600" dirty="0"/>
              <a:t>, P. Bhattacharyya (2018): Reinforcement Learning based Dialogue Management Strategy, </a:t>
            </a:r>
            <a:r>
              <a:rPr lang="en-US" sz="1600" b="1" dirty="0"/>
              <a:t>In the proceedings of 25th International Conference on Neural Information Processing (ICONIP2018)</a:t>
            </a:r>
            <a:r>
              <a:rPr lang="en-US" sz="1600" dirty="0"/>
              <a:t>, </a:t>
            </a:r>
            <a:r>
              <a:rPr lang="en-US" sz="1600" dirty="0" err="1"/>
              <a:t>Siem</a:t>
            </a:r>
            <a:r>
              <a:rPr lang="en-US" sz="1600" dirty="0"/>
              <a:t> Reap, Cambodia on December 13-16, 2018</a:t>
            </a:r>
          </a:p>
          <a:p>
            <a:pPr algn="just"/>
            <a:r>
              <a:rPr lang="en-US" sz="1600" dirty="0"/>
              <a:t>T. </a:t>
            </a:r>
            <a:r>
              <a:rPr lang="en-US" sz="1600" dirty="0" err="1"/>
              <a:t>Saha</a:t>
            </a:r>
            <a:r>
              <a:rPr lang="en-US" sz="1600" dirty="0"/>
              <a:t>, </a:t>
            </a:r>
            <a:r>
              <a:rPr lang="en-US" sz="1600" b="1" dirty="0"/>
              <a:t>S. </a:t>
            </a:r>
            <a:r>
              <a:rPr lang="en-US" sz="1600" b="1" dirty="0" err="1"/>
              <a:t>Saha</a:t>
            </a:r>
            <a:r>
              <a:rPr lang="en-US" sz="1600" b="1" dirty="0"/>
              <a:t> </a:t>
            </a:r>
            <a:r>
              <a:rPr lang="en-US" sz="1600" dirty="0"/>
              <a:t>, P. Bhattacharyya (2018): Exploring Deep Learning Architectures coupled with CRF based Prediction for Slot-Filling, </a:t>
            </a:r>
            <a:r>
              <a:rPr lang="en-US" sz="1600" b="1" dirty="0"/>
              <a:t>In the proceedings of 25th International Conference on Neural Information Processing (ICONIP2018)</a:t>
            </a:r>
            <a:r>
              <a:rPr lang="en-US" sz="1600" dirty="0"/>
              <a:t>, </a:t>
            </a:r>
            <a:r>
              <a:rPr lang="en-US" sz="1600" dirty="0" err="1"/>
              <a:t>Siem</a:t>
            </a:r>
            <a:r>
              <a:rPr lang="en-US" sz="1600" dirty="0"/>
              <a:t> Reap, Cambodia on December 13-16, 2018</a:t>
            </a:r>
            <a:endParaRPr lang="en-US" sz="1600" b="1" dirty="0"/>
          </a:p>
          <a:p>
            <a:endParaRPr lang="en-US" dirty="0"/>
          </a:p>
        </p:txBody>
      </p:sp>
    </p:spTree>
    <p:extLst>
      <p:ext uri="{BB962C8B-B14F-4D97-AF65-F5344CB8AC3E}">
        <p14:creationId xmlns:p14="http://schemas.microsoft.com/office/powerpoint/2010/main" val="10984346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D04A-BC77-B24B-968B-6056359ABAB0}"/>
              </a:ext>
            </a:extLst>
          </p:cNvPr>
          <p:cNvSpPr>
            <a:spLocks noGrp="1"/>
          </p:cNvSpPr>
          <p:nvPr>
            <p:ph type="title"/>
          </p:nvPr>
        </p:nvSpPr>
        <p:spPr>
          <a:xfrm>
            <a:off x="138545" y="255184"/>
            <a:ext cx="11215255" cy="1052626"/>
          </a:xfrm>
        </p:spPr>
        <p:txBody>
          <a:bodyPr>
            <a:normAutofit fontScale="90000"/>
          </a:bodyPr>
          <a:lstStyle/>
          <a:p>
            <a:pPr algn="ctr"/>
            <a:r>
              <a:rPr lang="en-US" b="1" dirty="0">
                <a:solidFill>
                  <a:srgbClr val="C00000"/>
                </a:solidFill>
              </a:rPr>
              <a:t>Types of Multi-modal Information Fusion Techniques</a:t>
            </a:r>
          </a:p>
        </p:txBody>
      </p:sp>
      <p:sp>
        <p:nvSpPr>
          <p:cNvPr id="4" name="Content Placeholder 3">
            <a:extLst>
              <a:ext uri="{FF2B5EF4-FFF2-40B4-BE49-F238E27FC236}">
                <a16:creationId xmlns:a16="http://schemas.microsoft.com/office/drawing/2014/main" id="{70B20B86-05AC-AC4B-AED0-B55893C51DA3}"/>
              </a:ext>
            </a:extLst>
          </p:cNvPr>
          <p:cNvSpPr>
            <a:spLocks noGrp="1"/>
          </p:cNvSpPr>
          <p:nvPr>
            <p:ph idx="1"/>
          </p:nvPr>
        </p:nvSpPr>
        <p:spPr>
          <a:xfrm>
            <a:off x="912634" y="1606448"/>
            <a:ext cx="10515600" cy="4351338"/>
          </a:xfrm>
        </p:spPr>
        <p:txBody>
          <a:bodyPr/>
          <a:lstStyle/>
          <a:p>
            <a:r>
              <a:rPr lang="en-US" dirty="0"/>
              <a:t>Early fusion or Data-level fusion : referred to as input level fusion</a:t>
            </a:r>
          </a:p>
          <a:p>
            <a:r>
              <a:rPr lang="en-US" dirty="0"/>
              <a:t>Late fusion or Decision-level fusion </a:t>
            </a:r>
          </a:p>
          <a:p>
            <a:r>
              <a:rPr lang="en-US" dirty="0"/>
              <a:t>Intermediate fusion</a:t>
            </a:r>
          </a:p>
        </p:txBody>
      </p:sp>
      <p:sp>
        <p:nvSpPr>
          <p:cNvPr id="3" name="Rectangle 2"/>
          <p:cNvSpPr/>
          <p:nvPr/>
        </p:nvSpPr>
        <p:spPr>
          <a:xfrm>
            <a:off x="346362" y="6211669"/>
            <a:ext cx="9462655" cy="369332"/>
          </a:xfrm>
          <a:prstGeom prst="rect">
            <a:avLst/>
          </a:prstGeom>
        </p:spPr>
        <p:txBody>
          <a:bodyPr wrap="square">
            <a:spAutoFit/>
          </a:bodyPr>
          <a:lstStyle/>
          <a:p>
            <a:r>
              <a:rPr lang="en-US" dirty="0" smtClean="0"/>
              <a:t>Source: https</a:t>
            </a:r>
            <a:r>
              <a:rPr lang="en-US" dirty="0"/>
              <a:t>://medium.com/haileleol-tibebu/data-fusion-78e68e65b2d1</a:t>
            </a:r>
          </a:p>
        </p:txBody>
      </p:sp>
    </p:spTree>
    <p:extLst>
      <p:ext uri="{BB962C8B-B14F-4D97-AF65-F5344CB8AC3E}">
        <p14:creationId xmlns:p14="http://schemas.microsoft.com/office/powerpoint/2010/main" val="23638910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82"/>
          <p:cNvSpPr txBox="1">
            <a:spLocks noGrp="1"/>
          </p:cNvSpPr>
          <p:nvPr>
            <p:ph type="title"/>
          </p:nvPr>
        </p:nvSpPr>
        <p:spPr>
          <a:xfrm>
            <a:off x="626236" y="137218"/>
            <a:ext cx="10251600" cy="713600"/>
          </a:xfrm>
          <a:prstGeom prst="rect">
            <a:avLst/>
          </a:prstGeom>
        </p:spPr>
        <p:txBody>
          <a:bodyPr spcFirstLastPara="1" wrap="square" lIns="121897" tIns="121897" rIns="121897" bIns="121897" anchor="t" anchorCtr="0">
            <a:noAutofit/>
          </a:bodyPr>
          <a:lstStyle/>
          <a:p>
            <a:r>
              <a:rPr lang="en" dirty="0"/>
              <a:t>References</a:t>
            </a:r>
            <a:endParaRPr dirty="0"/>
          </a:p>
        </p:txBody>
      </p:sp>
      <p:sp>
        <p:nvSpPr>
          <p:cNvPr id="748" name="Google Shape;748;p82"/>
          <p:cNvSpPr txBox="1">
            <a:spLocks noGrp="1"/>
          </p:cNvSpPr>
          <p:nvPr>
            <p:ph type="body" idx="1"/>
          </p:nvPr>
        </p:nvSpPr>
        <p:spPr>
          <a:xfrm>
            <a:off x="0" y="1122218"/>
            <a:ext cx="11224200" cy="4664415"/>
          </a:xfrm>
          <a:prstGeom prst="rect">
            <a:avLst/>
          </a:prstGeom>
        </p:spPr>
        <p:txBody>
          <a:bodyPr spcFirstLastPara="1" wrap="square" lIns="121897" tIns="121897" rIns="121897" bIns="121897" anchor="t" anchorCtr="0">
            <a:noAutofit/>
          </a:bodyPr>
          <a:lstStyle/>
          <a:p>
            <a:pPr indent="-389457">
              <a:buSzPts val="1000"/>
            </a:pPr>
            <a:r>
              <a:rPr lang="en" sz="1800" dirty="0"/>
              <a:t>Haoran Li, Junnan Zhu, Cong Ma, Jiajun Zhang, and Chengqing Zong. 2017. Multi-modal summarization for asynchronous collection of text, image, audio and video. In Proceedings of the 2017 Conference on Empirical Methods in Natural Language Processing</a:t>
            </a:r>
            <a:endParaRPr sz="1800" dirty="0"/>
          </a:p>
          <a:p>
            <a:pPr indent="-389457">
              <a:buSzPts val="1000"/>
            </a:pPr>
            <a:r>
              <a:rPr lang="en" sz="1800" dirty="0"/>
              <a:t>Anubhav Jangra, Sriparna Saha, Adam Jatowt, and Mohammad Hasanuzzaman. Multi-Modal Summary Generation using Multi-objective Optimization. In Proceedings of the 43rd ACM SIGIR Conference on Research and Development in Information Retrieval</a:t>
            </a:r>
            <a:endParaRPr sz="1800" dirty="0"/>
          </a:p>
          <a:p>
            <a:pPr indent="-389457">
              <a:buSzPts val="1000"/>
            </a:pPr>
            <a:r>
              <a:rPr lang="en" sz="1800" dirty="0"/>
              <a:t>Anubhav Jangra, Adam Jatowt, Mohammad Hasanuzzaman, and Sriparna Saha. 2020. Text-Image-Video Summary Generation Using Joint Integer Linear Programming. In European Conference on Information Retrieval. Springer</a:t>
            </a:r>
            <a:endParaRPr sz="1800" dirty="0"/>
          </a:p>
          <a:p>
            <a:pPr indent="-389457">
              <a:buSzPts val="1000"/>
            </a:pPr>
            <a:r>
              <a:rPr lang="en" sz="1800" dirty="0"/>
              <a:t>Learning deep structure-preserving image-text embeddings. Wang, Liwei and Li, Yin and Lazebnik, Svetlana. Proceedings of the IEEE conference on computer vision and pattern recognition 2016.</a:t>
            </a:r>
            <a:endParaRPr sz="1800" dirty="0"/>
          </a:p>
        </p:txBody>
      </p:sp>
    </p:spTree>
    <p:extLst>
      <p:ext uri="{BB962C8B-B14F-4D97-AF65-F5344CB8AC3E}">
        <p14:creationId xmlns:p14="http://schemas.microsoft.com/office/powerpoint/2010/main" val="17231281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83"/>
          <p:cNvSpPr txBox="1">
            <a:spLocks noGrp="1"/>
          </p:cNvSpPr>
          <p:nvPr>
            <p:ph type="title"/>
          </p:nvPr>
        </p:nvSpPr>
        <p:spPr>
          <a:xfrm>
            <a:off x="335291" y="26382"/>
            <a:ext cx="10251600" cy="713600"/>
          </a:xfrm>
          <a:prstGeom prst="rect">
            <a:avLst/>
          </a:prstGeom>
        </p:spPr>
        <p:txBody>
          <a:bodyPr spcFirstLastPara="1" wrap="square" lIns="121897" tIns="121897" rIns="121897" bIns="121897" anchor="t" anchorCtr="0">
            <a:noAutofit/>
          </a:bodyPr>
          <a:lstStyle/>
          <a:p>
            <a:r>
              <a:rPr lang="en" dirty="0"/>
              <a:t>References (MMS)</a:t>
            </a:r>
            <a:endParaRPr dirty="0"/>
          </a:p>
        </p:txBody>
      </p:sp>
      <p:sp>
        <p:nvSpPr>
          <p:cNvPr id="754" name="Google Shape;754;p83"/>
          <p:cNvSpPr txBox="1">
            <a:spLocks noGrp="1"/>
          </p:cNvSpPr>
          <p:nvPr>
            <p:ph type="body" idx="1"/>
          </p:nvPr>
        </p:nvSpPr>
        <p:spPr>
          <a:xfrm>
            <a:off x="-1" y="1094509"/>
            <a:ext cx="12011891" cy="4692124"/>
          </a:xfrm>
          <a:prstGeom prst="rect">
            <a:avLst/>
          </a:prstGeom>
        </p:spPr>
        <p:txBody>
          <a:bodyPr spcFirstLastPara="1" wrap="square" lIns="121897" tIns="121897" rIns="121897" bIns="121897" anchor="t" anchorCtr="0">
            <a:noAutofit/>
          </a:bodyPr>
          <a:lstStyle/>
          <a:p>
            <a:pPr indent="-389457">
              <a:buSzPts val="1000"/>
            </a:pPr>
            <a:r>
              <a:rPr lang="en" sz="1800" dirty="0"/>
              <a:t>Junnan Zhu, Haoran Li, Tianshang Liu, Yu Zhou, Jiajun Zhang, and Chengqing Zong. 2018. Msmo: Multimodal summarization with multimodal output. In Proceedings of the 2018 Conference on Empirical Methods in Natural Language Processing</a:t>
            </a:r>
            <a:endParaRPr sz="1800" dirty="0"/>
          </a:p>
          <a:p>
            <a:pPr indent="-389457">
              <a:buSzPts val="1000"/>
            </a:pPr>
            <a:r>
              <a:rPr lang="en" sz="1800" dirty="0"/>
              <a:t>Junnan Zhu, Yu Zhou, Jiajun Zhang, Haoran Li, Chengqing Zong, and Changliang Li. 2020. Multimodal summarization with guidance of multimodal reference. In Proceedings of the AAAI Conference on Artificial Intelligence, volume 34</a:t>
            </a:r>
            <a:endParaRPr sz="1800" dirty="0"/>
          </a:p>
          <a:p>
            <a:pPr indent="-389457">
              <a:buSzPts val="1000"/>
            </a:pPr>
            <a:r>
              <a:rPr lang="en" sz="1800" dirty="0"/>
              <a:t>Shruti Palaskar, Jindrich Libovicky, Spandana Gella, and Florian Metze. 2019. Multimodal abstractive summarization` for how2 videos. arXiv preprint arXiv:1906.07901 (2019).</a:t>
            </a:r>
            <a:endParaRPr sz="1800" dirty="0"/>
          </a:p>
          <a:p>
            <a:pPr indent="-389457">
              <a:buSzPts val="1000"/>
            </a:pPr>
            <a:r>
              <a:rPr lang="en" sz="1800" dirty="0"/>
              <a:t> Mingzhe Li, Xiuying Chen, Shen Gao, Zhangming Chan, Dongyan Zhao, and Rui Yan. 2020. VMSMO: Learning to Generate Multimodal Summary for Video-based News Articles. arXiv preprint arXiv:2010.05406 (2020).</a:t>
            </a:r>
            <a:endParaRPr sz="1800" dirty="0"/>
          </a:p>
          <a:p>
            <a:pPr indent="-389457">
              <a:buSzPts val="1000"/>
            </a:pPr>
            <a:r>
              <a:rPr lang="en" sz="1800" dirty="0"/>
              <a:t>Haoran Li, Junnan Zhu, Tianshang Liu, Jiajun Zhang, and Chengqing Zong. 2018. Multi-modal Sentence Summarization with Modality Attention and Image Filtering. In Proceedings of the Twenty-Seventh International Joint Conference on Artificial Intelligence, IJCAI-18. International Joint Conferences on Artificial Intelligence Organization.</a:t>
            </a:r>
            <a:endParaRPr sz="1800" dirty="0"/>
          </a:p>
          <a:p>
            <a:pPr indent="-389457">
              <a:buSzPts val="1000"/>
            </a:pPr>
            <a:r>
              <a:rPr lang="en" sz="1800" dirty="0"/>
              <a:t>Haoran Li, Peng Yuan, Song Xu, Youzheng Wu, Xiaodong He, and Bowen Zhou. 2020. Aspect-Aware Multimodal Summarization for Chinese E-Commerce Products.. In AAAI. 8188–8195.</a:t>
            </a:r>
            <a:endParaRPr sz="1800" dirty="0"/>
          </a:p>
          <a:p>
            <a:pPr indent="-389457">
              <a:buSzPts val="1000"/>
            </a:pPr>
            <a:r>
              <a:rPr lang="en" sz="1800" dirty="0"/>
              <a:t> Xiyan Fu, Jun Wang, and Zhenglu Yang. 2020. Multi-modal Summarization for Video-containing Documents. arXiv preprint arXiv:2009.08018 (2020)</a:t>
            </a:r>
            <a:endParaRPr sz="1800" dirty="0"/>
          </a:p>
        </p:txBody>
      </p:sp>
    </p:spTree>
    <p:extLst>
      <p:ext uri="{BB962C8B-B14F-4D97-AF65-F5344CB8AC3E}">
        <p14:creationId xmlns:p14="http://schemas.microsoft.com/office/powerpoint/2010/main" val="32973256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84"/>
          <p:cNvSpPr txBox="1">
            <a:spLocks noGrp="1"/>
          </p:cNvSpPr>
          <p:nvPr>
            <p:ph type="title"/>
          </p:nvPr>
        </p:nvSpPr>
        <p:spPr>
          <a:xfrm>
            <a:off x="972600" y="1763267"/>
            <a:ext cx="10251200" cy="2024800"/>
          </a:xfrm>
          <a:prstGeom prst="rect">
            <a:avLst/>
          </a:prstGeom>
        </p:spPr>
        <p:txBody>
          <a:bodyPr spcFirstLastPara="1" wrap="square" lIns="121897" tIns="121897" rIns="121897" bIns="121897" anchor="t" anchorCtr="0">
            <a:noAutofit/>
          </a:bodyPr>
          <a:lstStyle/>
          <a:p>
            <a:r>
              <a:rPr lang="en"/>
              <a:t>Thank You!</a:t>
            </a:r>
            <a:endParaRPr/>
          </a:p>
          <a:p>
            <a:r>
              <a:rPr lang="en" sz="3300"/>
              <a:t>あざす </a:t>
            </a:r>
            <a:r>
              <a:rPr lang="en" sz="1300"/>
              <a:t>(Japanese)</a:t>
            </a:r>
            <a:endParaRPr sz="1300"/>
          </a:p>
          <a:p>
            <a:r>
              <a:rPr lang="en" sz="3300">
                <a:latin typeface="Montserrat"/>
                <a:ea typeface="Montserrat"/>
                <a:cs typeface="Montserrat"/>
                <a:sym typeface="Montserrat"/>
              </a:rPr>
              <a:t>Dziękuję Ci </a:t>
            </a:r>
            <a:r>
              <a:rPr lang="en" sz="1300"/>
              <a:t>(Polish)</a:t>
            </a:r>
            <a:endParaRPr sz="1300"/>
          </a:p>
          <a:p>
            <a:r>
              <a:rPr lang="en" sz="3300">
                <a:latin typeface="Montserrat"/>
                <a:ea typeface="Montserrat"/>
                <a:cs typeface="Montserrat"/>
                <a:sym typeface="Montserrat"/>
              </a:rPr>
              <a:t>धन्यवाद </a:t>
            </a:r>
            <a:r>
              <a:rPr lang="en" sz="1300"/>
              <a:t>(Hindi)</a:t>
            </a:r>
            <a:endParaRPr sz="1300"/>
          </a:p>
        </p:txBody>
      </p:sp>
    </p:spTree>
    <p:extLst>
      <p:ext uri="{BB962C8B-B14F-4D97-AF65-F5344CB8AC3E}">
        <p14:creationId xmlns:p14="http://schemas.microsoft.com/office/powerpoint/2010/main" val="24561156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0D04A-BC77-B24B-968B-6056359ABAB0}"/>
              </a:ext>
            </a:extLst>
          </p:cNvPr>
          <p:cNvSpPr>
            <a:spLocks noGrp="1"/>
          </p:cNvSpPr>
          <p:nvPr>
            <p:ph type="title"/>
          </p:nvPr>
        </p:nvSpPr>
        <p:spPr>
          <a:xfrm>
            <a:off x="838200" y="255184"/>
            <a:ext cx="10515600" cy="645030"/>
          </a:xfrm>
        </p:spPr>
        <p:txBody>
          <a:bodyPr>
            <a:normAutofit fontScale="90000"/>
          </a:bodyPr>
          <a:lstStyle/>
          <a:p>
            <a:pPr algn="ctr"/>
            <a:r>
              <a:rPr lang="en-US" b="1" dirty="0">
                <a:solidFill>
                  <a:srgbClr val="C00000"/>
                </a:solidFill>
              </a:rPr>
              <a:t>Early fusion or Data-level fusion</a:t>
            </a:r>
          </a:p>
        </p:txBody>
      </p:sp>
      <p:sp>
        <p:nvSpPr>
          <p:cNvPr id="4" name="Content Placeholder 3">
            <a:extLst>
              <a:ext uri="{FF2B5EF4-FFF2-40B4-BE49-F238E27FC236}">
                <a16:creationId xmlns:a16="http://schemas.microsoft.com/office/drawing/2014/main" id="{70B20B86-05AC-AC4B-AED0-B55893C51DA3}"/>
              </a:ext>
            </a:extLst>
          </p:cNvPr>
          <p:cNvSpPr>
            <a:spLocks noGrp="1"/>
          </p:cNvSpPr>
          <p:nvPr>
            <p:ph idx="1"/>
          </p:nvPr>
        </p:nvSpPr>
        <p:spPr>
          <a:xfrm>
            <a:off x="85060" y="893138"/>
            <a:ext cx="12032509" cy="5709677"/>
          </a:xfrm>
        </p:spPr>
        <p:txBody>
          <a:bodyPr>
            <a:normAutofit/>
          </a:bodyPr>
          <a:lstStyle/>
          <a:p>
            <a:r>
              <a:rPr lang="en-IN" sz="2000" dirty="0"/>
              <a:t>Data features are first extracted from individual modalities before fusion especially when the data sources have different sampling rates between the modalities</a:t>
            </a:r>
          </a:p>
          <a:p>
            <a:r>
              <a:rPr lang="en-IN" sz="2000" dirty="0"/>
              <a:t>The assumption behind </a:t>
            </a:r>
            <a:r>
              <a:rPr lang="en-IN" sz="2000" dirty="0">
                <a:solidFill>
                  <a:srgbClr val="0070C0"/>
                </a:solidFill>
              </a:rPr>
              <a:t>early data fusion is the conditional independence between multiple data sources</a:t>
            </a:r>
          </a:p>
          <a:p>
            <a:pPr lvl="1"/>
            <a:r>
              <a:rPr lang="en-IN" sz="1600" dirty="0"/>
              <a:t>But this is not always true, as multiple modalities can have highly correlated features, for example video and depth cues</a:t>
            </a:r>
          </a:p>
          <a:p>
            <a:r>
              <a:rPr lang="en-IN" sz="2000" dirty="0"/>
              <a:t>Disadvantages of early stage data fusion</a:t>
            </a:r>
          </a:p>
          <a:p>
            <a:pPr lvl="1"/>
            <a:r>
              <a:rPr lang="en-IN" sz="1600" dirty="0"/>
              <a:t>A large amount of data will be deducted from the modalities to</a:t>
            </a:r>
          </a:p>
          <a:p>
            <a:pPr marL="457200" lvl="1" indent="0">
              <a:buNone/>
            </a:pPr>
            <a:r>
              <a:rPr lang="en-IN" sz="1600" dirty="0"/>
              <a:t>make a common ground before fusion</a:t>
            </a:r>
          </a:p>
          <a:p>
            <a:pPr lvl="1"/>
            <a:r>
              <a:rPr lang="en-IN" sz="1600" dirty="0"/>
              <a:t>Synchronizing the timestamp of the different modalities</a:t>
            </a:r>
            <a:endParaRPr lang="en-US" sz="1600" dirty="0"/>
          </a:p>
        </p:txBody>
      </p:sp>
      <p:pic>
        <p:nvPicPr>
          <p:cNvPr id="5" name="Picture 4">
            <a:extLst>
              <a:ext uri="{FF2B5EF4-FFF2-40B4-BE49-F238E27FC236}">
                <a16:creationId xmlns:a16="http://schemas.microsoft.com/office/drawing/2014/main" id="{E689AF7C-0126-CA49-B2D1-C19D53FAE579}"/>
              </a:ext>
            </a:extLst>
          </p:cNvPr>
          <p:cNvPicPr>
            <a:picLocks noChangeAspect="1"/>
          </p:cNvPicPr>
          <p:nvPr/>
        </p:nvPicPr>
        <p:blipFill>
          <a:blip r:embed="rId2"/>
          <a:stretch>
            <a:fillRect/>
          </a:stretch>
        </p:blipFill>
        <p:spPr>
          <a:xfrm>
            <a:off x="6188149" y="2307265"/>
            <a:ext cx="5741581" cy="4061635"/>
          </a:xfrm>
          <a:prstGeom prst="rect">
            <a:avLst/>
          </a:prstGeom>
        </p:spPr>
      </p:pic>
      <p:sp>
        <p:nvSpPr>
          <p:cNvPr id="6" name="TextBox 5">
            <a:extLst>
              <a:ext uri="{FF2B5EF4-FFF2-40B4-BE49-F238E27FC236}">
                <a16:creationId xmlns:a16="http://schemas.microsoft.com/office/drawing/2014/main" id="{64C76436-D552-834B-AF8D-12BA600F88E2}"/>
              </a:ext>
            </a:extLst>
          </p:cNvPr>
          <p:cNvSpPr txBox="1"/>
          <p:nvPr/>
        </p:nvSpPr>
        <p:spPr>
          <a:xfrm>
            <a:off x="6188149" y="6368901"/>
            <a:ext cx="5929419"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Fig 4: Visual representation of early data fusion</a:t>
            </a:r>
          </a:p>
        </p:txBody>
      </p:sp>
      <p:sp>
        <p:nvSpPr>
          <p:cNvPr id="3" name="Rectangle 2"/>
          <p:cNvSpPr/>
          <p:nvPr/>
        </p:nvSpPr>
        <p:spPr>
          <a:xfrm>
            <a:off x="85060" y="6211669"/>
            <a:ext cx="6096000" cy="646331"/>
          </a:xfrm>
          <a:prstGeom prst="rect">
            <a:avLst/>
          </a:prstGeom>
        </p:spPr>
        <p:txBody>
          <a:bodyPr>
            <a:spAutoFit/>
          </a:bodyPr>
          <a:lstStyle/>
          <a:p>
            <a:r>
              <a:rPr lang="en-US" dirty="0" smtClean="0"/>
              <a:t>Source: https</a:t>
            </a:r>
            <a:r>
              <a:rPr lang="en-US" dirty="0"/>
              <a:t>://medium.com/haileleol-tibebu/data-fusion-78e68e65b2d1</a:t>
            </a:r>
          </a:p>
        </p:txBody>
      </p:sp>
    </p:spTree>
    <p:extLst>
      <p:ext uri="{BB962C8B-B14F-4D97-AF65-F5344CB8AC3E}">
        <p14:creationId xmlns:p14="http://schemas.microsoft.com/office/powerpoint/2010/main" val="1133671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10602</TotalTime>
  <Words>6874</Words>
  <Application>Microsoft Office PowerPoint</Application>
  <PresentationFormat>Widescreen</PresentationFormat>
  <Paragraphs>1049</Paragraphs>
  <Slides>82</Slides>
  <Notes>64</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82</vt:i4>
      </vt:variant>
    </vt:vector>
  </HeadingPairs>
  <TitlesOfParts>
    <vt:vector size="97" baseType="lpstr">
      <vt:lpstr>Arial</vt:lpstr>
      <vt:lpstr>Calibri</vt:lpstr>
      <vt:lpstr>Calibri Light</vt:lpstr>
      <vt:lpstr>Franklin Gothic Book</vt:lpstr>
      <vt:lpstr>Lora</vt:lpstr>
      <vt:lpstr>Merriweather</vt:lpstr>
      <vt:lpstr>Montserrat</vt:lpstr>
      <vt:lpstr>Open Sans</vt:lpstr>
      <vt:lpstr>Perpetua</vt:lpstr>
      <vt:lpstr>PT Sans Narrow</vt:lpstr>
      <vt:lpstr>Roboto</vt:lpstr>
      <vt:lpstr>Segoe UI</vt:lpstr>
      <vt:lpstr>Times New Roman</vt:lpstr>
      <vt:lpstr>Wingdings</vt:lpstr>
      <vt:lpstr>Office Theme</vt:lpstr>
      <vt:lpstr>Multimodal Information Processing: Some recent NLP applications</vt:lpstr>
      <vt:lpstr>Research </vt:lpstr>
      <vt:lpstr>Ongoing research areas</vt:lpstr>
      <vt:lpstr>What is Multi-modality?</vt:lpstr>
      <vt:lpstr>Example of Multi-modal Information Processing</vt:lpstr>
      <vt:lpstr>Benefits of Multi-modality</vt:lpstr>
      <vt:lpstr>How Multi-modal Learning works?</vt:lpstr>
      <vt:lpstr>Types of Multi-modal Information Fusion Techniques</vt:lpstr>
      <vt:lpstr>Early fusion or Data-level fusion</vt:lpstr>
      <vt:lpstr>Late fusion or Decision-level fusion</vt:lpstr>
      <vt:lpstr>Intermediate fusion</vt:lpstr>
      <vt:lpstr>Applications of multimodal information processing</vt:lpstr>
      <vt:lpstr>Applications of Multi-modal Information Processing in NLP : “Towards Emotion-aided Multi-modal Dialogue Act Classification”</vt:lpstr>
      <vt:lpstr>Dialogue System</vt:lpstr>
      <vt:lpstr>Dialogue Act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 of Multi-modal Information Processing in NLP : “Towards Sentiment and Emotion aided Multi-modal Speech Act Classification in Twitter”</vt:lpstr>
      <vt:lpstr>Tweet Act Classification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Complaint?</vt:lpstr>
      <vt:lpstr>Complaints on Social Media</vt:lpstr>
      <vt:lpstr>Social Media Complaints Statistics</vt:lpstr>
      <vt:lpstr>Complaints and Social Media</vt:lpstr>
      <vt:lpstr>Motivation for Complaint Detection</vt:lpstr>
      <vt:lpstr>Sentiment and Emotion-Aware Multi-Modal Complaint Identification       Apoorva Singh, Soumyodeep Dey, Anamitra Singha, Sriparna Saha                                   A. Singh, S. Dey, A. Singha, S. Saha: Sentiment and Emotion-Aware Multi-Modal Complaint Identification. AAAI 2022: 12163-12171 </vt:lpstr>
      <vt:lpstr>PowerPoint Presentation</vt:lpstr>
      <vt:lpstr>PowerPoint Presentation</vt:lpstr>
      <vt:lpstr>CESAMARD Dataset  </vt:lpstr>
      <vt:lpstr>PowerPoint Presentation</vt:lpstr>
      <vt:lpstr>PowerPoint Presentation</vt:lpstr>
      <vt:lpstr>PowerPoint Presentation</vt:lpstr>
      <vt:lpstr>PowerPoint Presentation</vt:lpstr>
      <vt:lpstr>Error Analysis</vt:lpstr>
      <vt:lpstr>Knowing What and How: A Multi-modal Aspect-Based Framework for Complaint Detection      Apoorva Singh, Vivek Gangwar, Sriparna Saha                                   European Conference on Information Retrieval (ECIR), 2023   </vt:lpstr>
      <vt:lpstr>PowerPoint Presentation</vt:lpstr>
      <vt:lpstr>PowerPoint Presentation</vt:lpstr>
      <vt:lpstr>PowerPoint Presentation</vt:lpstr>
      <vt:lpstr>PowerPoint Presentation</vt:lpstr>
      <vt:lpstr>PowerPoint Presentation</vt:lpstr>
      <vt:lpstr>PowerPoint Presentation</vt:lpstr>
      <vt:lpstr>Aspect-based Complaint and Cause Detection: A Multimodal Generative Framework with External Knowledge Infusion      Raghav Jain, Apoorv Verma, Apoorva Singh, Vivek Gangwar, Sriparna Saha                                   European Conference on Machine Learning and Principles and Practice of Knowledge Discovery (ECML PKDD), 2023   </vt:lpstr>
      <vt:lpstr>PowerPoint Presentation</vt:lpstr>
      <vt:lpstr>PowerPoint Presentation</vt:lpstr>
      <vt:lpstr>PowerPoint Presentation</vt:lpstr>
      <vt:lpstr>PowerPoint Presentation</vt:lpstr>
      <vt:lpstr>PowerPoint Presentation</vt:lpstr>
      <vt:lpstr>Recent Publications</vt:lpstr>
      <vt:lpstr>Related Publications</vt:lpstr>
      <vt:lpstr>PowerPoint Presentation</vt:lpstr>
      <vt:lpstr>PowerPoint Presentation</vt:lpstr>
      <vt:lpstr>References</vt:lpstr>
      <vt:lpstr>References (MMS)</vt:lpstr>
      <vt:lpstr>Thank You! あざす (Japanese) Dziękuję Ci (Polish) धन्यवाद (Hindi)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Multimodal Information Processing: Applications in Dialogue Systems and Summarization</dc:title>
  <dc:creator>Microsoft Office User</dc:creator>
  <cp:lastModifiedBy>Sriparna Saha</cp:lastModifiedBy>
  <cp:revision>161</cp:revision>
  <dcterms:created xsi:type="dcterms:W3CDTF">2021-07-30T06:28:10Z</dcterms:created>
  <dcterms:modified xsi:type="dcterms:W3CDTF">2023-09-26T06:06:52Z</dcterms:modified>
</cp:coreProperties>
</file>